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0.xml" ContentType="application/vnd.openxmlformats-officedocument.presentationml.notesSlide+xml"/>
  <Override PartName="/ppt/notesSlides/notesSlide691.xml" ContentType="application/vnd.openxmlformats-officedocument.presentationml.notesSlide+xml"/>
  <Override PartName="/ppt/notesSlides/notesSlide692.xml" ContentType="application/vnd.openxmlformats-officedocument.presentationml.notesSlide+xml"/>
  <Override PartName="/ppt/notesSlides/notesSlide693.xml" ContentType="application/vnd.openxmlformats-officedocument.presentationml.notesSlide+xml"/>
  <Override PartName="/ppt/notesSlides/notesSlide694.xml" ContentType="application/vnd.openxmlformats-officedocument.presentationml.notesSlide+xml"/>
  <Override PartName="/ppt/notesSlides/notesSlide695.xml" ContentType="application/vnd.openxmlformats-officedocument.presentationml.notesSlide+xml"/>
  <Override PartName="/ppt/notesSlides/notesSlide696.xml" ContentType="application/vnd.openxmlformats-officedocument.presentationml.notesSlide+xml"/>
  <Override PartName="/ppt/notesSlides/notesSlide697.xml" ContentType="application/vnd.openxmlformats-officedocument.presentationml.notesSlide+xml"/>
  <Override PartName="/ppt/notesSlides/notesSlide698.xml" ContentType="application/vnd.openxmlformats-officedocument.presentationml.notesSlide+xml"/>
  <Override PartName="/ppt/notesSlides/notesSlide699.xml" ContentType="application/vnd.openxmlformats-officedocument.presentationml.notesSlide+xml"/>
  <Override PartName="/ppt/notesSlides/notesSlide700.xml" ContentType="application/vnd.openxmlformats-officedocument.presentationml.notesSlide+xml"/>
  <Override PartName="/ppt/notesSlides/notesSlide701.xml" ContentType="application/vnd.openxmlformats-officedocument.presentationml.notesSlide+xml"/>
  <Override PartName="/ppt/notesSlides/notesSlide7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721"/>
  </p:notesMasterIdLst>
  <p:handoutMasterIdLst>
    <p:handoutMasterId r:id="rId722"/>
  </p:handoutMasterIdLst>
  <p:sldIdLst>
    <p:sldId id="259" r:id="rId3"/>
    <p:sldId id="1048" r:id="rId4"/>
    <p:sldId id="1047" r:id="rId5"/>
    <p:sldId id="1143" r:id="rId6"/>
    <p:sldId id="1049" r:id="rId7"/>
    <p:sldId id="1050" r:id="rId8"/>
    <p:sldId id="1051" r:id="rId9"/>
    <p:sldId id="1053" r:id="rId10"/>
    <p:sldId id="1052" r:id="rId11"/>
    <p:sldId id="1054" r:id="rId12"/>
    <p:sldId id="1055" r:id="rId13"/>
    <p:sldId id="1056" r:id="rId14"/>
    <p:sldId id="1057" r:id="rId15"/>
    <p:sldId id="1058" r:id="rId16"/>
    <p:sldId id="1059" r:id="rId17"/>
    <p:sldId id="1060" r:id="rId18"/>
    <p:sldId id="1061" r:id="rId19"/>
    <p:sldId id="1063" r:id="rId20"/>
    <p:sldId id="1062" r:id="rId21"/>
    <p:sldId id="1064" r:id="rId22"/>
    <p:sldId id="1065" r:id="rId23"/>
    <p:sldId id="1066" r:id="rId24"/>
    <p:sldId id="1067" r:id="rId25"/>
    <p:sldId id="1068" r:id="rId26"/>
    <p:sldId id="1069" r:id="rId27"/>
    <p:sldId id="1070" r:id="rId28"/>
    <p:sldId id="1071" r:id="rId29"/>
    <p:sldId id="1072" r:id="rId30"/>
    <p:sldId id="1073" r:id="rId31"/>
    <p:sldId id="1074" r:id="rId32"/>
    <p:sldId id="1075" r:id="rId33"/>
    <p:sldId id="1076" r:id="rId34"/>
    <p:sldId id="1077" r:id="rId35"/>
    <p:sldId id="1079" r:id="rId36"/>
    <p:sldId id="1078" r:id="rId37"/>
    <p:sldId id="1080" r:id="rId38"/>
    <p:sldId id="1081" r:id="rId39"/>
    <p:sldId id="1082" r:id="rId40"/>
    <p:sldId id="1083" r:id="rId41"/>
    <p:sldId id="1084" r:id="rId42"/>
    <p:sldId id="1085" r:id="rId43"/>
    <p:sldId id="1086" r:id="rId44"/>
    <p:sldId id="1087" r:id="rId45"/>
    <p:sldId id="1089" r:id="rId46"/>
    <p:sldId id="1090" r:id="rId47"/>
    <p:sldId id="1091" r:id="rId48"/>
    <p:sldId id="1092" r:id="rId49"/>
    <p:sldId id="1093" r:id="rId50"/>
    <p:sldId id="1095" r:id="rId51"/>
    <p:sldId id="1094" r:id="rId52"/>
    <p:sldId id="1096" r:id="rId53"/>
    <p:sldId id="1097" r:id="rId54"/>
    <p:sldId id="1098" r:id="rId55"/>
    <p:sldId id="1100" r:id="rId56"/>
    <p:sldId id="1102" r:id="rId57"/>
    <p:sldId id="1103" r:id="rId58"/>
    <p:sldId id="1104" r:id="rId59"/>
    <p:sldId id="1105" r:id="rId60"/>
    <p:sldId id="1106" r:id="rId61"/>
    <p:sldId id="1107" r:id="rId62"/>
    <p:sldId id="1108" r:id="rId63"/>
    <p:sldId id="1109" r:id="rId64"/>
    <p:sldId id="1110" r:id="rId65"/>
    <p:sldId id="1112" r:id="rId66"/>
    <p:sldId id="1111" r:id="rId67"/>
    <p:sldId id="1114" r:id="rId68"/>
    <p:sldId id="1115" r:id="rId69"/>
    <p:sldId id="1116" r:id="rId70"/>
    <p:sldId id="1113" r:id="rId71"/>
    <p:sldId id="1117" r:id="rId72"/>
    <p:sldId id="1118" r:id="rId73"/>
    <p:sldId id="1119" r:id="rId74"/>
    <p:sldId id="1120" r:id="rId75"/>
    <p:sldId id="1121" r:id="rId76"/>
    <p:sldId id="1122" r:id="rId77"/>
    <p:sldId id="1123" r:id="rId78"/>
    <p:sldId id="1124" r:id="rId79"/>
    <p:sldId id="1125" r:id="rId80"/>
    <p:sldId id="1126" r:id="rId81"/>
    <p:sldId id="1127" r:id="rId82"/>
    <p:sldId id="1129" r:id="rId83"/>
    <p:sldId id="1128" r:id="rId84"/>
    <p:sldId id="1130" r:id="rId85"/>
    <p:sldId id="1131" r:id="rId86"/>
    <p:sldId id="1133" r:id="rId87"/>
    <p:sldId id="1132" r:id="rId88"/>
    <p:sldId id="1134" r:id="rId89"/>
    <p:sldId id="1136" r:id="rId90"/>
    <p:sldId id="1135" r:id="rId91"/>
    <p:sldId id="1137" r:id="rId92"/>
    <p:sldId id="1138" r:id="rId93"/>
    <p:sldId id="1139" r:id="rId94"/>
    <p:sldId id="1140" r:id="rId95"/>
    <p:sldId id="1141" r:id="rId96"/>
    <p:sldId id="1142" r:id="rId97"/>
    <p:sldId id="640" r:id="rId98"/>
    <p:sldId id="1101" r:id="rId99"/>
    <p:sldId id="1144" r:id="rId100"/>
    <p:sldId id="1146" r:id="rId101"/>
    <p:sldId id="1147" r:id="rId102"/>
    <p:sldId id="1148" r:id="rId103"/>
    <p:sldId id="1149" r:id="rId104"/>
    <p:sldId id="1150" r:id="rId105"/>
    <p:sldId id="1151" r:id="rId106"/>
    <p:sldId id="1152" r:id="rId107"/>
    <p:sldId id="1153" r:id="rId108"/>
    <p:sldId id="1154" r:id="rId109"/>
    <p:sldId id="1155" r:id="rId110"/>
    <p:sldId id="1156" r:id="rId111"/>
    <p:sldId id="1157" r:id="rId112"/>
    <p:sldId id="1158" r:id="rId113"/>
    <p:sldId id="1159" r:id="rId114"/>
    <p:sldId id="1160" r:id="rId115"/>
    <p:sldId id="1161" r:id="rId116"/>
    <p:sldId id="1162" r:id="rId117"/>
    <p:sldId id="1163" r:id="rId118"/>
    <p:sldId id="1164" r:id="rId119"/>
    <p:sldId id="1165" r:id="rId120"/>
    <p:sldId id="1166" r:id="rId121"/>
    <p:sldId id="1168" r:id="rId122"/>
    <p:sldId id="1167" r:id="rId123"/>
    <p:sldId id="1169" r:id="rId124"/>
    <p:sldId id="1170" r:id="rId125"/>
    <p:sldId id="1171" r:id="rId126"/>
    <p:sldId id="1172" r:id="rId127"/>
    <p:sldId id="1173" r:id="rId128"/>
    <p:sldId id="1174" r:id="rId129"/>
    <p:sldId id="1175" r:id="rId130"/>
    <p:sldId id="1176" r:id="rId131"/>
    <p:sldId id="1177" r:id="rId132"/>
    <p:sldId id="1178" r:id="rId133"/>
    <p:sldId id="1180" r:id="rId134"/>
    <p:sldId id="1181" r:id="rId135"/>
    <p:sldId id="1179" r:id="rId136"/>
    <p:sldId id="1182" r:id="rId137"/>
    <p:sldId id="1183" r:id="rId138"/>
    <p:sldId id="1184" r:id="rId139"/>
    <p:sldId id="1185" r:id="rId140"/>
    <p:sldId id="1186" r:id="rId141"/>
    <p:sldId id="1187" r:id="rId142"/>
    <p:sldId id="1189" r:id="rId143"/>
    <p:sldId id="1188" r:id="rId144"/>
    <p:sldId id="1190" r:id="rId145"/>
    <p:sldId id="1192" r:id="rId146"/>
    <p:sldId id="1191" r:id="rId147"/>
    <p:sldId id="1194" r:id="rId148"/>
    <p:sldId id="1193" r:id="rId149"/>
    <p:sldId id="1195" r:id="rId150"/>
    <p:sldId id="1196" r:id="rId151"/>
    <p:sldId id="1197" r:id="rId152"/>
    <p:sldId id="1198" r:id="rId153"/>
    <p:sldId id="1199" r:id="rId154"/>
    <p:sldId id="1200" r:id="rId155"/>
    <p:sldId id="1201" r:id="rId156"/>
    <p:sldId id="1202" r:id="rId157"/>
    <p:sldId id="1203" r:id="rId158"/>
    <p:sldId id="1204" r:id="rId159"/>
    <p:sldId id="1206" r:id="rId160"/>
    <p:sldId id="1205" r:id="rId161"/>
    <p:sldId id="1207" r:id="rId162"/>
    <p:sldId id="1208" r:id="rId163"/>
    <p:sldId id="1209" r:id="rId164"/>
    <p:sldId id="1210" r:id="rId165"/>
    <p:sldId id="1211" r:id="rId166"/>
    <p:sldId id="1212" r:id="rId167"/>
    <p:sldId id="1213" r:id="rId168"/>
    <p:sldId id="1214" r:id="rId169"/>
    <p:sldId id="1215" r:id="rId170"/>
    <p:sldId id="1216" r:id="rId171"/>
    <p:sldId id="1217" r:id="rId172"/>
    <p:sldId id="1218" r:id="rId173"/>
    <p:sldId id="1219" r:id="rId174"/>
    <p:sldId id="1220" r:id="rId175"/>
    <p:sldId id="1221" r:id="rId176"/>
    <p:sldId id="1222" r:id="rId177"/>
    <p:sldId id="1223" r:id="rId178"/>
    <p:sldId id="1224" r:id="rId179"/>
    <p:sldId id="1225" r:id="rId180"/>
    <p:sldId id="1226" r:id="rId181"/>
    <p:sldId id="1227" r:id="rId182"/>
    <p:sldId id="1228" r:id="rId183"/>
    <p:sldId id="1229" r:id="rId184"/>
    <p:sldId id="1230" r:id="rId185"/>
    <p:sldId id="1231" r:id="rId186"/>
    <p:sldId id="1232" r:id="rId187"/>
    <p:sldId id="1233" r:id="rId188"/>
    <p:sldId id="1234" r:id="rId189"/>
    <p:sldId id="1235" r:id="rId190"/>
    <p:sldId id="1236" r:id="rId191"/>
    <p:sldId id="1237" r:id="rId192"/>
    <p:sldId id="1238" r:id="rId193"/>
    <p:sldId id="1239" r:id="rId194"/>
    <p:sldId id="1240" r:id="rId195"/>
    <p:sldId id="1241" r:id="rId196"/>
    <p:sldId id="1242" r:id="rId197"/>
    <p:sldId id="1243" r:id="rId198"/>
    <p:sldId id="1244" r:id="rId199"/>
    <p:sldId id="1245" r:id="rId200"/>
    <p:sldId id="1246" r:id="rId201"/>
    <p:sldId id="1247" r:id="rId202"/>
    <p:sldId id="1248" r:id="rId203"/>
    <p:sldId id="1249" r:id="rId204"/>
    <p:sldId id="1250" r:id="rId205"/>
    <p:sldId id="1253" r:id="rId206"/>
    <p:sldId id="1252" r:id="rId207"/>
    <p:sldId id="1254" r:id="rId208"/>
    <p:sldId id="1255" r:id="rId209"/>
    <p:sldId id="1256" r:id="rId210"/>
    <p:sldId id="1257" r:id="rId211"/>
    <p:sldId id="1258" r:id="rId212"/>
    <p:sldId id="1259" r:id="rId213"/>
    <p:sldId id="1261" r:id="rId214"/>
    <p:sldId id="1260" r:id="rId215"/>
    <p:sldId id="1262" r:id="rId216"/>
    <p:sldId id="1263" r:id="rId217"/>
    <p:sldId id="1264" r:id="rId218"/>
    <p:sldId id="1265" r:id="rId219"/>
    <p:sldId id="1266" r:id="rId220"/>
    <p:sldId id="1267" r:id="rId221"/>
    <p:sldId id="1269" r:id="rId222"/>
    <p:sldId id="1268" r:id="rId223"/>
    <p:sldId id="1251" r:id="rId224"/>
    <p:sldId id="1274" r:id="rId225"/>
    <p:sldId id="1273" r:id="rId226"/>
    <p:sldId id="1275" r:id="rId227"/>
    <p:sldId id="1276" r:id="rId228"/>
    <p:sldId id="1277" r:id="rId229"/>
    <p:sldId id="1278" r:id="rId230"/>
    <p:sldId id="1279" r:id="rId231"/>
    <p:sldId id="1280" r:id="rId232"/>
    <p:sldId id="1281" r:id="rId233"/>
    <p:sldId id="1282" r:id="rId234"/>
    <p:sldId id="1284" r:id="rId235"/>
    <p:sldId id="1283" r:id="rId236"/>
    <p:sldId id="1285" r:id="rId237"/>
    <p:sldId id="1286" r:id="rId238"/>
    <p:sldId id="1287" r:id="rId239"/>
    <p:sldId id="1288" r:id="rId240"/>
    <p:sldId id="1289" r:id="rId241"/>
    <p:sldId id="1290" r:id="rId242"/>
    <p:sldId id="1291" r:id="rId243"/>
    <p:sldId id="1292" r:id="rId244"/>
    <p:sldId id="1293" r:id="rId245"/>
    <p:sldId id="1294" r:id="rId246"/>
    <p:sldId id="1295" r:id="rId247"/>
    <p:sldId id="1296" r:id="rId248"/>
    <p:sldId id="1297" r:id="rId249"/>
    <p:sldId id="1298" r:id="rId250"/>
    <p:sldId id="1299" r:id="rId251"/>
    <p:sldId id="1300" r:id="rId252"/>
    <p:sldId id="1301" r:id="rId253"/>
    <p:sldId id="1302" r:id="rId254"/>
    <p:sldId id="1303" r:id="rId255"/>
    <p:sldId id="1304" r:id="rId256"/>
    <p:sldId id="1305" r:id="rId257"/>
    <p:sldId id="1306" r:id="rId258"/>
    <p:sldId id="1307" r:id="rId259"/>
    <p:sldId id="1308" r:id="rId260"/>
    <p:sldId id="1309" r:id="rId261"/>
    <p:sldId id="1310" r:id="rId262"/>
    <p:sldId id="1311" r:id="rId263"/>
    <p:sldId id="1312" r:id="rId264"/>
    <p:sldId id="1313" r:id="rId265"/>
    <p:sldId id="1314" r:id="rId266"/>
    <p:sldId id="1315" r:id="rId267"/>
    <p:sldId id="1316" r:id="rId268"/>
    <p:sldId id="1317" r:id="rId269"/>
    <p:sldId id="1318" r:id="rId270"/>
    <p:sldId id="1319" r:id="rId271"/>
    <p:sldId id="1320" r:id="rId272"/>
    <p:sldId id="1321" r:id="rId273"/>
    <p:sldId id="1322" r:id="rId274"/>
    <p:sldId id="1323" r:id="rId275"/>
    <p:sldId id="1324" r:id="rId276"/>
    <p:sldId id="1325" r:id="rId277"/>
    <p:sldId id="1326" r:id="rId278"/>
    <p:sldId id="1327" r:id="rId279"/>
    <p:sldId id="1328" r:id="rId280"/>
    <p:sldId id="1329" r:id="rId281"/>
    <p:sldId id="1330" r:id="rId282"/>
    <p:sldId id="1331" r:id="rId283"/>
    <p:sldId id="1332" r:id="rId284"/>
    <p:sldId id="1333" r:id="rId285"/>
    <p:sldId id="1334" r:id="rId286"/>
    <p:sldId id="1335" r:id="rId287"/>
    <p:sldId id="1336" r:id="rId288"/>
    <p:sldId id="1337" r:id="rId289"/>
    <p:sldId id="1338" r:id="rId290"/>
    <p:sldId id="1339" r:id="rId291"/>
    <p:sldId id="1340" r:id="rId292"/>
    <p:sldId id="1341" r:id="rId293"/>
    <p:sldId id="1342" r:id="rId294"/>
    <p:sldId id="1343" r:id="rId295"/>
    <p:sldId id="1345" r:id="rId296"/>
    <p:sldId id="1344" r:id="rId297"/>
    <p:sldId id="1346" r:id="rId298"/>
    <p:sldId id="1347" r:id="rId299"/>
    <p:sldId id="1348" r:id="rId300"/>
    <p:sldId id="1349" r:id="rId301"/>
    <p:sldId id="1350" r:id="rId302"/>
    <p:sldId id="1351" r:id="rId303"/>
    <p:sldId id="1352" r:id="rId304"/>
    <p:sldId id="1353" r:id="rId305"/>
    <p:sldId id="1354" r:id="rId306"/>
    <p:sldId id="1355" r:id="rId307"/>
    <p:sldId id="1356" r:id="rId308"/>
    <p:sldId id="1357" r:id="rId309"/>
    <p:sldId id="1359" r:id="rId310"/>
    <p:sldId id="1358" r:id="rId311"/>
    <p:sldId id="1272" r:id="rId312"/>
    <p:sldId id="1362" r:id="rId313"/>
    <p:sldId id="1364" r:id="rId314"/>
    <p:sldId id="1363" r:id="rId315"/>
    <p:sldId id="1365" r:id="rId316"/>
    <p:sldId id="1366" r:id="rId317"/>
    <p:sldId id="1367" r:id="rId318"/>
    <p:sldId id="1368" r:id="rId319"/>
    <p:sldId id="1369" r:id="rId320"/>
    <p:sldId id="1370" r:id="rId321"/>
    <p:sldId id="1371" r:id="rId322"/>
    <p:sldId id="1372" r:id="rId323"/>
    <p:sldId id="1373" r:id="rId324"/>
    <p:sldId id="1374" r:id="rId325"/>
    <p:sldId id="1375" r:id="rId326"/>
    <p:sldId id="1376" r:id="rId327"/>
    <p:sldId id="1377" r:id="rId328"/>
    <p:sldId id="1378" r:id="rId329"/>
    <p:sldId id="1379" r:id="rId330"/>
    <p:sldId id="1380" r:id="rId331"/>
    <p:sldId id="1381" r:id="rId332"/>
    <p:sldId id="1382" r:id="rId333"/>
    <p:sldId id="1383" r:id="rId334"/>
    <p:sldId id="1384" r:id="rId335"/>
    <p:sldId id="1385" r:id="rId336"/>
    <p:sldId id="1386" r:id="rId337"/>
    <p:sldId id="1387" r:id="rId338"/>
    <p:sldId id="1388" r:id="rId339"/>
    <p:sldId id="1389" r:id="rId340"/>
    <p:sldId id="1390" r:id="rId341"/>
    <p:sldId id="1391" r:id="rId342"/>
    <p:sldId id="1392" r:id="rId343"/>
    <p:sldId id="1393" r:id="rId344"/>
    <p:sldId id="1394" r:id="rId345"/>
    <p:sldId id="1395" r:id="rId346"/>
    <p:sldId id="1396" r:id="rId347"/>
    <p:sldId id="1397" r:id="rId348"/>
    <p:sldId id="1399" r:id="rId349"/>
    <p:sldId id="1398" r:id="rId350"/>
    <p:sldId id="1400" r:id="rId351"/>
    <p:sldId id="1403" r:id="rId352"/>
    <p:sldId id="1404" r:id="rId353"/>
    <p:sldId id="1402" r:id="rId354"/>
    <p:sldId id="1405" r:id="rId355"/>
    <p:sldId id="1406" r:id="rId356"/>
    <p:sldId id="1407" r:id="rId357"/>
    <p:sldId id="1408" r:id="rId358"/>
    <p:sldId id="1409" r:id="rId359"/>
    <p:sldId id="1410" r:id="rId360"/>
    <p:sldId id="1411" r:id="rId361"/>
    <p:sldId id="1412" r:id="rId362"/>
    <p:sldId id="1413" r:id="rId363"/>
    <p:sldId id="1414" r:id="rId364"/>
    <p:sldId id="1415" r:id="rId365"/>
    <p:sldId id="1416" r:id="rId366"/>
    <p:sldId id="1417" r:id="rId367"/>
    <p:sldId id="1418" r:id="rId368"/>
    <p:sldId id="1419" r:id="rId369"/>
    <p:sldId id="1421" r:id="rId370"/>
    <p:sldId id="1420" r:id="rId371"/>
    <p:sldId id="1422" r:id="rId372"/>
    <p:sldId id="1423" r:id="rId373"/>
    <p:sldId id="1424" r:id="rId374"/>
    <p:sldId id="1425" r:id="rId375"/>
    <p:sldId id="1426" r:id="rId376"/>
    <p:sldId id="1427" r:id="rId377"/>
    <p:sldId id="1428" r:id="rId378"/>
    <p:sldId id="1429" r:id="rId379"/>
    <p:sldId id="1430" r:id="rId380"/>
    <p:sldId id="1431" r:id="rId381"/>
    <p:sldId id="1432" r:id="rId382"/>
    <p:sldId id="1433" r:id="rId383"/>
    <p:sldId id="1434" r:id="rId384"/>
    <p:sldId id="1435" r:id="rId385"/>
    <p:sldId id="1436" r:id="rId386"/>
    <p:sldId id="1437" r:id="rId387"/>
    <p:sldId id="1438" r:id="rId388"/>
    <p:sldId id="1439" r:id="rId389"/>
    <p:sldId id="1440" r:id="rId390"/>
    <p:sldId id="1441" r:id="rId391"/>
    <p:sldId id="1442" r:id="rId392"/>
    <p:sldId id="1443" r:id="rId393"/>
    <p:sldId id="1444" r:id="rId394"/>
    <p:sldId id="1445" r:id="rId395"/>
    <p:sldId id="1446" r:id="rId396"/>
    <p:sldId id="1447" r:id="rId397"/>
    <p:sldId id="1448" r:id="rId398"/>
    <p:sldId id="1449" r:id="rId399"/>
    <p:sldId id="1450" r:id="rId400"/>
    <p:sldId id="1451" r:id="rId401"/>
    <p:sldId id="1452" r:id="rId402"/>
    <p:sldId id="1453" r:id="rId403"/>
    <p:sldId id="1454" r:id="rId404"/>
    <p:sldId id="1455" r:id="rId405"/>
    <p:sldId id="1456" r:id="rId406"/>
    <p:sldId id="1401" r:id="rId407"/>
    <p:sldId id="1461" r:id="rId408"/>
    <p:sldId id="1460" r:id="rId409"/>
    <p:sldId id="1462" r:id="rId410"/>
    <p:sldId id="1459" r:id="rId411"/>
    <p:sldId id="1463" r:id="rId412"/>
    <p:sldId id="1464" r:id="rId413"/>
    <p:sldId id="1465" r:id="rId414"/>
    <p:sldId id="1466" r:id="rId415"/>
    <p:sldId id="1467" r:id="rId416"/>
    <p:sldId id="1468" r:id="rId417"/>
    <p:sldId id="1470" r:id="rId418"/>
    <p:sldId id="1469" r:id="rId419"/>
    <p:sldId id="1471" r:id="rId420"/>
    <p:sldId id="1472" r:id="rId421"/>
    <p:sldId id="1474" r:id="rId422"/>
    <p:sldId id="1475" r:id="rId423"/>
    <p:sldId id="1476" r:id="rId424"/>
    <p:sldId id="1478" r:id="rId425"/>
    <p:sldId id="1479" r:id="rId426"/>
    <p:sldId id="1480" r:id="rId427"/>
    <p:sldId id="1481" r:id="rId428"/>
    <p:sldId id="1482" r:id="rId429"/>
    <p:sldId id="1483" r:id="rId430"/>
    <p:sldId id="1484" r:id="rId431"/>
    <p:sldId id="1485" r:id="rId432"/>
    <p:sldId id="1486" r:id="rId433"/>
    <p:sldId id="1487" r:id="rId434"/>
    <p:sldId id="1488" r:id="rId435"/>
    <p:sldId id="1489" r:id="rId436"/>
    <p:sldId id="1490" r:id="rId437"/>
    <p:sldId id="1491" r:id="rId438"/>
    <p:sldId id="1492" r:id="rId439"/>
    <p:sldId id="1493" r:id="rId440"/>
    <p:sldId id="1494" r:id="rId441"/>
    <p:sldId id="1495" r:id="rId442"/>
    <p:sldId id="1496" r:id="rId443"/>
    <p:sldId id="1497" r:id="rId444"/>
    <p:sldId id="1498" r:id="rId445"/>
    <p:sldId id="1499" r:id="rId446"/>
    <p:sldId id="1500" r:id="rId447"/>
    <p:sldId id="1501" r:id="rId448"/>
    <p:sldId id="1502" r:id="rId449"/>
    <p:sldId id="1503" r:id="rId450"/>
    <p:sldId id="1504" r:id="rId451"/>
    <p:sldId id="1505" r:id="rId452"/>
    <p:sldId id="1506" r:id="rId453"/>
    <p:sldId id="1507" r:id="rId454"/>
    <p:sldId id="1508" r:id="rId455"/>
    <p:sldId id="1509" r:id="rId456"/>
    <p:sldId id="1510" r:id="rId457"/>
    <p:sldId id="1511" r:id="rId458"/>
    <p:sldId id="1512" r:id="rId459"/>
    <p:sldId id="1513" r:id="rId460"/>
    <p:sldId id="1514" r:id="rId461"/>
    <p:sldId id="1515" r:id="rId462"/>
    <p:sldId id="1516" r:id="rId463"/>
    <p:sldId id="1517" r:id="rId464"/>
    <p:sldId id="1518" r:id="rId465"/>
    <p:sldId id="1519" r:id="rId466"/>
    <p:sldId id="1520" r:id="rId467"/>
    <p:sldId id="1521" r:id="rId468"/>
    <p:sldId id="1522" r:id="rId469"/>
    <p:sldId id="1523" r:id="rId470"/>
    <p:sldId id="1524" r:id="rId471"/>
    <p:sldId id="1525" r:id="rId472"/>
    <p:sldId id="1526" r:id="rId473"/>
    <p:sldId id="1527" r:id="rId474"/>
    <p:sldId id="1528" r:id="rId475"/>
    <p:sldId id="1529" r:id="rId476"/>
    <p:sldId id="1530" r:id="rId477"/>
    <p:sldId id="1531" r:id="rId478"/>
    <p:sldId id="1532" r:id="rId479"/>
    <p:sldId id="1533" r:id="rId480"/>
    <p:sldId id="1534" r:id="rId481"/>
    <p:sldId id="1535" r:id="rId482"/>
    <p:sldId id="1536" r:id="rId483"/>
    <p:sldId id="1537" r:id="rId484"/>
    <p:sldId id="1538" r:id="rId485"/>
    <p:sldId id="1539" r:id="rId486"/>
    <p:sldId id="1540" r:id="rId487"/>
    <p:sldId id="1541" r:id="rId488"/>
    <p:sldId id="1542" r:id="rId489"/>
    <p:sldId id="1543" r:id="rId490"/>
    <p:sldId id="1544" r:id="rId491"/>
    <p:sldId id="1545" r:id="rId492"/>
    <p:sldId id="1546" r:id="rId493"/>
    <p:sldId id="1547" r:id="rId494"/>
    <p:sldId id="1548" r:id="rId495"/>
    <p:sldId id="1549" r:id="rId496"/>
    <p:sldId id="1550" r:id="rId497"/>
    <p:sldId id="1551" r:id="rId498"/>
    <p:sldId id="1552" r:id="rId499"/>
    <p:sldId id="1553" r:id="rId500"/>
    <p:sldId id="1554" r:id="rId501"/>
    <p:sldId id="1555" r:id="rId502"/>
    <p:sldId id="1556" r:id="rId503"/>
    <p:sldId id="1557" r:id="rId504"/>
    <p:sldId id="1558" r:id="rId505"/>
    <p:sldId id="1559" r:id="rId506"/>
    <p:sldId id="1560" r:id="rId507"/>
    <p:sldId id="1561" r:id="rId508"/>
    <p:sldId id="1562" r:id="rId509"/>
    <p:sldId id="1564" r:id="rId510"/>
    <p:sldId id="1563" r:id="rId511"/>
    <p:sldId id="1565" r:id="rId512"/>
    <p:sldId id="1566" r:id="rId513"/>
    <p:sldId id="1567" r:id="rId514"/>
    <p:sldId id="1568" r:id="rId515"/>
    <p:sldId id="1569" r:id="rId516"/>
    <p:sldId id="1570" r:id="rId517"/>
    <p:sldId id="1571" r:id="rId518"/>
    <p:sldId id="1572" r:id="rId519"/>
    <p:sldId id="1573" r:id="rId520"/>
    <p:sldId id="1574" r:id="rId521"/>
    <p:sldId id="1575" r:id="rId522"/>
    <p:sldId id="1576" r:id="rId523"/>
    <p:sldId id="1577" r:id="rId524"/>
    <p:sldId id="1578" r:id="rId525"/>
    <p:sldId id="1579" r:id="rId526"/>
    <p:sldId id="1580" r:id="rId527"/>
    <p:sldId id="1581" r:id="rId528"/>
    <p:sldId id="1582" r:id="rId529"/>
    <p:sldId id="1583" r:id="rId530"/>
    <p:sldId id="1585" r:id="rId531"/>
    <p:sldId id="1584" r:id="rId532"/>
    <p:sldId id="1586" r:id="rId533"/>
    <p:sldId id="1587" r:id="rId534"/>
    <p:sldId id="1588" r:id="rId535"/>
    <p:sldId id="1589" r:id="rId536"/>
    <p:sldId id="1590" r:id="rId537"/>
    <p:sldId id="1591" r:id="rId538"/>
    <p:sldId id="1592" r:id="rId539"/>
    <p:sldId id="1593" r:id="rId540"/>
    <p:sldId id="1594" r:id="rId541"/>
    <p:sldId id="1595" r:id="rId542"/>
    <p:sldId id="1596" r:id="rId543"/>
    <p:sldId id="1597" r:id="rId544"/>
    <p:sldId id="1598" r:id="rId545"/>
    <p:sldId id="1599" r:id="rId546"/>
    <p:sldId id="1600" r:id="rId547"/>
    <p:sldId id="1601" r:id="rId548"/>
    <p:sldId id="1602" r:id="rId549"/>
    <p:sldId id="1603" r:id="rId550"/>
    <p:sldId id="1604" r:id="rId551"/>
    <p:sldId id="1605" r:id="rId552"/>
    <p:sldId id="1606" r:id="rId553"/>
    <p:sldId id="1607" r:id="rId554"/>
    <p:sldId id="1608" r:id="rId555"/>
    <p:sldId id="1609" r:id="rId556"/>
    <p:sldId id="1610" r:id="rId557"/>
    <p:sldId id="1611" r:id="rId558"/>
    <p:sldId id="1612" r:id="rId559"/>
    <p:sldId id="1613" r:id="rId560"/>
    <p:sldId id="1614" r:id="rId561"/>
    <p:sldId id="1615" r:id="rId562"/>
    <p:sldId id="1616" r:id="rId563"/>
    <p:sldId id="1617" r:id="rId564"/>
    <p:sldId id="1618" r:id="rId565"/>
    <p:sldId id="1619" r:id="rId566"/>
    <p:sldId id="1620" r:id="rId567"/>
    <p:sldId id="1621" r:id="rId568"/>
    <p:sldId id="1622" r:id="rId569"/>
    <p:sldId id="1623" r:id="rId570"/>
    <p:sldId id="1624" r:id="rId571"/>
    <p:sldId id="1626" r:id="rId572"/>
    <p:sldId id="1625" r:id="rId573"/>
    <p:sldId id="1627" r:id="rId574"/>
    <p:sldId id="1628" r:id="rId575"/>
    <p:sldId id="1629" r:id="rId576"/>
    <p:sldId id="1630" r:id="rId577"/>
    <p:sldId id="1631" r:id="rId578"/>
    <p:sldId id="1632" r:id="rId579"/>
    <p:sldId id="1633" r:id="rId580"/>
    <p:sldId id="1634" r:id="rId581"/>
    <p:sldId id="1635" r:id="rId582"/>
    <p:sldId id="1636" r:id="rId583"/>
    <p:sldId id="1637" r:id="rId584"/>
    <p:sldId id="1638" r:id="rId585"/>
    <p:sldId id="1639" r:id="rId586"/>
    <p:sldId id="1640" r:id="rId587"/>
    <p:sldId id="1641" r:id="rId588"/>
    <p:sldId id="1642" r:id="rId589"/>
    <p:sldId id="1643" r:id="rId590"/>
    <p:sldId id="1644" r:id="rId591"/>
    <p:sldId id="1645" r:id="rId592"/>
    <p:sldId id="1646" r:id="rId593"/>
    <p:sldId id="1647" r:id="rId594"/>
    <p:sldId id="1648" r:id="rId595"/>
    <p:sldId id="1649" r:id="rId596"/>
    <p:sldId id="1650" r:id="rId597"/>
    <p:sldId id="1651" r:id="rId598"/>
    <p:sldId id="1652" r:id="rId599"/>
    <p:sldId id="1653" r:id="rId600"/>
    <p:sldId id="1654" r:id="rId601"/>
    <p:sldId id="1655" r:id="rId602"/>
    <p:sldId id="1656" r:id="rId603"/>
    <p:sldId id="1657" r:id="rId604"/>
    <p:sldId id="1658" r:id="rId605"/>
    <p:sldId id="1659" r:id="rId606"/>
    <p:sldId id="1660" r:id="rId607"/>
    <p:sldId id="1661" r:id="rId608"/>
    <p:sldId id="1662" r:id="rId609"/>
    <p:sldId id="1663" r:id="rId610"/>
    <p:sldId id="1665" r:id="rId611"/>
    <p:sldId id="1666" r:id="rId612"/>
    <p:sldId id="1664" r:id="rId613"/>
    <p:sldId id="1667" r:id="rId614"/>
    <p:sldId id="1668" r:id="rId615"/>
    <p:sldId id="1669" r:id="rId616"/>
    <p:sldId id="1670" r:id="rId617"/>
    <p:sldId id="1671" r:id="rId618"/>
    <p:sldId id="1672" r:id="rId619"/>
    <p:sldId id="1673" r:id="rId620"/>
    <p:sldId id="1674" r:id="rId621"/>
    <p:sldId id="1675" r:id="rId622"/>
    <p:sldId id="1676" r:id="rId623"/>
    <p:sldId id="1677" r:id="rId624"/>
    <p:sldId id="1678" r:id="rId625"/>
    <p:sldId id="1679" r:id="rId626"/>
    <p:sldId id="1680" r:id="rId627"/>
    <p:sldId id="1681" r:id="rId628"/>
    <p:sldId id="1682" r:id="rId629"/>
    <p:sldId id="1683" r:id="rId630"/>
    <p:sldId id="1684" r:id="rId631"/>
    <p:sldId id="1685" r:id="rId632"/>
    <p:sldId id="1686" r:id="rId633"/>
    <p:sldId id="1687" r:id="rId634"/>
    <p:sldId id="1688" r:id="rId635"/>
    <p:sldId id="1689" r:id="rId636"/>
    <p:sldId id="1690" r:id="rId637"/>
    <p:sldId id="1691" r:id="rId638"/>
    <p:sldId id="1692" r:id="rId639"/>
    <p:sldId id="1693" r:id="rId640"/>
    <p:sldId id="1694" r:id="rId641"/>
    <p:sldId id="1695" r:id="rId642"/>
    <p:sldId id="1696" r:id="rId643"/>
    <p:sldId id="1697" r:id="rId644"/>
    <p:sldId id="1698" r:id="rId645"/>
    <p:sldId id="1458" r:id="rId646"/>
    <p:sldId id="1700" r:id="rId647"/>
    <p:sldId id="1701" r:id="rId648"/>
    <p:sldId id="1702" r:id="rId649"/>
    <p:sldId id="1705" r:id="rId650"/>
    <p:sldId id="1704" r:id="rId651"/>
    <p:sldId id="1707" r:id="rId652"/>
    <p:sldId id="1708" r:id="rId653"/>
    <p:sldId id="1706" r:id="rId654"/>
    <p:sldId id="1709" r:id="rId655"/>
    <p:sldId id="1710" r:id="rId656"/>
    <p:sldId id="1711" r:id="rId657"/>
    <p:sldId id="1712" r:id="rId658"/>
    <p:sldId id="1713" r:id="rId659"/>
    <p:sldId id="1715" r:id="rId660"/>
    <p:sldId id="1714" r:id="rId661"/>
    <p:sldId id="1717" r:id="rId662"/>
    <p:sldId id="1718" r:id="rId663"/>
    <p:sldId id="1716" r:id="rId664"/>
    <p:sldId id="1719" r:id="rId665"/>
    <p:sldId id="1720" r:id="rId666"/>
    <p:sldId id="1721" r:id="rId667"/>
    <p:sldId id="1722" r:id="rId668"/>
    <p:sldId id="1723" r:id="rId669"/>
    <p:sldId id="1724" r:id="rId670"/>
    <p:sldId id="1725" r:id="rId671"/>
    <p:sldId id="1726" r:id="rId672"/>
    <p:sldId id="1727" r:id="rId673"/>
    <p:sldId id="1728" r:id="rId674"/>
    <p:sldId id="1729" r:id="rId675"/>
    <p:sldId id="1730" r:id="rId676"/>
    <p:sldId id="1731" r:id="rId677"/>
    <p:sldId id="1732" r:id="rId678"/>
    <p:sldId id="1733" r:id="rId679"/>
    <p:sldId id="1734" r:id="rId680"/>
    <p:sldId id="1735" r:id="rId681"/>
    <p:sldId id="1737" r:id="rId682"/>
    <p:sldId id="1736" r:id="rId683"/>
    <p:sldId id="1738" r:id="rId684"/>
    <p:sldId id="1739" r:id="rId685"/>
    <p:sldId id="1740" r:id="rId686"/>
    <p:sldId id="1741" r:id="rId687"/>
    <p:sldId id="1742" r:id="rId688"/>
    <p:sldId id="1743" r:id="rId689"/>
    <p:sldId id="1744" r:id="rId690"/>
    <p:sldId id="1745" r:id="rId691"/>
    <p:sldId id="1746" r:id="rId692"/>
    <p:sldId id="1747" r:id="rId693"/>
    <p:sldId id="1748" r:id="rId694"/>
    <p:sldId id="1749" r:id="rId695"/>
    <p:sldId id="1750" r:id="rId696"/>
    <p:sldId id="1751" r:id="rId697"/>
    <p:sldId id="1752" r:id="rId698"/>
    <p:sldId id="1753" r:id="rId699"/>
    <p:sldId id="1754" r:id="rId700"/>
    <p:sldId id="1755" r:id="rId701"/>
    <p:sldId id="1756" r:id="rId702"/>
    <p:sldId id="1757" r:id="rId703"/>
    <p:sldId id="1758" r:id="rId704"/>
    <p:sldId id="1759" r:id="rId705"/>
    <p:sldId id="1760" r:id="rId706"/>
    <p:sldId id="1762" r:id="rId707"/>
    <p:sldId id="1763" r:id="rId708"/>
    <p:sldId id="1761" r:id="rId709"/>
    <p:sldId id="1764" r:id="rId710"/>
    <p:sldId id="1765" r:id="rId711"/>
    <p:sldId id="1766" r:id="rId712"/>
    <p:sldId id="1767" r:id="rId713"/>
    <p:sldId id="1768" r:id="rId714"/>
    <p:sldId id="1769" r:id="rId715"/>
    <p:sldId id="1770" r:id="rId716"/>
    <p:sldId id="1771" r:id="rId717"/>
    <p:sldId id="1772" r:id="rId718"/>
    <p:sldId id="1703" r:id="rId719"/>
    <p:sldId id="1773" r:id="rId7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 id="2" name="ZAIN-UL-ABDIN" initials="ZUA" lastIdx="3" clrIdx="1">
    <p:extLst>
      <p:ext uri="{19B8F6BF-5375-455C-9EA6-DF929625EA0E}">
        <p15:presenceInfo xmlns:p15="http://schemas.microsoft.com/office/powerpoint/2012/main" userId="S::FA18-BSE-109@isbstudent.comsats.edu.pk::54cc4a65-ae0e-4a98-9cb9-e3a5beb791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4171" autoAdjust="0"/>
  </p:normalViewPr>
  <p:slideViewPr>
    <p:cSldViewPr snapToGrid="0" showGuides="1">
      <p:cViewPr varScale="1">
        <p:scale>
          <a:sx n="132" d="100"/>
          <a:sy n="132" d="100"/>
        </p:scale>
        <p:origin x="955" y="82"/>
      </p:cViewPr>
      <p:guideLst>
        <p:guide orient="horz" pos="1643"/>
        <p:guide pos="2903"/>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671" Type="http://schemas.openxmlformats.org/officeDocument/2006/relationships/slide" Target="slides/slide669.xml"/><Relationship Id="rId21" Type="http://schemas.openxmlformats.org/officeDocument/2006/relationships/slide" Target="slides/slide19.xml"/><Relationship Id="rId324" Type="http://schemas.openxmlformats.org/officeDocument/2006/relationships/slide" Target="slides/slide322.xml"/><Relationship Id="rId531" Type="http://schemas.openxmlformats.org/officeDocument/2006/relationships/slide" Target="slides/slide529.xml"/><Relationship Id="rId629" Type="http://schemas.openxmlformats.org/officeDocument/2006/relationships/slide" Target="slides/slide627.xml"/><Relationship Id="rId170" Type="http://schemas.openxmlformats.org/officeDocument/2006/relationships/slide" Target="slides/slide168.xml"/><Relationship Id="rId268" Type="http://schemas.openxmlformats.org/officeDocument/2006/relationships/slide" Target="slides/slide266.xml"/><Relationship Id="rId475" Type="http://schemas.openxmlformats.org/officeDocument/2006/relationships/slide" Target="slides/slide473.xml"/><Relationship Id="rId682" Type="http://schemas.openxmlformats.org/officeDocument/2006/relationships/slide" Target="slides/slide680.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542" Type="http://schemas.openxmlformats.org/officeDocument/2006/relationships/slide" Target="slides/slide540.xml"/><Relationship Id="rId181" Type="http://schemas.openxmlformats.org/officeDocument/2006/relationships/slide" Target="slides/slide179.xml"/><Relationship Id="rId402" Type="http://schemas.openxmlformats.org/officeDocument/2006/relationships/slide" Target="slides/slide400.xml"/><Relationship Id="rId279" Type="http://schemas.openxmlformats.org/officeDocument/2006/relationships/slide" Target="slides/slide277.xml"/><Relationship Id="rId486" Type="http://schemas.openxmlformats.org/officeDocument/2006/relationships/slide" Target="slides/slide484.xml"/><Relationship Id="rId693" Type="http://schemas.openxmlformats.org/officeDocument/2006/relationships/slide" Target="slides/slide691.xml"/><Relationship Id="rId707" Type="http://schemas.openxmlformats.org/officeDocument/2006/relationships/slide" Target="slides/slide705.xml"/><Relationship Id="rId43" Type="http://schemas.openxmlformats.org/officeDocument/2006/relationships/slide" Target="slides/slide41.xml"/><Relationship Id="rId139" Type="http://schemas.openxmlformats.org/officeDocument/2006/relationships/slide" Target="slides/slide137.xml"/><Relationship Id="rId346" Type="http://schemas.openxmlformats.org/officeDocument/2006/relationships/slide" Target="slides/slide344.xml"/><Relationship Id="rId553" Type="http://schemas.openxmlformats.org/officeDocument/2006/relationships/slide" Target="slides/slide551.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497" Type="http://schemas.openxmlformats.org/officeDocument/2006/relationships/slide" Target="slides/slide495.xml"/><Relationship Id="rId620" Type="http://schemas.openxmlformats.org/officeDocument/2006/relationships/slide" Target="slides/slide618.xml"/><Relationship Id="rId718" Type="http://schemas.openxmlformats.org/officeDocument/2006/relationships/slide" Target="slides/slide716.xml"/><Relationship Id="rId357" Type="http://schemas.openxmlformats.org/officeDocument/2006/relationships/slide" Target="slides/slide355.xml"/><Relationship Id="rId54" Type="http://schemas.openxmlformats.org/officeDocument/2006/relationships/slide" Target="slides/slide52.xml"/><Relationship Id="rId217" Type="http://schemas.openxmlformats.org/officeDocument/2006/relationships/slide" Target="slides/slide215.xml"/><Relationship Id="rId564" Type="http://schemas.openxmlformats.org/officeDocument/2006/relationships/slide" Target="slides/slide562.xml"/><Relationship Id="rId424" Type="http://schemas.openxmlformats.org/officeDocument/2006/relationships/slide" Target="slides/slide422.xml"/><Relationship Id="rId631" Type="http://schemas.openxmlformats.org/officeDocument/2006/relationships/slide" Target="slides/slide629.xml"/><Relationship Id="rId270" Type="http://schemas.openxmlformats.org/officeDocument/2006/relationships/slide" Target="slides/slide268.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228" Type="http://schemas.openxmlformats.org/officeDocument/2006/relationships/slide" Target="slides/slide226.xml"/><Relationship Id="rId435" Type="http://schemas.openxmlformats.org/officeDocument/2006/relationships/slide" Target="slides/slide433.xml"/><Relationship Id="rId642" Type="http://schemas.openxmlformats.org/officeDocument/2006/relationships/slide" Target="slides/slide640.xml"/><Relationship Id="rId281" Type="http://schemas.openxmlformats.org/officeDocument/2006/relationships/slide" Target="slides/slide279.xml"/><Relationship Id="rId502" Type="http://schemas.openxmlformats.org/officeDocument/2006/relationships/slide" Target="slides/slide500.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86" Type="http://schemas.openxmlformats.org/officeDocument/2006/relationships/slide" Target="slides/slide584.xml"/><Relationship Id="rId7" Type="http://schemas.openxmlformats.org/officeDocument/2006/relationships/slide" Target="slides/slide5.xml"/><Relationship Id="rId239" Type="http://schemas.openxmlformats.org/officeDocument/2006/relationships/slide" Target="slides/slide237.xml"/><Relationship Id="rId446" Type="http://schemas.openxmlformats.org/officeDocument/2006/relationships/slide" Target="slides/slide444.xml"/><Relationship Id="rId653" Type="http://schemas.openxmlformats.org/officeDocument/2006/relationships/slide" Target="slides/slide651.xml"/><Relationship Id="rId292" Type="http://schemas.openxmlformats.org/officeDocument/2006/relationships/slide" Target="slides/slide290.xml"/><Relationship Id="rId306" Type="http://schemas.openxmlformats.org/officeDocument/2006/relationships/slide" Target="slides/slide304.xml"/><Relationship Id="rId87" Type="http://schemas.openxmlformats.org/officeDocument/2006/relationships/slide" Target="slides/slide85.xml"/><Relationship Id="rId513" Type="http://schemas.openxmlformats.org/officeDocument/2006/relationships/slide" Target="slides/slide511.xml"/><Relationship Id="rId597" Type="http://schemas.openxmlformats.org/officeDocument/2006/relationships/slide" Target="slides/slide595.xml"/><Relationship Id="rId720" Type="http://schemas.openxmlformats.org/officeDocument/2006/relationships/slide" Target="slides/slide718.xml"/><Relationship Id="rId152" Type="http://schemas.openxmlformats.org/officeDocument/2006/relationships/slide" Target="slides/slide150.xml"/><Relationship Id="rId457" Type="http://schemas.openxmlformats.org/officeDocument/2006/relationships/slide" Target="slides/slide455.xml"/><Relationship Id="rId664" Type="http://schemas.openxmlformats.org/officeDocument/2006/relationships/slide" Target="slides/slide662.xml"/><Relationship Id="rId14" Type="http://schemas.openxmlformats.org/officeDocument/2006/relationships/slide" Target="slides/slide12.xml"/><Relationship Id="rId317" Type="http://schemas.openxmlformats.org/officeDocument/2006/relationships/slide" Target="slides/slide315.xml"/><Relationship Id="rId524" Type="http://schemas.openxmlformats.org/officeDocument/2006/relationships/slide" Target="slides/slide522.xml"/><Relationship Id="rId98" Type="http://schemas.openxmlformats.org/officeDocument/2006/relationships/slide" Target="slides/slide96.xml"/><Relationship Id="rId163" Type="http://schemas.openxmlformats.org/officeDocument/2006/relationships/slide" Target="slides/slide161.xml"/><Relationship Id="rId370" Type="http://schemas.openxmlformats.org/officeDocument/2006/relationships/slide" Target="slides/slide368.xml"/><Relationship Id="rId230" Type="http://schemas.openxmlformats.org/officeDocument/2006/relationships/slide" Target="slides/slide228.xml"/><Relationship Id="rId468" Type="http://schemas.openxmlformats.org/officeDocument/2006/relationships/slide" Target="slides/slide466.xml"/><Relationship Id="rId675" Type="http://schemas.openxmlformats.org/officeDocument/2006/relationships/slide" Target="slides/slide673.xml"/><Relationship Id="rId25" Type="http://schemas.openxmlformats.org/officeDocument/2006/relationships/slide" Target="slides/slide23.xml"/><Relationship Id="rId328" Type="http://schemas.openxmlformats.org/officeDocument/2006/relationships/slide" Target="slides/slide326.xml"/><Relationship Id="rId535" Type="http://schemas.openxmlformats.org/officeDocument/2006/relationships/slide" Target="slides/slide533.xml"/><Relationship Id="rId174" Type="http://schemas.openxmlformats.org/officeDocument/2006/relationships/slide" Target="slides/slide172.xml"/><Relationship Id="rId381" Type="http://schemas.openxmlformats.org/officeDocument/2006/relationships/slide" Target="slides/slide379.xml"/><Relationship Id="rId602" Type="http://schemas.openxmlformats.org/officeDocument/2006/relationships/slide" Target="slides/slide600.xml"/><Relationship Id="rId241" Type="http://schemas.openxmlformats.org/officeDocument/2006/relationships/slide" Target="slides/slide239.xml"/><Relationship Id="rId479" Type="http://schemas.openxmlformats.org/officeDocument/2006/relationships/slide" Target="slides/slide477.xml"/><Relationship Id="rId686" Type="http://schemas.openxmlformats.org/officeDocument/2006/relationships/slide" Target="slides/slide684.xml"/><Relationship Id="rId36" Type="http://schemas.openxmlformats.org/officeDocument/2006/relationships/slide" Target="slides/slide34.xml"/><Relationship Id="rId339" Type="http://schemas.openxmlformats.org/officeDocument/2006/relationships/slide" Target="slides/slide337.xml"/><Relationship Id="rId546" Type="http://schemas.openxmlformats.org/officeDocument/2006/relationships/slide" Target="slides/slide544.xml"/><Relationship Id="rId101" Type="http://schemas.openxmlformats.org/officeDocument/2006/relationships/slide" Target="slides/slide99.xml"/><Relationship Id="rId185" Type="http://schemas.openxmlformats.org/officeDocument/2006/relationships/slide" Target="slides/slide183.xml"/><Relationship Id="rId406" Type="http://schemas.openxmlformats.org/officeDocument/2006/relationships/slide" Target="slides/slide404.xml"/><Relationship Id="rId392" Type="http://schemas.openxmlformats.org/officeDocument/2006/relationships/slide" Target="slides/slide390.xml"/><Relationship Id="rId613" Type="http://schemas.openxmlformats.org/officeDocument/2006/relationships/slide" Target="slides/slide611.xml"/><Relationship Id="rId697" Type="http://schemas.openxmlformats.org/officeDocument/2006/relationships/slide" Target="slides/slide695.xml"/><Relationship Id="rId252" Type="http://schemas.openxmlformats.org/officeDocument/2006/relationships/slide" Target="slides/slide250.xml"/><Relationship Id="rId47" Type="http://schemas.openxmlformats.org/officeDocument/2006/relationships/slide" Target="slides/slide45.xml"/><Relationship Id="rId112" Type="http://schemas.openxmlformats.org/officeDocument/2006/relationships/slide" Target="slides/slide110.xml"/><Relationship Id="rId557" Type="http://schemas.openxmlformats.org/officeDocument/2006/relationships/slide" Target="slides/slide555.xml"/><Relationship Id="rId196" Type="http://schemas.openxmlformats.org/officeDocument/2006/relationships/slide" Target="slides/slide194.xml"/><Relationship Id="rId417" Type="http://schemas.openxmlformats.org/officeDocument/2006/relationships/slide" Target="slides/slide415.xml"/><Relationship Id="rId624" Type="http://schemas.openxmlformats.org/officeDocument/2006/relationships/slide" Target="slides/slide622.xml"/><Relationship Id="rId263" Type="http://schemas.openxmlformats.org/officeDocument/2006/relationships/slide" Target="slides/slide261.xml"/><Relationship Id="rId470" Type="http://schemas.openxmlformats.org/officeDocument/2006/relationships/slide" Target="slides/slide468.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428" Type="http://schemas.openxmlformats.org/officeDocument/2006/relationships/slide" Target="slides/slide426.xml"/><Relationship Id="rId635" Type="http://schemas.openxmlformats.org/officeDocument/2006/relationships/slide" Target="slides/slide633.xml"/><Relationship Id="rId274" Type="http://schemas.openxmlformats.org/officeDocument/2006/relationships/slide" Target="slides/slide272.xml"/><Relationship Id="rId481" Type="http://schemas.openxmlformats.org/officeDocument/2006/relationships/slide" Target="slides/slide479.xml"/><Relationship Id="rId702" Type="http://schemas.openxmlformats.org/officeDocument/2006/relationships/slide" Target="slides/slide700.xml"/><Relationship Id="rId69" Type="http://schemas.openxmlformats.org/officeDocument/2006/relationships/slide" Target="slides/slide67.xml"/><Relationship Id="rId134" Type="http://schemas.openxmlformats.org/officeDocument/2006/relationships/slide" Target="slides/slide132.xml"/><Relationship Id="rId579" Type="http://schemas.openxmlformats.org/officeDocument/2006/relationships/slide" Target="slides/slide577.xml"/><Relationship Id="rId341" Type="http://schemas.openxmlformats.org/officeDocument/2006/relationships/slide" Target="slides/slide339.xml"/><Relationship Id="rId439" Type="http://schemas.openxmlformats.org/officeDocument/2006/relationships/slide" Target="slides/slide437.xml"/><Relationship Id="rId646" Type="http://schemas.openxmlformats.org/officeDocument/2006/relationships/slide" Target="slides/slide644.xml"/><Relationship Id="rId201" Type="http://schemas.openxmlformats.org/officeDocument/2006/relationships/slide" Target="slides/slide199.xml"/><Relationship Id="rId285" Type="http://schemas.openxmlformats.org/officeDocument/2006/relationships/slide" Target="slides/slide283.xml"/><Relationship Id="rId506" Type="http://schemas.openxmlformats.org/officeDocument/2006/relationships/slide" Target="slides/slide504.xml"/><Relationship Id="rId492" Type="http://schemas.openxmlformats.org/officeDocument/2006/relationships/slide" Target="slides/slide490.xml"/><Relationship Id="rId713" Type="http://schemas.openxmlformats.org/officeDocument/2006/relationships/slide" Target="slides/slide711.xml"/><Relationship Id="rId145" Type="http://schemas.openxmlformats.org/officeDocument/2006/relationships/slide" Target="slides/slide143.xml"/><Relationship Id="rId352" Type="http://schemas.openxmlformats.org/officeDocument/2006/relationships/slide" Target="slides/slide350.xml"/><Relationship Id="rId212" Type="http://schemas.openxmlformats.org/officeDocument/2006/relationships/slide" Target="slides/slide210.xml"/><Relationship Id="rId657" Type="http://schemas.openxmlformats.org/officeDocument/2006/relationships/slide" Target="slides/slide655.xml"/><Relationship Id="rId296" Type="http://schemas.openxmlformats.org/officeDocument/2006/relationships/slide" Target="slides/slide294.xml"/><Relationship Id="rId517" Type="http://schemas.openxmlformats.org/officeDocument/2006/relationships/slide" Target="slides/slide515.xml"/><Relationship Id="rId724" Type="http://schemas.openxmlformats.org/officeDocument/2006/relationships/presProps" Target="presProps.xml"/><Relationship Id="rId60" Type="http://schemas.openxmlformats.org/officeDocument/2006/relationships/slide" Target="slides/slide58.xml"/><Relationship Id="rId156" Type="http://schemas.openxmlformats.org/officeDocument/2006/relationships/slide" Target="slides/slide154.xml"/><Relationship Id="rId363" Type="http://schemas.openxmlformats.org/officeDocument/2006/relationships/slide" Target="slides/slide361.xml"/><Relationship Id="rId570" Type="http://schemas.openxmlformats.org/officeDocument/2006/relationships/slide" Target="slides/slide568.xml"/><Relationship Id="rId223" Type="http://schemas.openxmlformats.org/officeDocument/2006/relationships/slide" Target="slides/slide221.xml"/><Relationship Id="rId430" Type="http://schemas.openxmlformats.org/officeDocument/2006/relationships/slide" Target="slides/slide428.xml"/><Relationship Id="rId668" Type="http://schemas.openxmlformats.org/officeDocument/2006/relationships/slide" Target="slides/slide666.xml"/><Relationship Id="rId18" Type="http://schemas.openxmlformats.org/officeDocument/2006/relationships/slide" Target="slides/slide16.xml"/><Relationship Id="rId528" Type="http://schemas.openxmlformats.org/officeDocument/2006/relationships/slide" Target="slides/slide526.xml"/><Relationship Id="rId167" Type="http://schemas.openxmlformats.org/officeDocument/2006/relationships/slide" Target="slides/slide165.xml"/><Relationship Id="rId374" Type="http://schemas.openxmlformats.org/officeDocument/2006/relationships/slide" Target="slides/slide372.xml"/><Relationship Id="rId581" Type="http://schemas.openxmlformats.org/officeDocument/2006/relationships/slide" Target="slides/slide579.xml"/><Relationship Id="rId71" Type="http://schemas.openxmlformats.org/officeDocument/2006/relationships/slide" Target="slides/slide69.xml"/><Relationship Id="rId234" Type="http://schemas.openxmlformats.org/officeDocument/2006/relationships/slide" Target="slides/slide232.xml"/><Relationship Id="rId679" Type="http://schemas.openxmlformats.org/officeDocument/2006/relationships/slide" Target="slides/slide677.xml"/><Relationship Id="rId2" Type="http://schemas.openxmlformats.org/officeDocument/2006/relationships/slideMaster" Target="slideMasters/slideMaster2.xml"/><Relationship Id="rId29" Type="http://schemas.openxmlformats.org/officeDocument/2006/relationships/slide" Target="slides/slide27.xml"/><Relationship Id="rId441" Type="http://schemas.openxmlformats.org/officeDocument/2006/relationships/slide" Target="slides/slide439.xml"/><Relationship Id="rId539" Type="http://schemas.openxmlformats.org/officeDocument/2006/relationships/slide" Target="slides/slide537.xml"/><Relationship Id="rId178" Type="http://schemas.openxmlformats.org/officeDocument/2006/relationships/slide" Target="slides/slide176.xml"/><Relationship Id="rId301" Type="http://schemas.openxmlformats.org/officeDocument/2006/relationships/slide" Target="slides/slide299.xml"/><Relationship Id="rId82" Type="http://schemas.openxmlformats.org/officeDocument/2006/relationships/slide" Target="slides/slide80.xml"/><Relationship Id="rId385" Type="http://schemas.openxmlformats.org/officeDocument/2006/relationships/slide" Target="slides/slide383.xml"/><Relationship Id="rId592" Type="http://schemas.openxmlformats.org/officeDocument/2006/relationships/slide" Target="slides/slide590.xml"/><Relationship Id="rId606" Type="http://schemas.openxmlformats.org/officeDocument/2006/relationships/slide" Target="slides/slide604.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slide" Target="slides/slide450.xml"/><Relationship Id="rId494" Type="http://schemas.openxmlformats.org/officeDocument/2006/relationships/slide" Target="slides/slide492.xml"/><Relationship Id="rId508" Type="http://schemas.openxmlformats.org/officeDocument/2006/relationships/slide" Target="slides/slide506.xml"/><Relationship Id="rId715" Type="http://schemas.openxmlformats.org/officeDocument/2006/relationships/slide" Target="slides/slide713.xml"/><Relationship Id="rId105" Type="http://schemas.openxmlformats.org/officeDocument/2006/relationships/slide" Target="slides/slide103.xml"/><Relationship Id="rId147" Type="http://schemas.openxmlformats.org/officeDocument/2006/relationships/slide" Target="slides/slide145.xml"/><Relationship Id="rId312" Type="http://schemas.openxmlformats.org/officeDocument/2006/relationships/slide" Target="slides/slide310.xml"/><Relationship Id="rId354" Type="http://schemas.openxmlformats.org/officeDocument/2006/relationships/slide" Target="slides/slide352.xml"/><Relationship Id="rId51" Type="http://schemas.openxmlformats.org/officeDocument/2006/relationships/slide" Target="slides/slide49.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561" Type="http://schemas.openxmlformats.org/officeDocument/2006/relationships/slide" Target="slides/slide559.xml"/><Relationship Id="rId617" Type="http://schemas.openxmlformats.org/officeDocument/2006/relationships/slide" Target="slides/slide615.xml"/><Relationship Id="rId659" Type="http://schemas.openxmlformats.org/officeDocument/2006/relationships/slide" Target="slides/slide657.xml"/><Relationship Id="rId214" Type="http://schemas.openxmlformats.org/officeDocument/2006/relationships/slide" Target="slides/slide212.xml"/><Relationship Id="rId256" Type="http://schemas.openxmlformats.org/officeDocument/2006/relationships/slide" Target="slides/slide254.xml"/><Relationship Id="rId298" Type="http://schemas.openxmlformats.org/officeDocument/2006/relationships/slide" Target="slides/slide296.xml"/><Relationship Id="rId421" Type="http://schemas.openxmlformats.org/officeDocument/2006/relationships/slide" Target="slides/slide419.xml"/><Relationship Id="rId463" Type="http://schemas.openxmlformats.org/officeDocument/2006/relationships/slide" Target="slides/slide461.xml"/><Relationship Id="rId519" Type="http://schemas.openxmlformats.org/officeDocument/2006/relationships/slide" Target="slides/slide517.xml"/><Relationship Id="rId670" Type="http://schemas.openxmlformats.org/officeDocument/2006/relationships/slide" Target="slides/slide668.xml"/><Relationship Id="rId116" Type="http://schemas.openxmlformats.org/officeDocument/2006/relationships/slide" Target="slides/slide114.xml"/><Relationship Id="rId158" Type="http://schemas.openxmlformats.org/officeDocument/2006/relationships/slide" Target="slides/slide156.xml"/><Relationship Id="rId323" Type="http://schemas.openxmlformats.org/officeDocument/2006/relationships/slide" Target="slides/slide321.xml"/><Relationship Id="rId530" Type="http://schemas.openxmlformats.org/officeDocument/2006/relationships/slide" Target="slides/slide528.xml"/><Relationship Id="rId726" Type="http://schemas.openxmlformats.org/officeDocument/2006/relationships/theme" Target="theme/theme1.xml"/><Relationship Id="rId20" Type="http://schemas.openxmlformats.org/officeDocument/2006/relationships/slide" Target="slides/slide18.xml"/><Relationship Id="rId62" Type="http://schemas.openxmlformats.org/officeDocument/2006/relationships/slide" Target="slides/slide60.xml"/><Relationship Id="rId365" Type="http://schemas.openxmlformats.org/officeDocument/2006/relationships/slide" Target="slides/slide363.xml"/><Relationship Id="rId572" Type="http://schemas.openxmlformats.org/officeDocument/2006/relationships/slide" Target="slides/slide570.xml"/><Relationship Id="rId628" Type="http://schemas.openxmlformats.org/officeDocument/2006/relationships/slide" Target="slides/slide626.xml"/><Relationship Id="rId225" Type="http://schemas.openxmlformats.org/officeDocument/2006/relationships/slide" Target="slides/slide223.xml"/><Relationship Id="rId267" Type="http://schemas.openxmlformats.org/officeDocument/2006/relationships/slide" Target="slides/slide265.xml"/><Relationship Id="rId432" Type="http://schemas.openxmlformats.org/officeDocument/2006/relationships/slide" Target="slides/slide430.xml"/><Relationship Id="rId474" Type="http://schemas.openxmlformats.org/officeDocument/2006/relationships/slide" Target="slides/slide472.xml"/><Relationship Id="rId127" Type="http://schemas.openxmlformats.org/officeDocument/2006/relationships/slide" Target="slides/slide125.xml"/><Relationship Id="rId681" Type="http://schemas.openxmlformats.org/officeDocument/2006/relationships/slide" Target="slides/slide679.xml"/><Relationship Id="rId31" Type="http://schemas.openxmlformats.org/officeDocument/2006/relationships/slide" Target="slides/slide29.xml"/><Relationship Id="rId73" Type="http://schemas.openxmlformats.org/officeDocument/2006/relationships/slide" Target="slides/slide71.xml"/><Relationship Id="rId169" Type="http://schemas.openxmlformats.org/officeDocument/2006/relationships/slide" Target="slides/slide167.xml"/><Relationship Id="rId334" Type="http://schemas.openxmlformats.org/officeDocument/2006/relationships/slide" Target="slides/slide332.xml"/><Relationship Id="rId376" Type="http://schemas.openxmlformats.org/officeDocument/2006/relationships/slide" Target="slides/slide374.xml"/><Relationship Id="rId541" Type="http://schemas.openxmlformats.org/officeDocument/2006/relationships/slide" Target="slides/slide539.xml"/><Relationship Id="rId583" Type="http://schemas.openxmlformats.org/officeDocument/2006/relationships/slide" Target="slides/slide581.xml"/><Relationship Id="rId639" Type="http://schemas.openxmlformats.org/officeDocument/2006/relationships/slide" Target="slides/slide637.xml"/><Relationship Id="rId4" Type="http://schemas.openxmlformats.org/officeDocument/2006/relationships/slide" Target="slides/slide2.xml"/><Relationship Id="rId180" Type="http://schemas.openxmlformats.org/officeDocument/2006/relationships/slide" Target="slides/slide178.xml"/><Relationship Id="rId236" Type="http://schemas.openxmlformats.org/officeDocument/2006/relationships/slide" Target="slides/slide234.xml"/><Relationship Id="rId278" Type="http://schemas.openxmlformats.org/officeDocument/2006/relationships/slide" Target="slides/slide276.xml"/><Relationship Id="rId401" Type="http://schemas.openxmlformats.org/officeDocument/2006/relationships/slide" Target="slides/slide399.xml"/><Relationship Id="rId443" Type="http://schemas.openxmlformats.org/officeDocument/2006/relationships/slide" Target="slides/slide441.xml"/><Relationship Id="rId650" Type="http://schemas.openxmlformats.org/officeDocument/2006/relationships/slide" Target="slides/slide648.xml"/><Relationship Id="rId303" Type="http://schemas.openxmlformats.org/officeDocument/2006/relationships/slide" Target="slides/slide301.xml"/><Relationship Id="rId485" Type="http://schemas.openxmlformats.org/officeDocument/2006/relationships/slide" Target="slides/slide483.xml"/><Relationship Id="rId692" Type="http://schemas.openxmlformats.org/officeDocument/2006/relationships/slide" Target="slides/slide690.xml"/><Relationship Id="rId706" Type="http://schemas.openxmlformats.org/officeDocument/2006/relationships/slide" Target="slides/slide704.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552" Type="http://schemas.openxmlformats.org/officeDocument/2006/relationships/slide" Target="slides/slide550.xml"/><Relationship Id="rId594" Type="http://schemas.openxmlformats.org/officeDocument/2006/relationships/slide" Target="slides/slide592.xml"/><Relationship Id="rId608" Type="http://schemas.openxmlformats.org/officeDocument/2006/relationships/slide" Target="slides/slide60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661" Type="http://schemas.openxmlformats.org/officeDocument/2006/relationships/slide" Target="slides/slide659.xml"/><Relationship Id="rId717" Type="http://schemas.openxmlformats.org/officeDocument/2006/relationships/slide" Target="slides/slide71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563" Type="http://schemas.openxmlformats.org/officeDocument/2006/relationships/slide" Target="slides/slide561.xml"/><Relationship Id="rId619" Type="http://schemas.openxmlformats.org/officeDocument/2006/relationships/slide" Target="slides/slide61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630" Type="http://schemas.openxmlformats.org/officeDocument/2006/relationships/slide" Target="slides/slide628.xml"/><Relationship Id="rId672" Type="http://schemas.openxmlformats.org/officeDocument/2006/relationships/slide" Target="slides/slide670.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574" Type="http://schemas.openxmlformats.org/officeDocument/2006/relationships/slide" Target="slides/slide572.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641" Type="http://schemas.openxmlformats.org/officeDocument/2006/relationships/slide" Target="slides/slide639.xml"/><Relationship Id="rId683" Type="http://schemas.openxmlformats.org/officeDocument/2006/relationships/slide" Target="slides/slide681.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585" Type="http://schemas.openxmlformats.org/officeDocument/2006/relationships/slide" Target="slides/slide583.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610" Type="http://schemas.openxmlformats.org/officeDocument/2006/relationships/slide" Target="slides/slide608.xml"/><Relationship Id="rId652" Type="http://schemas.openxmlformats.org/officeDocument/2006/relationships/slide" Target="slides/slide650.xml"/><Relationship Id="rId694" Type="http://schemas.openxmlformats.org/officeDocument/2006/relationships/slide" Target="slides/slide692.xml"/><Relationship Id="rId708" Type="http://schemas.openxmlformats.org/officeDocument/2006/relationships/slide" Target="slides/slide70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596" Type="http://schemas.openxmlformats.org/officeDocument/2006/relationships/slide" Target="slides/slide594.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621" Type="http://schemas.openxmlformats.org/officeDocument/2006/relationships/slide" Target="slides/slide619.xml"/><Relationship Id="rId663" Type="http://schemas.openxmlformats.org/officeDocument/2006/relationships/slide" Target="slides/slide661.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719" Type="http://schemas.openxmlformats.org/officeDocument/2006/relationships/slide" Target="slides/slide717.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632" Type="http://schemas.openxmlformats.org/officeDocument/2006/relationships/slide" Target="slides/slide630.xml"/><Relationship Id="rId271" Type="http://schemas.openxmlformats.org/officeDocument/2006/relationships/slide" Target="slides/slide269.xml"/><Relationship Id="rId674" Type="http://schemas.openxmlformats.org/officeDocument/2006/relationships/slide" Target="slides/slide672.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601" Type="http://schemas.openxmlformats.org/officeDocument/2006/relationships/slide" Target="slides/slide599.xml"/><Relationship Id="rId643" Type="http://schemas.openxmlformats.org/officeDocument/2006/relationships/slide" Target="slides/slide641.xml"/><Relationship Id="rId240" Type="http://schemas.openxmlformats.org/officeDocument/2006/relationships/slide" Target="slides/slide238.xml"/><Relationship Id="rId478" Type="http://schemas.openxmlformats.org/officeDocument/2006/relationships/slide" Target="slides/slide476.xml"/><Relationship Id="rId685" Type="http://schemas.openxmlformats.org/officeDocument/2006/relationships/slide" Target="slides/slide683.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587" Type="http://schemas.openxmlformats.org/officeDocument/2006/relationships/slide" Target="slides/slide585.xml"/><Relationship Id="rId710" Type="http://schemas.openxmlformats.org/officeDocument/2006/relationships/slide" Target="slides/slide708.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612" Type="http://schemas.openxmlformats.org/officeDocument/2006/relationships/slide" Target="slides/slide610.xml"/><Relationship Id="rId251" Type="http://schemas.openxmlformats.org/officeDocument/2006/relationships/slide" Target="slides/slide249.xml"/><Relationship Id="rId489" Type="http://schemas.openxmlformats.org/officeDocument/2006/relationships/slide" Target="slides/slide487.xml"/><Relationship Id="rId654" Type="http://schemas.openxmlformats.org/officeDocument/2006/relationships/slide" Target="slides/slide652.xml"/><Relationship Id="rId696" Type="http://schemas.openxmlformats.org/officeDocument/2006/relationships/slide" Target="slides/slide694.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721" Type="http://schemas.openxmlformats.org/officeDocument/2006/relationships/notesMaster" Target="notesMasters/notesMaster1.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598" Type="http://schemas.openxmlformats.org/officeDocument/2006/relationships/slide" Target="slides/slide596.xml"/><Relationship Id="rId220" Type="http://schemas.openxmlformats.org/officeDocument/2006/relationships/slide" Target="slides/slide218.xml"/><Relationship Id="rId458" Type="http://schemas.openxmlformats.org/officeDocument/2006/relationships/slide" Target="slides/slide456.xml"/><Relationship Id="rId623" Type="http://schemas.openxmlformats.org/officeDocument/2006/relationships/slide" Target="slides/slide621.xml"/><Relationship Id="rId665" Type="http://schemas.openxmlformats.org/officeDocument/2006/relationships/slide" Target="slides/slide663.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634" Type="http://schemas.openxmlformats.org/officeDocument/2006/relationships/slide" Target="slides/slide632.xml"/><Relationship Id="rId676" Type="http://schemas.openxmlformats.org/officeDocument/2006/relationships/slide" Target="slides/slide674.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701" Type="http://schemas.openxmlformats.org/officeDocument/2006/relationships/slide" Target="slides/slide699.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603" Type="http://schemas.openxmlformats.org/officeDocument/2006/relationships/slide" Target="slides/slide601.xml"/><Relationship Id="rId645" Type="http://schemas.openxmlformats.org/officeDocument/2006/relationships/slide" Target="slides/slide643.xml"/><Relationship Id="rId687" Type="http://schemas.openxmlformats.org/officeDocument/2006/relationships/slide" Target="slides/slide685.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712" Type="http://schemas.openxmlformats.org/officeDocument/2006/relationships/slide" Target="slides/slide710.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547" Type="http://schemas.openxmlformats.org/officeDocument/2006/relationships/slide" Target="slides/slide545.xml"/><Relationship Id="rId589" Type="http://schemas.openxmlformats.org/officeDocument/2006/relationships/slide" Target="slides/slide587.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614" Type="http://schemas.openxmlformats.org/officeDocument/2006/relationships/slide" Target="slides/slide612.xml"/><Relationship Id="rId656" Type="http://schemas.openxmlformats.org/officeDocument/2006/relationships/slide" Target="slides/slide654.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698" Type="http://schemas.openxmlformats.org/officeDocument/2006/relationships/slide" Target="slides/slide696.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723" Type="http://schemas.openxmlformats.org/officeDocument/2006/relationships/commentAuthors" Target="commentAuthors.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625" Type="http://schemas.openxmlformats.org/officeDocument/2006/relationships/slide" Target="slides/slide623.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667" Type="http://schemas.openxmlformats.org/officeDocument/2006/relationships/slide" Target="slides/slide665.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slide" Target="slides/slide525.xml"/><Relationship Id="rId569" Type="http://schemas.openxmlformats.org/officeDocument/2006/relationships/slide" Target="slides/slide567.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580" Type="http://schemas.openxmlformats.org/officeDocument/2006/relationships/slide" Target="slides/slide578.xml"/><Relationship Id="rId636" Type="http://schemas.openxmlformats.org/officeDocument/2006/relationships/slide" Target="slides/slide634.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678" Type="http://schemas.openxmlformats.org/officeDocument/2006/relationships/slide" Target="slides/slide676.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538" Type="http://schemas.openxmlformats.org/officeDocument/2006/relationships/slide" Target="slides/slide536.xml"/><Relationship Id="rId703" Type="http://schemas.openxmlformats.org/officeDocument/2006/relationships/slide" Target="slides/slide701.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591" Type="http://schemas.openxmlformats.org/officeDocument/2006/relationships/slide" Target="slides/slide589.xml"/><Relationship Id="rId605" Type="http://schemas.openxmlformats.org/officeDocument/2006/relationships/slide" Target="slides/slide603.xml"/><Relationship Id="rId202" Type="http://schemas.openxmlformats.org/officeDocument/2006/relationships/slide" Target="slides/slide200.xml"/><Relationship Id="rId244" Type="http://schemas.openxmlformats.org/officeDocument/2006/relationships/slide" Target="slides/slide242.xml"/><Relationship Id="rId647" Type="http://schemas.openxmlformats.org/officeDocument/2006/relationships/slide" Target="slides/slide645.xml"/><Relationship Id="rId689" Type="http://schemas.openxmlformats.org/officeDocument/2006/relationships/slide" Target="slides/slide687.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49" Type="http://schemas.openxmlformats.org/officeDocument/2006/relationships/slide" Target="slides/slide547.xml"/><Relationship Id="rId714" Type="http://schemas.openxmlformats.org/officeDocument/2006/relationships/slide" Target="slides/slide712.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616" Type="http://schemas.openxmlformats.org/officeDocument/2006/relationships/slide" Target="slides/slide614.xml"/><Relationship Id="rId658" Type="http://schemas.openxmlformats.org/officeDocument/2006/relationships/slide" Target="slides/slide656.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725" Type="http://schemas.openxmlformats.org/officeDocument/2006/relationships/viewProps" Target="viewProps.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571" Type="http://schemas.openxmlformats.org/officeDocument/2006/relationships/slide" Target="slides/slide569.xml"/><Relationship Id="rId627" Type="http://schemas.openxmlformats.org/officeDocument/2006/relationships/slide" Target="slides/slide625.xml"/><Relationship Id="rId669" Type="http://schemas.openxmlformats.org/officeDocument/2006/relationships/slide" Target="slides/slide66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slide" Target="slides/slide527.xml"/><Relationship Id="rId680" Type="http://schemas.openxmlformats.org/officeDocument/2006/relationships/slide" Target="slides/slide678.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540" Type="http://schemas.openxmlformats.org/officeDocument/2006/relationships/slide" Target="slides/slide538.xml"/><Relationship Id="rId72" Type="http://schemas.openxmlformats.org/officeDocument/2006/relationships/slide" Target="slides/slide70.xml"/><Relationship Id="rId375" Type="http://schemas.openxmlformats.org/officeDocument/2006/relationships/slide" Target="slides/slide373.xml"/><Relationship Id="rId582" Type="http://schemas.openxmlformats.org/officeDocument/2006/relationships/slide" Target="slides/slide580.xml"/><Relationship Id="rId638" Type="http://schemas.openxmlformats.org/officeDocument/2006/relationships/slide" Target="slides/slide636.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705" Type="http://schemas.openxmlformats.org/officeDocument/2006/relationships/slide" Target="slides/slide703.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691" Type="http://schemas.openxmlformats.org/officeDocument/2006/relationships/slide" Target="slides/slide689.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551" Type="http://schemas.openxmlformats.org/officeDocument/2006/relationships/slide" Target="slides/slide549.xml"/><Relationship Id="rId593" Type="http://schemas.openxmlformats.org/officeDocument/2006/relationships/slide" Target="slides/slide591.xml"/><Relationship Id="rId607" Type="http://schemas.openxmlformats.org/officeDocument/2006/relationships/slide" Target="slides/slide605.xml"/><Relationship Id="rId649" Type="http://schemas.openxmlformats.org/officeDocument/2006/relationships/slide" Target="slides/slide647.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660" Type="http://schemas.openxmlformats.org/officeDocument/2006/relationships/slide" Target="slides/slide658.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716" Type="http://schemas.openxmlformats.org/officeDocument/2006/relationships/slide" Target="slides/slide714.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562" Type="http://schemas.openxmlformats.org/officeDocument/2006/relationships/slide" Target="slides/slide560.xml"/><Relationship Id="rId618" Type="http://schemas.openxmlformats.org/officeDocument/2006/relationships/slide" Target="slides/slide616.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727" Type="http://schemas.openxmlformats.org/officeDocument/2006/relationships/tableStyles" Target="tableStyles.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573" Type="http://schemas.openxmlformats.org/officeDocument/2006/relationships/slide" Target="slides/slide571.xml"/><Relationship Id="rId226" Type="http://schemas.openxmlformats.org/officeDocument/2006/relationships/slide" Target="slides/slide224.xml"/><Relationship Id="rId433" Type="http://schemas.openxmlformats.org/officeDocument/2006/relationships/slide" Target="slides/slide431.xml"/><Relationship Id="rId640" Type="http://schemas.openxmlformats.org/officeDocument/2006/relationships/slide" Target="slides/slide638.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slide" Target="slides/slide498.xml"/><Relationship Id="rId584" Type="http://schemas.openxmlformats.org/officeDocument/2006/relationships/slide" Target="slides/slide582.xml"/><Relationship Id="rId5" Type="http://schemas.openxmlformats.org/officeDocument/2006/relationships/slide" Target="slides/slide3.xml"/><Relationship Id="rId237" Type="http://schemas.openxmlformats.org/officeDocument/2006/relationships/slide" Target="slides/slide235.xml"/><Relationship Id="rId444" Type="http://schemas.openxmlformats.org/officeDocument/2006/relationships/slide" Target="slides/slide442.xml"/><Relationship Id="rId651" Type="http://schemas.openxmlformats.org/officeDocument/2006/relationships/slide" Target="slides/slide649.xml"/><Relationship Id="rId290" Type="http://schemas.openxmlformats.org/officeDocument/2006/relationships/slide" Target="slides/slide288.xml"/><Relationship Id="rId304" Type="http://schemas.openxmlformats.org/officeDocument/2006/relationships/slide" Target="slides/slide302.xml"/><Relationship Id="rId388" Type="http://schemas.openxmlformats.org/officeDocument/2006/relationships/slide" Target="slides/slide386.xml"/><Relationship Id="rId511" Type="http://schemas.openxmlformats.org/officeDocument/2006/relationships/slide" Target="slides/slide509.xml"/><Relationship Id="rId609" Type="http://schemas.openxmlformats.org/officeDocument/2006/relationships/slide" Target="slides/slide607.xml"/><Relationship Id="rId85" Type="http://schemas.openxmlformats.org/officeDocument/2006/relationships/slide" Target="slides/slide83.xml"/><Relationship Id="rId150" Type="http://schemas.openxmlformats.org/officeDocument/2006/relationships/slide" Target="slides/slide148.xml"/><Relationship Id="rId595" Type="http://schemas.openxmlformats.org/officeDocument/2006/relationships/slide" Target="slides/slide593.xml"/><Relationship Id="rId248" Type="http://schemas.openxmlformats.org/officeDocument/2006/relationships/slide" Target="slides/slide246.xml"/><Relationship Id="rId455" Type="http://schemas.openxmlformats.org/officeDocument/2006/relationships/slide" Target="slides/slide453.xml"/><Relationship Id="rId662" Type="http://schemas.openxmlformats.org/officeDocument/2006/relationships/slide" Target="slides/slide660.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22" Type="http://schemas.openxmlformats.org/officeDocument/2006/relationships/slide" Target="slides/slide520.xml"/><Relationship Id="rId96" Type="http://schemas.openxmlformats.org/officeDocument/2006/relationships/slide" Target="slides/slide94.xml"/><Relationship Id="rId161" Type="http://schemas.openxmlformats.org/officeDocument/2006/relationships/slide" Target="slides/slide159.xml"/><Relationship Id="rId399" Type="http://schemas.openxmlformats.org/officeDocument/2006/relationships/slide" Target="slides/slide397.xml"/><Relationship Id="rId259" Type="http://schemas.openxmlformats.org/officeDocument/2006/relationships/slide" Target="slides/slide257.xml"/><Relationship Id="rId466" Type="http://schemas.openxmlformats.org/officeDocument/2006/relationships/slide" Target="slides/slide464.xml"/><Relationship Id="rId673" Type="http://schemas.openxmlformats.org/officeDocument/2006/relationships/slide" Target="slides/slide671.xml"/><Relationship Id="rId23" Type="http://schemas.openxmlformats.org/officeDocument/2006/relationships/slide" Target="slides/slide21.xml"/><Relationship Id="rId119" Type="http://schemas.openxmlformats.org/officeDocument/2006/relationships/slide" Target="slides/slide117.xml"/><Relationship Id="rId326" Type="http://schemas.openxmlformats.org/officeDocument/2006/relationships/slide" Target="slides/slide324.xml"/><Relationship Id="rId533" Type="http://schemas.openxmlformats.org/officeDocument/2006/relationships/slide" Target="slides/slide531.xml"/><Relationship Id="rId172" Type="http://schemas.openxmlformats.org/officeDocument/2006/relationships/slide" Target="slides/slide170.xml"/><Relationship Id="rId477" Type="http://schemas.openxmlformats.org/officeDocument/2006/relationships/slide" Target="slides/slide475.xml"/><Relationship Id="rId600" Type="http://schemas.openxmlformats.org/officeDocument/2006/relationships/slide" Target="slides/slide598.xml"/><Relationship Id="rId684" Type="http://schemas.openxmlformats.org/officeDocument/2006/relationships/slide" Target="slides/slide682.xml"/><Relationship Id="rId337" Type="http://schemas.openxmlformats.org/officeDocument/2006/relationships/slide" Target="slides/slide335.xml"/><Relationship Id="rId34" Type="http://schemas.openxmlformats.org/officeDocument/2006/relationships/slide" Target="slides/slide32.xml"/><Relationship Id="rId544" Type="http://schemas.openxmlformats.org/officeDocument/2006/relationships/slide" Target="slides/slide542.xml"/><Relationship Id="rId183" Type="http://schemas.openxmlformats.org/officeDocument/2006/relationships/slide" Target="slides/slide181.xml"/><Relationship Id="rId390" Type="http://schemas.openxmlformats.org/officeDocument/2006/relationships/slide" Target="slides/slide388.xml"/><Relationship Id="rId404" Type="http://schemas.openxmlformats.org/officeDocument/2006/relationships/slide" Target="slides/slide402.xml"/><Relationship Id="rId611" Type="http://schemas.openxmlformats.org/officeDocument/2006/relationships/slide" Target="slides/slide609.xml"/><Relationship Id="rId250" Type="http://schemas.openxmlformats.org/officeDocument/2006/relationships/slide" Target="slides/slide248.xml"/><Relationship Id="rId488" Type="http://schemas.openxmlformats.org/officeDocument/2006/relationships/slide" Target="slides/slide486.xml"/><Relationship Id="rId695" Type="http://schemas.openxmlformats.org/officeDocument/2006/relationships/slide" Target="slides/slide693.xml"/><Relationship Id="rId709" Type="http://schemas.openxmlformats.org/officeDocument/2006/relationships/slide" Target="slides/slide707.xml"/><Relationship Id="rId45" Type="http://schemas.openxmlformats.org/officeDocument/2006/relationships/slide" Target="slides/slide43.xml"/><Relationship Id="rId110" Type="http://schemas.openxmlformats.org/officeDocument/2006/relationships/slide" Target="slides/slide108.xml"/><Relationship Id="rId348" Type="http://schemas.openxmlformats.org/officeDocument/2006/relationships/slide" Target="slides/slide346.xml"/><Relationship Id="rId555" Type="http://schemas.openxmlformats.org/officeDocument/2006/relationships/slide" Target="slides/slide553.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622" Type="http://schemas.openxmlformats.org/officeDocument/2006/relationships/slide" Target="slides/slide620.xml"/><Relationship Id="rId261" Type="http://schemas.openxmlformats.org/officeDocument/2006/relationships/slide" Target="slides/slide259.xml"/><Relationship Id="rId499" Type="http://schemas.openxmlformats.org/officeDocument/2006/relationships/slide" Target="slides/slide497.xml"/><Relationship Id="rId56" Type="http://schemas.openxmlformats.org/officeDocument/2006/relationships/slide" Target="slides/slide54.xml"/><Relationship Id="rId359" Type="http://schemas.openxmlformats.org/officeDocument/2006/relationships/slide" Target="slides/slide357.xml"/><Relationship Id="rId566" Type="http://schemas.openxmlformats.org/officeDocument/2006/relationships/slide" Target="slides/slide564.xml"/><Relationship Id="rId121" Type="http://schemas.openxmlformats.org/officeDocument/2006/relationships/slide" Target="slides/slide119.xml"/><Relationship Id="rId219" Type="http://schemas.openxmlformats.org/officeDocument/2006/relationships/slide" Target="slides/slide217.xml"/><Relationship Id="rId426" Type="http://schemas.openxmlformats.org/officeDocument/2006/relationships/slide" Target="slides/slide424.xml"/><Relationship Id="rId633" Type="http://schemas.openxmlformats.org/officeDocument/2006/relationships/slide" Target="slides/slide631.xml"/><Relationship Id="rId67" Type="http://schemas.openxmlformats.org/officeDocument/2006/relationships/slide" Target="slides/slide65.xml"/><Relationship Id="rId272" Type="http://schemas.openxmlformats.org/officeDocument/2006/relationships/slide" Target="slides/slide270.xml"/><Relationship Id="rId577" Type="http://schemas.openxmlformats.org/officeDocument/2006/relationships/slide" Target="slides/slide575.xml"/><Relationship Id="rId700" Type="http://schemas.openxmlformats.org/officeDocument/2006/relationships/slide" Target="slides/slide698.xml"/><Relationship Id="rId132" Type="http://schemas.openxmlformats.org/officeDocument/2006/relationships/slide" Target="slides/slide130.xml"/><Relationship Id="rId437" Type="http://schemas.openxmlformats.org/officeDocument/2006/relationships/slide" Target="slides/slide435.xml"/><Relationship Id="rId644" Type="http://schemas.openxmlformats.org/officeDocument/2006/relationships/slide" Target="slides/slide642.xml"/><Relationship Id="rId283" Type="http://schemas.openxmlformats.org/officeDocument/2006/relationships/slide" Target="slides/slide281.xml"/><Relationship Id="rId490" Type="http://schemas.openxmlformats.org/officeDocument/2006/relationships/slide" Target="slides/slide488.xml"/><Relationship Id="rId504" Type="http://schemas.openxmlformats.org/officeDocument/2006/relationships/slide" Target="slides/slide502.xml"/><Relationship Id="rId711" Type="http://schemas.openxmlformats.org/officeDocument/2006/relationships/slide" Target="slides/slide709.xml"/><Relationship Id="rId78" Type="http://schemas.openxmlformats.org/officeDocument/2006/relationships/slide" Target="slides/slide76.xml"/><Relationship Id="rId143" Type="http://schemas.openxmlformats.org/officeDocument/2006/relationships/slide" Target="slides/slide141.xml"/><Relationship Id="rId350" Type="http://schemas.openxmlformats.org/officeDocument/2006/relationships/slide" Target="slides/slide348.xml"/><Relationship Id="rId588" Type="http://schemas.openxmlformats.org/officeDocument/2006/relationships/slide" Target="slides/slide586.xml"/><Relationship Id="rId9" Type="http://schemas.openxmlformats.org/officeDocument/2006/relationships/slide" Target="slides/slide7.xml"/><Relationship Id="rId210" Type="http://schemas.openxmlformats.org/officeDocument/2006/relationships/slide" Target="slides/slide208.xml"/><Relationship Id="rId448" Type="http://schemas.openxmlformats.org/officeDocument/2006/relationships/slide" Target="slides/slide446.xml"/><Relationship Id="rId655" Type="http://schemas.openxmlformats.org/officeDocument/2006/relationships/slide" Target="slides/slide653.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722" Type="http://schemas.openxmlformats.org/officeDocument/2006/relationships/handoutMaster" Target="handoutMasters/handoutMaster1.xml"/><Relationship Id="rId89" Type="http://schemas.openxmlformats.org/officeDocument/2006/relationships/slide" Target="slides/slide87.xml"/><Relationship Id="rId154" Type="http://schemas.openxmlformats.org/officeDocument/2006/relationships/slide" Target="slides/slide152.xml"/><Relationship Id="rId361" Type="http://schemas.openxmlformats.org/officeDocument/2006/relationships/slide" Target="slides/slide359.xml"/><Relationship Id="rId599" Type="http://schemas.openxmlformats.org/officeDocument/2006/relationships/slide" Target="slides/slide597.xml"/><Relationship Id="rId459" Type="http://schemas.openxmlformats.org/officeDocument/2006/relationships/slide" Target="slides/slide457.xml"/><Relationship Id="rId666" Type="http://schemas.openxmlformats.org/officeDocument/2006/relationships/slide" Target="slides/slide664.xml"/><Relationship Id="rId16" Type="http://schemas.openxmlformats.org/officeDocument/2006/relationships/slide" Target="slides/slide14.xml"/><Relationship Id="rId221" Type="http://schemas.openxmlformats.org/officeDocument/2006/relationships/slide" Target="slides/slide219.xml"/><Relationship Id="rId319" Type="http://schemas.openxmlformats.org/officeDocument/2006/relationships/slide" Target="slides/slide317.xml"/><Relationship Id="rId526" Type="http://schemas.openxmlformats.org/officeDocument/2006/relationships/slide" Target="slides/slide524.xml"/><Relationship Id="rId165" Type="http://schemas.openxmlformats.org/officeDocument/2006/relationships/slide" Target="slides/slide163.xml"/><Relationship Id="rId372" Type="http://schemas.openxmlformats.org/officeDocument/2006/relationships/slide" Target="slides/slide370.xml"/><Relationship Id="rId677" Type="http://schemas.openxmlformats.org/officeDocument/2006/relationships/slide" Target="slides/slide675.xml"/><Relationship Id="rId232" Type="http://schemas.openxmlformats.org/officeDocument/2006/relationships/slide" Target="slides/slide230.xml"/><Relationship Id="rId27" Type="http://schemas.openxmlformats.org/officeDocument/2006/relationships/slide" Target="slides/slide25.xml"/><Relationship Id="rId537" Type="http://schemas.openxmlformats.org/officeDocument/2006/relationships/slide" Target="slides/slide535.xml"/><Relationship Id="rId80" Type="http://schemas.openxmlformats.org/officeDocument/2006/relationships/slide" Target="slides/slide78.xml"/><Relationship Id="rId176" Type="http://schemas.openxmlformats.org/officeDocument/2006/relationships/slide" Target="slides/slide174.xml"/><Relationship Id="rId383" Type="http://schemas.openxmlformats.org/officeDocument/2006/relationships/slide" Target="slides/slide381.xml"/><Relationship Id="rId590" Type="http://schemas.openxmlformats.org/officeDocument/2006/relationships/slide" Target="slides/slide588.xml"/><Relationship Id="rId604" Type="http://schemas.openxmlformats.org/officeDocument/2006/relationships/slide" Target="slides/slide602.xml"/><Relationship Id="rId243" Type="http://schemas.openxmlformats.org/officeDocument/2006/relationships/slide" Target="slides/slide241.xml"/><Relationship Id="rId450" Type="http://schemas.openxmlformats.org/officeDocument/2006/relationships/slide" Target="slides/slide448.xml"/><Relationship Id="rId688" Type="http://schemas.openxmlformats.org/officeDocument/2006/relationships/slide" Target="slides/slide686.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548" Type="http://schemas.openxmlformats.org/officeDocument/2006/relationships/slide" Target="slides/slide546.xml"/><Relationship Id="rId91" Type="http://schemas.openxmlformats.org/officeDocument/2006/relationships/slide" Target="slides/slide89.xml"/><Relationship Id="rId187" Type="http://schemas.openxmlformats.org/officeDocument/2006/relationships/slide" Target="slides/slide185.xml"/><Relationship Id="rId394" Type="http://schemas.openxmlformats.org/officeDocument/2006/relationships/slide" Target="slides/slide392.xml"/><Relationship Id="rId408" Type="http://schemas.openxmlformats.org/officeDocument/2006/relationships/slide" Target="slides/slide406.xml"/><Relationship Id="rId615" Type="http://schemas.openxmlformats.org/officeDocument/2006/relationships/slide" Target="slides/slide613.xml"/><Relationship Id="rId254" Type="http://schemas.openxmlformats.org/officeDocument/2006/relationships/slide" Target="slides/slide252.xml"/><Relationship Id="rId699" Type="http://schemas.openxmlformats.org/officeDocument/2006/relationships/slide" Target="slides/slide697.xml"/><Relationship Id="rId49" Type="http://schemas.openxmlformats.org/officeDocument/2006/relationships/slide" Target="slides/slide47.xml"/><Relationship Id="rId114" Type="http://schemas.openxmlformats.org/officeDocument/2006/relationships/slide" Target="slides/slide112.xml"/><Relationship Id="rId461" Type="http://schemas.openxmlformats.org/officeDocument/2006/relationships/slide" Target="slides/slide459.xml"/><Relationship Id="rId559" Type="http://schemas.openxmlformats.org/officeDocument/2006/relationships/slide" Target="slides/slide557.xml"/><Relationship Id="rId198" Type="http://schemas.openxmlformats.org/officeDocument/2006/relationships/slide" Target="slides/slide196.xml"/><Relationship Id="rId321" Type="http://schemas.openxmlformats.org/officeDocument/2006/relationships/slide" Target="slides/slide319.xml"/><Relationship Id="rId419" Type="http://schemas.openxmlformats.org/officeDocument/2006/relationships/slide" Target="slides/slide417.xml"/><Relationship Id="rId626" Type="http://schemas.openxmlformats.org/officeDocument/2006/relationships/slide" Target="slides/slide624.xml"/><Relationship Id="rId265" Type="http://schemas.openxmlformats.org/officeDocument/2006/relationships/slide" Target="slides/slide263.xml"/><Relationship Id="rId472" Type="http://schemas.openxmlformats.org/officeDocument/2006/relationships/slide" Target="slides/slide470.xml"/><Relationship Id="rId125" Type="http://schemas.openxmlformats.org/officeDocument/2006/relationships/slide" Target="slides/slide123.xml"/><Relationship Id="rId332" Type="http://schemas.openxmlformats.org/officeDocument/2006/relationships/slide" Target="slides/slide330.xml"/><Relationship Id="rId637" Type="http://schemas.openxmlformats.org/officeDocument/2006/relationships/slide" Target="slides/slide635.xml"/><Relationship Id="rId276" Type="http://schemas.openxmlformats.org/officeDocument/2006/relationships/slide" Target="slides/slide274.xml"/><Relationship Id="rId483" Type="http://schemas.openxmlformats.org/officeDocument/2006/relationships/slide" Target="slides/slide481.xml"/><Relationship Id="rId690" Type="http://schemas.openxmlformats.org/officeDocument/2006/relationships/slide" Target="slides/slide688.xml"/><Relationship Id="rId704" Type="http://schemas.openxmlformats.org/officeDocument/2006/relationships/slide" Target="slides/slide702.xml"/><Relationship Id="rId40" Type="http://schemas.openxmlformats.org/officeDocument/2006/relationships/slide" Target="slides/slide38.xml"/><Relationship Id="rId136" Type="http://schemas.openxmlformats.org/officeDocument/2006/relationships/slide" Target="slides/slide134.xml"/><Relationship Id="rId343" Type="http://schemas.openxmlformats.org/officeDocument/2006/relationships/slide" Target="slides/slide341.xml"/><Relationship Id="rId550" Type="http://schemas.openxmlformats.org/officeDocument/2006/relationships/slide" Target="slides/slide548.xml"/><Relationship Id="rId203" Type="http://schemas.openxmlformats.org/officeDocument/2006/relationships/slide" Target="slides/slide201.xml"/><Relationship Id="rId648" Type="http://schemas.openxmlformats.org/officeDocument/2006/relationships/slide" Target="slides/slide6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25/5/2021</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extLst>
      <p:ext uri="{BB962C8B-B14F-4D97-AF65-F5344CB8AC3E}">
        <p14:creationId xmlns:p14="http://schemas.microsoft.com/office/powerpoint/2010/main" val="39383119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3" Type="http://schemas.openxmlformats.org/officeDocument/2006/relationships/hyperlink" Target="https://onlinehelp.tableau.com/current/pro/desktop/en-us/dates_custom_date_formats.html" TargetMode="External"/><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3" Type="http://schemas.openxmlformats.org/officeDocument/2006/relationships/hyperlink" Target="https://www.perceptualedge.com/articles/ie/dashboard_confusion.pdf" TargetMode="External"/><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3" Type="http://schemas.openxmlformats.org/officeDocument/2006/relationships/hyperlink" Target="https://subscription.packtpub.com/book/data/9781800200364/8/ch08lvl1sec51/a-dashboard-to-understand-profitability" TargetMode="External"/><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3" Type="http://schemas.openxmlformats.org/officeDocument/2006/relationships/hyperlink" Target="http://www.tableau.com/public/community/viz-of-the-day" TargetMode="External"/><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3" Type="http://schemas.openxmlformats.org/officeDocument/2006/relationships/hyperlink" Target="https://www.tableau.com/about/blog/2016/8/how-build-marimekko-chart-tableau-58153" TargetMode="External"/><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3" Type="http://schemas.openxmlformats.org/officeDocument/2006/relationships/hyperlink" Target="https://help.tableau.com/current/pro/desktop/en-us/maps_mapsources_wms.htm" TargetMode="External"/><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3" Type="http://schemas.openxmlformats.org/officeDocument/2006/relationships/hyperlink" Target="https://catalog.data.gov/dataset/tiger-line-shapefile-2015-nation-u-s-rails-national-shapefile" TargetMode="External"/><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3" Type="http://schemas.openxmlformats.org/officeDocument/2006/relationships/hyperlink" Target="https://help.tableau.com/current/pro/desktop/en-us/maps_mapsources_wms.htm" TargetMode="External"/><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google.com/spreadsheets/d/1fWMGkPt0o7sdbW50tG4QLSZDwkjNO9X0mCkw-LKYu1A/edit?usp=sharing"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help.tableau.com/current/api/hyper_api/en-us/index.html"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74392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fields from the data source are visible in the </a:t>
            </a:r>
            <a:r>
              <a:rPr lang="en-US" b="1" i="0" dirty="0">
                <a:solidFill>
                  <a:srgbClr val="3C3C3B"/>
                </a:solidFill>
                <a:effectLst/>
                <a:latin typeface="Lato"/>
              </a:rPr>
              <a:t>Data</a:t>
            </a:r>
            <a:r>
              <a:rPr lang="en-US" b="0" i="0" dirty="0">
                <a:solidFill>
                  <a:srgbClr val="3C3C3B"/>
                </a:solidFill>
                <a:effectLst/>
                <a:latin typeface="Lato"/>
              </a:rPr>
              <a:t> pane and are divided into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In older versions of Tableau, these are separate sections in the </a:t>
            </a:r>
            <a:r>
              <a:rPr lang="en-US" b="1" i="0" dirty="0">
                <a:solidFill>
                  <a:srgbClr val="3C3C3B"/>
                </a:solidFill>
                <a:effectLst/>
                <a:latin typeface="Lato"/>
              </a:rPr>
              <a:t>Data</a:t>
            </a:r>
            <a:r>
              <a:rPr lang="en-US" b="0" i="0" dirty="0">
                <a:solidFill>
                  <a:srgbClr val="3C3C3B"/>
                </a:solidFill>
                <a:effectLst/>
                <a:latin typeface="Lato"/>
              </a:rPr>
              <a:t> pane. In newer versions, each table will have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separated by a line:</a:t>
            </a:r>
          </a:p>
          <a:p>
            <a:pPr algn="l"/>
            <a:endParaRPr lang="en-US" b="0" i="0" dirty="0">
              <a:solidFill>
                <a:srgbClr val="3C3C3B"/>
              </a:solidFill>
              <a:effectLst/>
              <a:latin typeface="Lato"/>
            </a:endParaRPr>
          </a:p>
          <a:p>
            <a:pPr algn="l"/>
            <a:r>
              <a:rPr lang="en-US" b="0" i="0" dirty="0">
                <a:solidFill>
                  <a:srgbClr val="3C3C3B"/>
                </a:solidFill>
                <a:effectLst/>
                <a:latin typeface="Lato"/>
              </a:rPr>
              <a:t>The difference between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is a fundamental concept to understand when using Tableau:</a:t>
            </a:r>
          </a:p>
          <a:p>
            <a:pPr algn="l">
              <a:buFont typeface="Arial" panose="020B0604020202020204" pitchFamily="34" charset="0"/>
              <a:buChar char="•"/>
            </a:pPr>
            <a:r>
              <a:rPr lang="en-US" b="1" i="0" dirty="0">
                <a:solidFill>
                  <a:srgbClr val="3C3C3B"/>
                </a:solidFill>
                <a:effectLst/>
                <a:latin typeface="Lato"/>
              </a:rPr>
              <a:t>Measures </a:t>
            </a:r>
            <a:r>
              <a:rPr lang="en-US" b="0" i="0" dirty="0">
                <a:solidFill>
                  <a:srgbClr val="3C3C3B"/>
                </a:solidFill>
                <a:effectLst/>
                <a:latin typeface="Lato"/>
              </a:rPr>
              <a:t>are values that are aggregated. For example, they are summed, averaged, counted, or the result is the minimum or maximum value.</a:t>
            </a:r>
          </a:p>
          <a:p>
            <a:pPr algn="l">
              <a:buFont typeface="Arial" panose="020B0604020202020204" pitchFamily="34" charset="0"/>
              <a:buChar char="•"/>
            </a:pPr>
            <a:r>
              <a:rPr lang="en-US" b="1" i="0" dirty="0">
                <a:solidFill>
                  <a:srgbClr val="3C3C3B"/>
                </a:solidFill>
                <a:effectLst/>
                <a:latin typeface="Lato"/>
              </a:rPr>
              <a:t>Dimensions</a:t>
            </a:r>
            <a:r>
              <a:rPr lang="en-US" b="0" i="0" dirty="0">
                <a:solidFill>
                  <a:srgbClr val="3C3C3B"/>
                </a:solidFill>
                <a:effectLst/>
                <a:latin typeface="Lato"/>
              </a:rPr>
              <a:t> are values that determine the level of detail at which measures are aggregated. You can think of them as slicing the measures or creating groups into which the measures fit. The combination of dimensions used in the view defines the view's basic level of detail.</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7326615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883798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 </a:t>
            </a:r>
            <a:r>
              <a:rPr lang="en-US" b="1" i="0" dirty="0">
                <a:solidFill>
                  <a:srgbClr val="3C3C3B"/>
                </a:solidFill>
                <a:effectLst/>
                <a:latin typeface="Lato"/>
              </a:rPr>
              <a:t>bullet graph</a:t>
            </a:r>
            <a:r>
              <a:rPr lang="en-US" b="0" i="0" dirty="0">
                <a:solidFill>
                  <a:srgbClr val="3C3C3B"/>
                </a:solidFill>
                <a:effectLst/>
                <a:latin typeface="Lato"/>
              </a:rPr>
              <a:t> (sometimes also called a </a:t>
            </a:r>
            <a:r>
              <a:rPr lang="en-US" b="1" i="0" dirty="0">
                <a:solidFill>
                  <a:srgbClr val="3C3C3B"/>
                </a:solidFill>
                <a:effectLst/>
                <a:latin typeface="Lato"/>
              </a:rPr>
              <a:t>bullet chart</a:t>
            </a:r>
            <a:r>
              <a:rPr lang="en-US" b="0" i="0" dirty="0">
                <a:solidFill>
                  <a:srgbClr val="3C3C3B"/>
                </a:solidFill>
                <a:effectLst/>
                <a:latin typeface="Lato"/>
              </a:rPr>
              <a:t>) is a great way to visually compare a measure with a goal, target, or threshold. The bar indicates the measure value, while the line indicates the target. Tableau also defaults to shading to indicate </a:t>
            </a:r>
            <a:r>
              <a:rPr lang="en-US" b="1" i="0" dirty="0">
                <a:solidFill>
                  <a:srgbClr val="3C3C3B"/>
                </a:solidFill>
                <a:effectLst/>
                <a:latin typeface="Lato"/>
              </a:rPr>
              <a:t>60%</a:t>
            </a:r>
            <a:r>
              <a:rPr lang="en-US" b="0" i="0" dirty="0">
                <a:solidFill>
                  <a:srgbClr val="3C3C3B"/>
                </a:solidFill>
                <a:effectLst/>
                <a:latin typeface="Lato"/>
              </a:rPr>
              <a:t> and </a:t>
            </a:r>
            <a:r>
              <a:rPr lang="en-US" b="1" i="0" dirty="0">
                <a:solidFill>
                  <a:srgbClr val="3C3C3B"/>
                </a:solidFill>
                <a:effectLst/>
                <a:latin typeface="Lato"/>
              </a:rPr>
              <a:t>80% </a:t>
            </a:r>
            <a:r>
              <a:rPr lang="en-US" b="0" i="0" dirty="0">
                <a:solidFill>
                  <a:srgbClr val="3C3C3B"/>
                </a:solidFill>
                <a:effectLst/>
                <a:latin typeface="Lato"/>
              </a:rPr>
              <a:t>of the distance to the goal or threshold. The line and the shading are reference lines that can be adjusted (we'll explore how in detail in future lessons):</a:t>
            </a:r>
            <a:endParaRPr dirty="0">
              <a:uFillTx/>
            </a:endParaRPr>
          </a:p>
        </p:txBody>
      </p:sp>
    </p:spTree>
    <p:extLst>
      <p:ext uri="{BB962C8B-B14F-4D97-AF65-F5344CB8AC3E}">
        <p14:creationId xmlns:p14="http://schemas.microsoft.com/office/powerpoint/2010/main" val="17492158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scenario, we'll consider how the hospital operated with respect to revenue goals. Hospital administration set the following revenue goals for 2019 and now wants to understand how each department actually performed:</a:t>
            </a:r>
          </a:p>
          <a:p>
            <a:pPr marL="158750" indent="0">
              <a:buNone/>
            </a:pPr>
            <a:endParaRPr lang="en-US" b="0" i="0" dirty="0">
              <a:solidFill>
                <a:srgbClr val="3C3C3B"/>
              </a:solidFill>
              <a:effectLst/>
              <a:uFillTx/>
              <a:latin typeface="Lato"/>
            </a:endParaRPr>
          </a:p>
          <a:p>
            <a:pPr marL="158750" indent="0">
              <a:buNone/>
            </a:pPr>
            <a:r>
              <a:rPr lang="en-US" b="0" i="0" dirty="0">
                <a:solidFill>
                  <a:srgbClr val="FFFFFF"/>
                </a:solidFill>
                <a:effectLst/>
                <a:latin typeface="Lato"/>
              </a:rPr>
              <a:t>The patient visit and revenue data is contained in </a:t>
            </a:r>
            <a:r>
              <a:rPr lang="en-US" dirty="0"/>
              <a:t>Hospital Visits.csv</a:t>
            </a:r>
            <a:r>
              <a:rPr lang="en-US" b="0" i="0" dirty="0">
                <a:solidFill>
                  <a:srgbClr val="FFFFFF"/>
                </a:solidFill>
                <a:effectLst/>
                <a:latin typeface="Lato"/>
              </a:rPr>
              <a:t> and the revenue goals are in </a:t>
            </a:r>
            <a:r>
              <a:rPr lang="en-US" dirty="0"/>
              <a:t>Hospital Goals.csv</a:t>
            </a:r>
            <a:r>
              <a:rPr lang="en-US" b="0" i="0" dirty="0">
                <a:solidFill>
                  <a:srgbClr val="FFFFFF"/>
                </a:solidFill>
                <a:effectLst/>
                <a:latin typeface="Lato"/>
              </a:rPr>
              <a:t>. These two data connections are related together in a </a:t>
            </a:r>
            <a:r>
              <a:rPr lang="en-US" b="1" i="0" dirty="0">
                <a:solidFill>
                  <a:srgbClr val="FFFFFF"/>
                </a:solidFill>
                <a:effectLst/>
                <a:latin typeface="Lato"/>
              </a:rPr>
              <a:t>Data Model</a:t>
            </a:r>
            <a:r>
              <a:rPr lang="en-US" b="0" i="0" dirty="0">
                <a:solidFill>
                  <a:srgbClr val="FFFFFF"/>
                </a:solidFill>
                <a:effectLst/>
                <a:latin typeface="Lato"/>
              </a:rPr>
              <a:t> in both the </a:t>
            </a:r>
            <a:r>
              <a:rPr lang="en-US" dirty="0"/>
              <a:t>Starter</a:t>
            </a:r>
            <a:r>
              <a:rPr lang="en-US" b="0" i="0" dirty="0">
                <a:solidFill>
                  <a:srgbClr val="FFFFFF"/>
                </a:solidFill>
                <a:effectLst/>
                <a:latin typeface="Lato"/>
              </a:rPr>
              <a:t> and </a:t>
            </a:r>
            <a:r>
              <a:rPr lang="en-US" dirty="0"/>
              <a:t>Complete</a:t>
            </a:r>
            <a:r>
              <a:rPr lang="en-US" b="0" i="0" dirty="0">
                <a:solidFill>
                  <a:srgbClr val="FFFFFF"/>
                </a:solidFill>
                <a:effectLst/>
                <a:latin typeface="Lato"/>
              </a:rPr>
              <a:t> workbooks. We'll look more at the data model in </a:t>
            </a:r>
            <a:r>
              <a:rPr lang="en-US" b="0" i="1" dirty="0">
                <a:solidFill>
                  <a:srgbClr val="FFFFFF"/>
                </a:solidFill>
                <a:effectLst/>
                <a:latin typeface="Lato"/>
              </a:rPr>
              <a:t>lesson 13</a:t>
            </a:r>
            <a:r>
              <a:rPr lang="en-US" b="0" i="0" dirty="0">
                <a:solidFill>
                  <a:srgbClr val="FFFFFF"/>
                </a:solidFill>
                <a:effectLst/>
                <a:latin typeface="Lato"/>
              </a:rPr>
              <a:t>, </a:t>
            </a:r>
            <a:r>
              <a:rPr lang="en-US" b="0" i="1" dirty="0">
                <a:solidFill>
                  <a:srgbClr val="FFFFFF"/>
                </a:solidFill>
                <a:effectLst/>
                <a:latin typeface="Lato"/>
              </a:rPr>
              <a:t>Understanding the Tableau Data Model, Joins, and Blends.</a:t>
            </a:r>
            <a:r>
              <a:rPr lang="en-US" b="0" i="0" dirty="0">
                <a:solidFill>
                  <a:srgbClr val="FFFFFF"/>
                </a:solidFill>
                <a:effectLst/>
                <a:latin typeface="Lato"/>
              </a:rPr>
              <a:t> For now, simply use the </a:t>
            </a:r>
            <a:r>
              <a:rPr lang="en-US" dirty="0"/>
              <a:t>Hospital Visits &amp; Revenue</a:t>
            </a:r>
            <a:r>
              <a:rPr lang="en-US" b="0" i="0" dirty="0">
                <a:solidFill>
                  <a:srgbClr val="FFFFFF"/>
                </a:solidFill>
                <a:effectLst/>
                <a:latin typeface="Lato"/>
              </a:rPr>
              <a:t> data source to complete the examples in this lesson.</a:t>
            </a:r>
            <a:endParaRPr dirty="0">
              <a:uFillTx/>
            </a:endParaRPr>
          </a:p>
        </p:txBody>
      </p:sp>
    </p:spTree>
    <p:extLst>
      <p:ext uri="{BB962C8B-B14F-4D97-AF65-F5344CB8AC3E}">
        <p14:creationId xmlns:p14="http://schemas.microsoft.com/office/powerpoint/2010/main" val="11524033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We'll build a bullet graph using the lesson 3 workbook, which contains the Hospital Visits and the Hospital Goals spreadsheet data sources. We'll use these two data sources to visualize the relationship between actual and target minutes to service as you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Average Minutes to Service (Bullet Chart)</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Create a basic bar chart of the total </a:t>
            </a:r>
            <a:r>
              <a:rPr lang="en-US" b="1" i="0" dirty="0">
                <a:solidFill>
                  <a:srgbClr val="3C3C3B"/>
                </a:solidFill>
                <a:effectLst/>
                <a:latin typeface="Lato"/>
              </a:rPr>
              <a:t>Revenue</a:t>
            </a:r>
            <a:r>
              <a:rPr lang="en-US" b="0" i="0" dirty="0">
                <a:solidFill>
                  <a:srgbClr val="3C3C3B"/>
                </a:solidFill>
                <a:effectLst/>
                <a:latin typeface="Lato"/>
              </a:rPr>
              <a:t> per </a:t>
            </a:r>
            <a:r>
              <a:rPr lang="en-US" b="1" i="0" dirty="0">
                <a:solidFill>
                  <a:srgbClr val="3C3C3B"/>
                </a:solidFill>
                <a:effectLst/>
                <a:latin typeface="Lato"/>
              </a:rPr>
              <a:t>Department</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Sort </a:t>
            </a:r>
            <a:r>
              <a:rPr lang="en-US" b="1" i="0" dirty="0">
                <a:solidFill>
                  <a:srgbClr val="3C3C3B"/>
                </a:solidFill>
                <a:effectLst/>
                <a:latin typeface="Lato"/>
              </a:rPr>
              <a:t>Department</a:t>
            </a:r>
            <a:r>
              <a:rPr lang="en-US" b="0" i="0" dirty="0">
                <a:solidFill>
                  <a:srgbClr val="3C3C3B"/>
                </a:solidFill>
                <a:effectLst/>
                <a:latin typeface="Lato"/>
              </a:rPr>
              <a:t> from highest to lowest.</a:t>
            </a:r>
          </a:p>
          <a:p>
            <a:pPr algn="l">
              <a:buFont typeface="+mj-lt"/>
              <a:buAutoNum type="arabicPeriod"/>
            </a:pPr>
            <a:r>
              <a:rPr lang="en-US" b="0" i="0" dirty="0">
                <a:solidFill>
                  <a:srgbClr val="3C3C3B"/>
                </a:solidFill>
                <a:effectLst/>
                <a:latin typeface="Lato"/>
              </a:rPr>
              <a:t>Filter </a:t>
            </a:r>
            <a:r>
              <a:rPr lang="en-US" b="1" i="0" dirty="0">
                <a:solidFill>
                  <a:srgbClr val="3C3C3B"/>
                </a:solidFill>
                <a:effectLst/>
                <a:latin typeface="Lato"/>
              </a:rPr>
              <a:t>Date of Admit</a:t>
            </a:r>
            <a:r>
              <a:rPr lang="en-US" b="0" i="0" dirty="0">
                <a:solidFill>
                  <a:srgbClr val="3C3C3B"/>
                </a:solidFill>
                <a:effectLst/>
                <a:latin typeface="Lato"/>
              </a:rPr>
              <a:t> by </a:t>
            </a:r>
            <a:r>
              <a:rPr lang="en-US" b="1" i="0" dirty="0">
                <a:solidFill>
                  <a:srgbClr val="3C3C3B"/>
                </a:solidFill>
                <a:effectLst/>
                <a:latin typeface="Lato"/>
              </a:rPr>
              <a:t>Year</a:t>
            </a:r>
            <a:r>
              <a:rPr lang="en-US" b="0" i="0" dirty="0">
                <a:solidFill>
                  <a:srgbClr val="3C3C3B"/>
                </a:solidFill>
                <a:effectLst/>
                <a:latin typeface="Lato"/>
              </a:rPr>
              <a:t> and keep only 2019 data. At this point, your view should look like this:</a:t>
            </a:r>
          </a:p>
          <a:p>
            <a:pPr algn="l">
              <a:buFont typeface="+mj-lt"/>
              <a:buAutoNum type="arabicPeriod"/>
            </a:pPr>
            <a:endParaRPr lang="en-US" b="0" i="0" dirty="0">
              <a:solidFill>
                <a:srgbClr val="3C3C3B"/>
              </a:solidFill>
              <a:effectLst/>
              <a:latin typeface="Lato"/>
            </a:endParaRPr>
          </a:p>
          <a:p>
            <a:pPr algn="l">
              <a:buFont typeface="+mj-lt"/>
              <a:buAutoNum type="arabicPeriod"/>
            </a:pPr>
            <a:r>
              <a:rPr lang="en-US" b="0" i="0" dirty="0">
                <a:solidFill>
                  <a:srgbClr val="3C3C3B"/>
                </a:solidFill>
                <a:effectLst/>
                <a:latin typeface="Lato"/>
              </a:rPr>
              <a:t>In the </a:t>
            </a:r>
            <a:r>
              <a:rPr lang="en-US" b="1" i="0" dirty="0">
                <a:solidFill>
                  <a:srgbClr val="3C3C3B"/>
                </a:solidFill>
                <a:effectLst/>
                <a:latin typeface="Lato"/>
              </a:rPr>
              <a:t>Data</a:t>
            </a:r>
            <a:r>
              <a:rPr lang="en-US" b="0" i="0" dirty="0">
                <a:solidFill>
                  <a:srgbClr val="3C3C3B"/>
                </a:solidFill>
                <a:effectLst/>
                <a:latin typeface="Lato"/>
              </a:rPr>
              <a:t> pane, select the </a:t>
            </a:r>
            <a:r>
              <a:rPr lang="en-US" b="1" i="0" dirty="0">
                <a:solidFill>
                  <a:srgbClr val="3C3C3B"/>
                </a:solidFill>
                <a:effectLst/>
                <a:latin typeface="Lato"/>
              </a:rPr>
              <a:t>Goal</a:t>
            </a:r>
            <a:r>
              <a:rPr lang="en-US" b="0" i="0" dirty="0">
                <a:solidFill>
                  <a:srgbClr val="3C3C3B"/>
                </a:solidFill>
                <a:effectLst/>
                <a:latin typeface="Lato"/>
              </a:rPr>
              <a:t> field under the Hospital Goals.csv table.</a:t>
            </a:r>
          </a:p>
          <a:p>
            <a:pPr algn="l">
              <a:buFont typeface="+mj-lt"/>
              <a:buAutoNum type="arabicPeriod" startAt="6"/>
            </a:pPr>
            <a:r>
              <a:rPr lang="en-US" b="0" i="0" dirty="0">
                <a:solidFill>
                  <a:srgbClr val="3C3C3B"/>
                </a:solidFill>
                <a:effectLst/>
                <a:latin typeface="Lato"/>
              </a:rPr>
              <a:t>Open </a:t>
            </a:r>
            <a:r>
              <a:rPr lang="en-US" b="1" i="0" dirty="0">
                <a:solidFill>
                  <a:srgbClr val="3C3C3B"/>
                </a:solidFill>
                <a:effectLst/>
                <a:latin typeface="Lato"/>
              </a:rPr>
              <a:t>Show Me</a:t>
            </a:r>
            <a:r>
              <a:rPr lang="en-US" b="0" i="0" dirty="0">
                <a:solidFill>
                  <a:srgbClr val="3C3C3B"/>
                </a:solidFill>
                <a:effectLst/>
                <a:latin typeface="Lato"/>
              </a:rPr>
              <a:t> and select the bullet graph. At this point, Tableau will have created a bullet graph using the fields already in the view and the Goal field you selected in the data pane.</a:t>
            </a:r>
          </a:p>
          <a:p>
            <a:pPr algn="l"/>
            <a:r>
              <a:rPr lang="en-US" b="0" i="0" dirty="0">
                <a:solidFill>
                  <a:srgbClr val="FFFFFF"/>
                </a:solidFill>
                <a:effectLst/>
                <a:latin typeface="Lato"/>
              </a:rPr>
              <a:t>When you use </a:t>
            </a:r>
            <a:r>
              <a:rPr lang="en-US" b="1" i="0" dirty="0">
                <a:solidFill>
                  <a:srgbClr val="FFFFFF"/>
                </a:solidFill>
                <a:effectLst/>
                <a:latin typeface="Lato"/>
              </a:rPr>
              <a:t>Show Me</a:t>
            </a:r>
            <a:r>
              <a:rPr lang="en-US" b="0" i="0" dirty="0">
                <a:solidFill>
                  <a:srgbClr val="FFFFFF"/>
                </a:solidFill>
                <a:effectLst/>
                <a:latin typeface="Lato"/>
              </a:rPr>
              <a:t> to create a bullet chart, you may sometimes find that Tableau uses the fields in reverse order from what you intend (with the wrong measure defining the axis and bars, and the other defining the reference line). If this happens, simply right-click the axis and select </a:t>
            </a:r>
            <a:r>
              <a:rPr lang="en-US" b="1" i="0" dirty="0">
                <a:solidFill>
                  <a:srgbClr val="FFFFFF"/>
                </a:solidFill>
                <a:effectLst/>
                <a:latin typeface="Lato"/>
              </a:rPr>
              <a:t>Swap Reference Line Fields</a:t>
            </a:r>
            <a:r>
              <a:rPr lang="en-US" b="0" i="0" dirty="0">
                <a:solidFill>
                  <a:srgbClr val="FFFFFF"/>
                </a:solidFill>
                <a:effectLst/>
                <a:latin typeface="Lato"/>
              </a:rPr>
              <a:t>:</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0060796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completed bullet graph allows us to see which departments have met their goals and which are behind. Next, let's consider how we can highlight this even more.</a:t>
            </a:r>
            <a:endParaRPr dirty="0">
              <a:uFillTx/>
            </a:endParaRPr>
          </a:p>
        </p:txBody>
      </p:sp>
    </p:spTree>
    <p:extLst>
      <p:ext uri="{BB962C8B-B14F-4D97-AF65-F5344CB8AC3E}">
        <p14:creationId xmlns:p14="http://schemas.microsoft.com/office/powerpoint/2010/main" val="5350187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bullet charts, it can be helpful to visually call out the bars that fail to meet or exceed the threshold. We'll look at calculations in depth in the next lesson, but for now, you can complete this example with the following steps:</a:t>
            </a:r>
          </a:p>
          <a:p>
            <a:pPr marL="158750" indent="0">
              <a:buNone/>
            </a:pPr>
            <a:endParaRPr dirty="0">
              <a:uFillTx/>
            </a:endParaRPr>
          </a:p>
        </p:txBody>
      </p:sp>
    </p:spTree>
    <p:extLst>
      <p:ext uri="{BB962C8B-B14F-4D97-AF65-F5344CB8AC3E}">
        <p14:creationId xmlns:p14="http://schemas.microsoft.com/office/powerpoint/2010/main" val="14402071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3"/>
            </a:pPr>
            <a:r>
              <a:rPr lang="en-US" b="0" i="0" dirty="0">
                <a:solidFill>
                  <a:srgbClr val="3C3C3B"/>
                </a:solidFill>
                <a:effectLst/>
                <a:latin typeface="Lato"/>
              </a:rPr>
              <a:t>Click </a:t>
            </a:r>
            <a:r>
              <a:rPr lang="en-US" b="1" i="0" dirty="0">
                <a:solidFill>
                  <a:srgbClr val="3C3C3B"/>
                </a:solidFill>
                <a:effectLst/>
                <a:latin typeface="Lato"/>
              </a:rPr>
              <a:t>OK</a:t>
            </a:r>
            <a:r>
              <a:rPr lang="en-US" b="0" i="0" dirty="0">
                <a:solidFill>
                  <a:srgbClr val="3C3C3B"/>
                </a:solidFill>
                <a:effectLst/>
                <a:latin typeface="Lato"/>
              </a:rPr>
              <a:t> and drag the new Goal Met? field from the data pane and drop it on </a:t>
            </a:r>
            <a:r>
              <a:rPr lang="en-US" b="1" i="0" dirty="0">
                <a:solidFill>
                  <a:srgbClr val="3C3C3B"/>
                </a:solidFill>
                <a:effectLst/>
                <a:latin typeface="Lato"/>
              </a:rPr>
              <a:t>Color</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879969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calculation returns </a:t>
            </a:r>
            <a:r>
              <a:rPr lang="en-US" dirty="0"/>
              <a:t>true</a:t>
            </a:r>
            <a:r>
              <a:rPr lang="en-US" b="0" i="0" dirty="0">
                <a:solidFill>
                  <a:srgbClr val="3C3C3B"/>
                </a:solidFill>
                <a:effectLst/>
                <a:latin typeface="Lato"/>
              </a:rPr>
              <a:t> when the </a:t>
            </a:r>
            <a:r>
              <a:rPr lang="en-US" dirty="0"/>
              <a:t>Revenue</a:t>
            </a:r>
            <a:r>
              <a:rPr lang="en-US" b="0" i="0" dirty="0">
                <a:solidFill>
                  <a:srgbClr val="3C3C3B"/>
                </a:solidFill>
                <a:effectLst/>
                <a:latin typeface="Lato"/>
              </a:rPr>
              <a:t> value for a department is greater than the goal value, and </a:t>
            </a:r>
            <a:r>
              <a:rPr lang="en-US" dirty="0"/>
              <a:t>false</a:t>
            </a:r>
            <a:r>
              <a:rPr lang="en-US" b="0" i="0" dirty="0">
                <a:solidFill>
                  <a:srgbClr val="3C3C3B"/>
                </a:solidFill>
                <a:effectLst/>
                <a:latin typeface="Lato"/>
              </a:rPr>
              <a:t> otherwise. With the calculated field on </a:t>
            </a:r>
            <a:r>
              <a:rPr lang="en-US" b="1" i="0" dirty="0">
                <a:solidFill>
                  <a:srgbClr val="3C3C3B"/>
                </a:solidFill>
                <a:effectLst/>
                <a:latin typeface="Lato"/>
              </a:rPr>
              <a:t>Color</a:t>
            </a:r>
            <a:r>
              <a:rPr lang="en-US" b="0" i="0" dirty="0">
                <a:solidFill>
                  <a:srgbClr val="3C3C3B"/>
                </a:solidFill>
                <a:effectLst/>
                <a:latin typeface="Lato"/>
              </a:rPr>
              <a:t>, it becomes very easy to see which departments have met the 2019 goals: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Color is one of the strongest ways to get attention with your visualizations. Use color with intent. Decide whether you want to highlight good or poor performance.</a:t>
            </a:r>
            <a:endParaRPr dirty="0">
              <a:uFillTx/>
            </a:endParaRPr>
          </a:p>
        </p:txBody>
      </p:sp>
    </p:spTree>
    <p:extLst>
      <p:ext uri="{BB962C8B-B14F-4D97-AF65-F5344CB8AC3E}">
        <p14:creationId xmlns:p14="http://schemas.microsoft.com/office/powerpoint/2010/main" val="35618032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Another possibility for showing relationships between two values for each category is a bar-in-bar chart. Like the bullet chart, the bar-in-bar chart can show progress toward a goal. It can also be used to compare any two values. For example, you might compare revenue to a target, or you might compare the revenue for the current year to the previous year:</a:t>
            </a:r>
          </a:p>
          <a:p>
            <a:pPr marL="158750" indent="0">
              <a:buNone/>
            </a:pPr>
            <a:endParaRPr dirty="0">
              <a:uFillTx/>
            </a:endParaRPr>
          </a:p>
        </p:txBody>
      </p:sp>
    </p:spTree>
    <p:extLst>
      <p:ext uri="{BB962C8B-B14F-4D97-AF65-F5344CB8AC3E}">
        <p14:creationId xmlns:p14="http://schemas.microsoft.com/office/powerpoint/2010/main" val="39592489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create this view, continue in the same workbook and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Year over Year Revenue (Bar-in-Bar)</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Revenue</a:t>
            </a:r>
            <a:r>
              <a:rPr lang="en-US" b="0" i="0" dirty="0">
                <a:solidFill>
                  <a:srgbClr val="3C3C3B"/>
                </a:solidFill>
                <a:effectLst/>
                <a:latin typeface="Lato"/>
              </a:rPr>
              <a:t> onto the horizontal axis in the view (which gives the same results as dropping it onto the </a:t>
            </a:r>
            <a:r>
              <a:rPr lang="en-US" b="1" i="0" dirty="0">
                <a:solidFill>
                  <a:srgbClr val="3C3C3B"/>
                </a:solidFill>
                <a:effectLst/>
                <a:latin typeface="Lato"/>
              </a:rPr>
              <a:t>Columns</a:t>
            </a:r>
            <a:r>
              <a:rPr lang="en-US" b="0" i="0" dirty="0">
                <a:solidFill>
                  <a:srgbClr val="3C3C3B"/>
                </a:solidFill>
                <a:effectLst/>
                <a:latin typeface="Lato"/>
              </a:rPr>
              <a:t> shelf).</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Department Type</a:t>
            </a:r>
            <a:r>
              <a:rPr lang="en-US" b="0" i="0" dirty="0">
                <a:solidFill>
                  <a:srgbClr val="3C3C3B"/>
                </a:solidFill>
                <a:effectLst/>
                <a:latin typeface="Lato"/>
              </a:rPr>
              <a:t> onto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Date of Admit</a:t>
            </a:r>
            <a:r>
              <a:rPr lang="en-US" b="0" i="0" dirty="0">
                <a:solidFill>
                  <a:srgbClr val="3C3C3B"/>
                </a:solidFill>
                <a:effectLst/>
                <a:latin typeface="Lato"/>
              </a:rPr>
              <a:t> onto </a:t>
            </a:r>
            <a:r>
              <a:rPr lang="en-US" b="1" i="0" dirty="0">
                <a:solidFill>
                  <a:srgbClr val="3C3C3B"/>
                </a:solidFill>
                <a:effectLst/>
                <a:latin typeface="Lato"/>
              </a:rPr>
              <a:t>Color</a:t>
            </a:r>
            <a:r>
              <a:rPr lang="en-US" b="0" i="0" dirty="0">
                <a:solidFill>
                  <a:srgbClr val="3C3C3B"/>
                </a:solidFill>
                <a:effectLst/>
                <a:latin typeface="Lato"/>
              </a:rPr>
              <a:t>. We'll discuss dates in more detail in the next section, but you'll notice that Tableau uses the year of the date to give you a stacked bar chart that looks like this:</a:t>
            </a:r>
          </a:p>
          <a:p>
            <a:pPr algn="l">
              <a:buFont typeface="+mj-lt"/>
              <a:buAutoNum type="arabicPeriod"/>
            </a:pPr>
            <a:endParaRPr lang="en-US" b="0" i="0" dirty="0">
              <a:solidFill>
                <a:srgbClr val="3C3C3B"/>
              </a:solidFill>
              <a:effectLst/>
              <a:latin typeface="Lato"/>
            </a:endParaRPr>
          </a:p>
          <a:p>
            <a:pPr algn="l">
              <a:buFont typeface="+mj-lt"/>
              <a:buAutoNum type="arabicPeriod"/>
            </a:pPr>
            <a:r>
              <a:rPr lang="en-US" b="0" i="0" dirty="0">
                <a:solidFill>
                  <a:srgbClr val="3C3C3B"/>
                </a:solidFill>
                <a:effectLst/>
                <a:latin typeface="Lato"/>
              </a:rPr>
              <a:t>For a bar-in-bar chart, we do not want the marks to be stacked. To turn off stacking, use the main menu to select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Stack Marks</a:t>
            </a:r>
            <a:r>
              <a:rPr lang="en-US" b="0" i="0" dirty="0">
                <a:solidFill>
                  <a:srgbClr val="3C3C3B"/>
                </a:solidFill>
                <a:effectLst/>
                <a:latin typeface="Lato"/>
              </a:rPr>
              <a:t> | </a:t>
            </a:r>
            <a:r>
              <a:rPr lang="en-US" b="1" i="0" dirty="0">
                <a:solidFill>
                  <a:srgbClr val="3C3C3B"/>
                </a:solidFill>
                <a:effectLst/>
                <a:latin typeface="Lato"/>
              </a:rPr>
              <a:t>Off</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All the bar segments now begin at 0 and some bars may completely obscure others. To see each bar, we'll need to adjust another visual element. In this case, hold down the </a:t>
            </a:r>
            <a:r>
              <a:rPr lang="en-US" b="0" i="1" dirty="0">
                <a:solidFill>
                  <a:srgbClr val="3C3C3B"/>
                </a:solidFill>
                <a:effectLst/>
                <a:latin typeface="Lato"/>
              </a:rPr>
              <a:t>Ctrl</a:t>
            </a:r>
            <a:r>
              <a:rPr lang="en-US" b="0" i="0" dirty="0">
                <a:solidFill>
                  <a:srgbClr val="3C3C3B"/>
                </a:solidFill>
                <a:effectLst/>
                <a:latin typeface="Lato"/>
              </a:rPr>
              <a:t> key while dragging the </a:t>
            </a:r>
            <a:r>
              <a:rPr lang="en-US" b="1" i="0" dirty="0">
                <a:solidFill>
                  <a:srgbClr val="3C3C3B"/>
                </a:solidFill>
                <a:effectLst/>
                <a:latin typeface="Lato"/>
              </a:rPr>
              <a:t>YEAR(Date of Admit)</a:t>
            </a:r>
            <a:r>
              <a:rPr lang="en-US" b="0" i="0" dirty="0">
                <a:solidFill>
                  <a:srgbClr val="3C3C3B"/>
                </a:solidFill>
                <a:effectLst/>
                <a:latin typeface="Lato"/>
              </a:rPr>
              <a:t> field that is currently on </a:t>
            </a:r>
            <a:r>
              <a:rPr lang="en-US" b="1" i="0" dirty="0">
                <a:solidFill>
                  <a:srgbClr val="3C3C3B"/>
                </a:solidFill>
                <a:effectLst/>
                <a:latin typeface="Lato"/>
              </a:rPr>
              <a:t>Color</a:t>
            </a:r>
            <a:r>
              <a:rPr lang="en-US" b="0" i="0" dirty="0">
                <a:solidFill>
                  <a:srgbClr val="3C3C3B"/>
                </a:solidFill>
                <a:effectLst/>
                <a:latin typeface="Lato"/>
              </a:rPr>
              <a:t> in the </a:t>
            </a:r>
            <a:r>
              <a:rPr lang="en-US" b="1" i="0" dirty="0">
                <a:solidFill>
                  <a:srgbClr val="3C3C3B"/>
                </a:solidFill>
                <a:effectLst/>
                <a:latin typeface="Lato"/>
              </a:rPr>
              <a:t>Marks</a:t>
            </a:r>
            <a:r>
              <a:rPr lang="en-US" b="0" i="0" dirty="0">
                <a:solidFill>
                  <a:srgbClr val="3C3C3B"/>
                </a:solidFill>
                <a:effectLst/>
                <a:latin typeface="Lato"/>
              </a:rPr>
              <a:t> card to </a:t>
            </a:r>
            <a:r>
              <a:rPr lang="en-US" b="1" i="0" dirty="0">
                <a:solidFill>
                  <a:srgbClr val="3C3C3B"/>
                </a:solidFill>
                <a:effectLst/>
                <a:latin typeface="Lato"/>
              </a:rPr>
              <a:t>Size</a:t>
            </a:r>
            <a:r>
              <a:rPr lang="en-US" b="0" i="0" dirty="0">
                <a:solidFill>
                  <a:srgbClr val="3C3C3B"/>
                </a:solidFill>
                <a:effectLst/>
                <a:latin typeface="Lato"/>
              </a:rPr>
              <a:t>.</a:t>
            </a:r>
            <a:r>
              <a:rPr lang="en-US" b="0" i="0" dirty="0">
                <a:solidFill>
                  <a:srgbClr val="FFFFFF"/>
                </a:solidFill>
                <a:effectLst/>
                <a:latin typeface="Lato"/>
              </a:rPr>
              <a:t>Holding the </a:t>
            </a:r>
            <a:r>
              <a:rPr lang="en-US" b="0" i="1" dirty="0">
                <a:solidFill>
                  <a:srgbClr val="FFFFFF"/>
                </a:solidFill>
                <a:effectLst/>
                <a:latin typeface="Lato"/>
              </a:rPr>
              <a:t>Ctrl</a:t>
            </a:r>
            <a:r>
              <a:rPr lang="en-US" b="0" i="0" dirty="0">
                <a:solidFill>
                  <a:srgbClr val="FFFFFF"/>
                </a:solidFill>
                <a:effectLst/>
                <a:latin typeface="Lato"/>
              </a:rPr>
              <a:t> key while moving a field from one shelf to another creates a copy of the field instead.</a:t>
            </a:r>
          </a:p>
          <a:p>
            <a:pPr marL="158750" indent="0" algn="l">
              <a:buFont typeface="+mj-lt"/>
              <a:buNone/>
            </a:pPr>
            <a:endParaRPr lang="en-US" b="0" i="0" dirty="0">
              <a:solidFill>
                <a:srgbClr val="3C3C3B"/>
              </a:solidFill>
              <a:effectLst/>
              <a:latin typeface="Lato"/>
            </a:endParaRPr>
          </a:p>
          <a:p>
            <a:pPr marL="158750" indent="0" algn="l">
              <a:buFont typeface="+mj-lt"/>
              <a:buNone/>
            </a:pPr>
            <a:r>
              <a:rPr lang="en-US" b="0" i="0" dirty="0">
                <a:solidFill>
                  <a:srgbClr val="3C3C3B"/>
                </a:solidFill>
                <a:effectLst/>
                <a:latin typeface="Lato"/>
              </a:rPr>
              <a:t>After completing the previous step, a size legend should appear. The bars will be sized based on the year and we will be able to see all of the segments that are available, even if they overlap.</a:t>
            </a:r>
          </a:p>
          <a:p>
            <a:pPr algn="l">
              <a:buFont typeface="+mj-lt"/>
              <a:buAutoNum type="arabicPeriod"/>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60999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an example (which you can view in the </a:t>
            </a:r>
            <a:r>
              <a:rPr lang="en-US" dirty="0"/>
              <a:t>lesson 01 Starter</a:t>
            </a:r>
            <a:r>
              <a:rPr lang="en-US" b="0" i="0" dirty="0">
                <a:solidFill>
                  <a:srgbClr val="3C3C3B"/>
                </a:solidFill>
                <a:effectLst/>
                <a:latin typeface="Lato"/>
              </a:rPr>
              <a:t> workbook on the </a:t>
            </a:r>
            <a:r>
              <a:rPr lang="en-US" b="1" i="0" dirty="0">
                <a:solidFill>
                  <a:srgbClr val="3C3C3B"/>
                </a:solidFill>
                <a:effectLst/>
                <a:latin typeface="Lato"/>
              </a:rPr>
              <a:t>Measures and Dimensions</a:t>
            </a:r>
            <a:r>
              <a:rPr lang="en-US" b="0" i="0" dirty="0">
                <a:solidFill>
                  <a:srgbClr val="3C3C3B"/>
                </a:solidFill>
                <a:effectLst/>
                <a:latin typeface="Lato"/>
              </a:rPr>
              <a:t> sheet), consider a view created using the </a:t>
            </a:r>
            <a:r>
              <a:rPr lang="en-US" dirty="0"/>
              <a:t>Region</a:t>
            </a:r>
            <a:r>
              <a:rPr lang="en-US" b="0" i="0" dirty="0">
                <a:solidFill>
                  <a:srgbClr val="3C3C3B"/>
                </a:solidFill>
                <a:effectLst/>
                <a:latin typeface="Lato"/>
              </a:rPr>
              <a:t> and </a:t>
            </a:r>
            <a:r>
              <a:rPr lang="en-US" dirty="0"/>
              <a:t>Sales</a:t>
            </a:r>
            <a:r>
              <a:rPr lang="en-US" b="0" i="0" dirty="0">
                <a:solidFill>
                  <a:srgbClr val="3C3C3B"/>
                </a:solidFill>
                <a:effectLst/>
                <a:latin typeface="Lato"/>
              </a:rPr>
              <a:t> fields from the </a:t>
            </a:r>
            <a:r>
              <a:rPr lang="en-US" dirty="0"/>
              <a:t>Superstore</a:t>
            </a:r>
            <a:r>
              <a:rPr lang="en-US" b="0" i="0" dirty="0">
                <a:solidFill>
                  <a:srgbClr val="3C3C3B"/>
                </a:solidFill>
                <a:effectLst/>
                <a:latin typeface="Lato"/>
              </a:rPr>
              <a:t> connection:</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Sales</a:t>
            </a:r>
            <a:r>
              <a:rPr lang="en-US" b="1" i="0" dirty="0">
                <a:solidFill>
                  <a:srgbClr val="3C3C3B"/>
                </a:solidFill>
                <a:effectLst/>
                <a:latin typeface="Lato"/>
              </a:rPr>
              <a:t> </a:t>
            </a:r>
            <a:r>
              <a:rPr lang="en-US" b="0" i="0" dirty="0">
                <a:solidFill>
                  <a:srgbClr val="3C3C3B"/>
                </a:solidFill>
                <a:effectLst/>
                <a:latin typeface="Lato"/>
              </a:rPr>
              <a:t>field is used as a measure in this view. Specifically, it is being aggregated as a sum. When you use a field as a measure in the view, the type aggregation (for example, SUM, MIN, MAX, and AVG) will be shown on the active field. Note that, in the preceding example, the active field on </a:t>
            </a:r>
            <a:r>
              <a:rPr lang="en-US" b="1" i="0" dirty="0">
                <a:solidFill>
                  <a:srgbClr val="3C3C3B"/>
                </a:solidFill>
                <a:effectLst/>
                <a:latin typeface="Lato"/>
              </a:rPr>
              <a:t>Rows </a:t>
            </a:r>
            <a:r>
              <a:rPr lang="en-US" b="0" i="0" dirty="0">
                <a:solidFill>
                  <a:srgbClr val="3C3C3B"/>
                </a:solidFill>
                <a:effectLst/>
                <a:latin typeface="Lato"/>
              </a:rPr>
              <a:t>clearly indicates the sum aggregation of Sales: SUM(Sales).</a:t>
            </a:r>
          </a:p>
          <a:p>
            <a:pPr algn="l"/>
            <a:r>
              <a:rPr lang="en-US" b="0" i="0" dirty="0">
                <a:solidFill>
                  <a:srgbClr val="3C3C3B"/>
                </a:solidFill>
                <a:effectLst/>
                <a:latin typeface="Lato"/>
              </a:rPr>
              <a:t>The Region</a:t>
            </a:r>
            <a:r>
              <a:rPr lang="en-US" b="1" i="0" dirty="0">
                <a:solidFill>
                  <a:srgbClr val="3C3C3B"/>
                </a:solidFill>
                <a:effectLst/>
                <a:latin typeface="Lato"/>
              </a:rPr>
              <a:t> </a:t>
            </a:r>
            <a:r>
              <a:rPr lang="en-US" b="0" i="0" dirty="0">
                <a:solidFill>
                  <a:srgbClr val="3C3C3B"/>
                </a:solidFill>
                <a:effectLst/>
                <a:latin typeface="Lato"/>
              </a:rPr>
              <a:t>field is a dimension with one of four values for each record of data: </a:t>
            </a:r>
            <a:r>
              <a:rPr lang="en-US" b="1" i="0" dirty="0">
                <a:solidFill>
                  <a:srgbClr val="3C3C3B"/>
                </a:solidFill>
                <a:effectLst/>
                <a:latin typeface="Lato"/>
              </a:rPr>
              <a:t>Central</a:t>
            </a:r>
            <a:r>
              <a:rPr lang="en-US" b="0" i="0" dirty="0">
                <a:solidFill>
                  <a:srgbClr val="3C3C3B"/>
                </a:solidFill>
                <a:effectLst/>
                <a:latin typeface="Lato"/>
              </a:rPr>
              <a:t>, </a:t>
            </a:r>
            <a:r>
              <a:rPr lang="en-US" b="1" i="0" dirty="0">
                <a:solidFill>
                  <a:srgbClr val="3C3C3B"/>
                </a:solidFill>
                <a:effectLst/>
                <a:latin typeface="Lato"/>
              </a:rPr>
              <a:t>East</a:t>
            </a:r>
            <a:r>
              <a:rPr lang="en-US" b="0" i="0" dirty="0">
                <a:solidFill>
                  <a:srgbClr val="3C3C3B"/>
                </a:solidFill>
                <a:effectLst/>
                <a:latin typeface="Lato"/>
              </a:rPr>
              <a:t>, </a:t>
            </a:r>
            <a:r>
              <a:rPr lang="en-US" b="1" i="0" dirty="0">
                <a:solidFill>
                  <a:srgbClr val="3C3C3B"/>
                </a:solidFill>
                <a:effectLst/>
                <a:latin typeface="Lato"/>
              </a:rPr>
              <a:t>South</a:t>
            </a:r>
            <a:r>
              <a:rPr lang="en-US" b="0" i="0" dirty="0">
                <a:solidFill>
                  <a:srgbClr val="3C3C3B"/>
                </a:solidFill>
                <a:effectLst/>
                <a:latin typeface="Lato"/>
              </a:rPr>
              <a:t>, or </a:t>
            </a:r>
            <a:r>
              <a:rPr lang="en-US" b="1" i="0" dirty="0">
                <a:solidFill>
                  <a:srgbClr val="3C3C3B"/>
                </a:solidFill>
                <a:effectLst/>
                <a:latin typeface="Lato"/>
              </a:rPr>
              <a:t>West</a:t>
            </a:r>
            <a:r>
              <a:rPr lang="en-US" b="0" i="0" dirty="0">
                <a:solidFill>
                  <a:srgbClr val="3C3C3B"/>
                </a:solidFill>
                <a:effectLst/>
                <a:latin typeface="Lato"/>
              </a:rPr>
              <a:t>. When the field is used as a dimension in the view, it slices the measure. So, instead of an overall sum of sales, the preceding view shows the sum of sales for each region.</a:t>
            </a:r>
          </a:p>
          <a:p>
            <a:pPr marL="158750" indent="0">
              <a:buNone/>
            </a:pPr>
            <a:endParaRPr dirty="0">
              <a:uFillTx/>
            </a:endParaRPr>
          </a:p>
        </p:txBody>
      </p:sp>
    </p:spTree>
    <p:extLst>
      <p:ext uri="{BB962C8B-B14F-4D97-AF65-F5344CB8AC3E}">
        <p14:creationId xmlns:p14="http://schemas.microsoft.com/office/powerpoint/2010/main" val="29581021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8"/>
            </a:pPr>
            <a:r>
              <a:rPr lang="en-US" b="0" i="0" dirty="0">
                <a:solidFill>
                  <a:srgbClr val="3C3C3B"/>
                </a:solidFill>
                <a:effectLst/>
                <a:latin typeface="Lato"/>
              </a:rPr>
              <a:t>Double-click the </a:t>
            </a:r>
            <a:r>
              <a:rPr lang="en-US" b="1" i="0" dirty="0">
                <a:solidFill>
                  <a:srgbClr val="3C3C3B"/>
                </a:solidFill>
                <a:effectLst/>
                <a:latin typeface="Lato"/>
              </a:rPr>
              <a:t>Color</a:t>
            </a:r>
            <a:r>
              <a:rPr lang="en-US" b="0" i="0" dirty="0">
                <a:solidFill>
                  <a:srgbClr val="3C3C3B"/>
                </a:solidFill>
                <a:effectLst/>
                <a:latin typeface="Lato"/>
              </a:rPr>
              <a:t> legend to edit the colors so that </a:t>
            </a:r>
            <a:r>
              <a:rPr lang="en-US" b="1" i="0" dirty="0">
                <a:solidFill>
                  <a:srgbClr val="3C3C3B"/>
                </a:solidFill>
                <a:effectLst/>
                <a:latin typeface="Lato"/>
              </a:rPr>
              <a:t>2019</a:t>
            </a:r>
            <a:r>
              <a:rPr lang="en-US" b="0" i="0" dirty="0">
                <a:solidFill>
                  <a:srgbClr val="3C3C3B"/>
                </a:solidFill>
                <a:effectLst/>
                <a:latin typeface="Lato"/>
              </a:rPr>
              <a:t> is emphasized. A darker orange or blue for </a:t>
            </a:r>
            <a:r>
              <a:rPr lang="en-US" b="1" i="0" dirty="0">
                <a:solidFill>
                  <a:srgbClr val="3C3C3B"/>
                </a:solidFill>
                <a:effectLst/>
                <a:latin typeface="Lato"/>
              </a:rPr>
              <a:t>2019</a:t>
            </a:r>
            <a:r>
              <a:rPr lang="en-US" b="0" i="0" dirty="0">
                <a:solidFill>
                  <a:srgbClr val="3C3C3B"/>
                </a:solidFill>
                <a:effectLst/>
                <a:latin typeface="Lato"/>
              </a:rPr>
              <a:t> with a light gray for </a:t>
            </a:r>
            <a:r>
              <a:rPr lang="en-US" b="1" i="0" dirty="0">
                <a:solidFill>
                  <a:srgbClr val="3C3C3B"/>
                </a:solidFill>
                <a:effectLst/>
                <a:latin typeface="Lato"/>
              </a:rPr>
              <a:t>2018</a:t>
            </a:r>
            <a:r>
              <a:rPr lang="en-US" b="0" i="0" dirty="0">
                <a:solidFill>
                  <a:srgbClr val="3C3C3B"/>
                </a:solidFill>
                <a:effectLst/>
                <a:latin typeface="Lato"/>
              </a:rPr>
              <a:t> would serve this purpose well (though you may find other color combinations that you prefer!).</a:t>
            </a:r>
          </a:p>
          <a:p>
            <a:pPr marL="158750" indent="0">
              <a:buNone/>
            </a:pPr>
            <a:endParaRPr lang="en-US" dirty="0">
              <a:uFillTx/>
            </a:endParaRPr>
          </a:p>
          <a:p>
            <a:pPr marL="158750" indent="0">
              <a:buNone/>
            </a:pPr>
            <a:r>
              <a:rPr lang="en-US" b="0" i="0" dirty="0">
                <a:solidFill>
                  <a:srgbClr val="3C3C3B"/>
                </a:solidFill>
                <a:effectLst/>
                <a:latin typeface="Lato"/>
              </a:rPr>
              <a:t>At this point, your view should look like the bar-in-bar chart that was shown in at the beginning of this section.</a:t>
            </a:r>
            <a:endParaRPr dirty="0">
              <a:uFillTx/>
            </a:endParaRPr>
          </a:p>
        </p:txBody>
      </p:sp>
    </p:spTree>
    <p:extLst>
      <p:ext uri="{BB962C8B-B14F-4D97-AF65-F5344CB8AC3E}">
        <p14:creationId xmlns:p14="http://schemas.microsoft.com/office/powerpoint/2010/main" val="5861992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Adding a border to the bars. Accomplish this by clicking the </a:t>
            </a:r>
            <a:r>
              <a:rPr lang="en-US" b="1" i="0" dirty="0">
                <a:solidFill>
                  <a:srgbClr val="3C3C3B"/>
                </a:solidFill>
                <a:effectLst/>
                <a:latin typeface="Lato"/>
              </a:rPr>
              <a:t>Color</a:t>
            </a:r>
            <a:r>
              <a:rPr lang="en-US" b="0" i="0" dirty="0">
                <a:solidFill>
                  <a:srgbClr val="3C3C3B"/>
                </a:solidFill>
                <a:effectLst/>
                <a:latin typeface="Lato"/>
              </a:rPr>
              <a:t> shelf and using the </a:t>
            </a:r>
            <a:r>
              <a:rPr lang="en-US" b="1" i="0" dirty="0">
                <a:solidFill>
                  <a:srgbClr val="3C3C3B"/>
                </a:solidFill>
                <a:effectLst/>
                <a:latin typeface="Lato"/>
              </a:rPr>
              <a:t>Border</a:t>
            </a:r>
            <a:r>
              <a:rPr lang="en-US" b="0" i="0" dirty="0">
                <a:solidFill>
                  <a:srgbClr val="3C3C3B"/>
                </a:solidFill>
                <a:effectLst/>
                <a:latin typeface="Lato"/>
              </a:rPr>
              <a:t> option.</a:t>
            </a:r>
          </a:p>
          <a:p>
            <a:pPr algn="l">
              <a:buFont typeface="Arial" panose="020B0604020202020204" pitchFamily="34" charset="0"/>
              <a:buChar char="•"/>
            </a:pPr>
            <a:r>
              <a:rPr lang="en-US" b="0" i="0" dirty="0">
                <a:solidFill>
                  <a:srgbClr val="3C3C3B"/>
                </a:solidFill>
                <a:effectLst/>
                <a:latin typeface="Lato"/>
              </a:rPr>
              <a:t>Adjusting the size range to reduce the difference between the large and small extremes. Accomplish this by double-clicking the </a:t>
            </a:r>
            <a:r>
              <a:rPr lang="en-US" b="1" i="0" dirty="0">
                <a:solidFill>
                  <a:srgbClr val="3C3C3B"/>
                </a:solidFill>
                <a:effectLst/>
                <a:latin typeface="Lato"/>
              </a:rPr>
              <a:t>Size</a:t>
            </a:r>
            <a:r>
              <a:rPr lang="en-US" b="0" i="0" dirty="0">
                <a:solidFill>
                  <a:srgbClr val="3C3C3B"/>
                </a:solidFill>
                <a:effectLst/>
                <a:latin typeface="Lato"/>
              </a:rPr>
              <a:t> legend (or using the caret drop-down and selecting </a:t>
            </a:r>
            <a:r>
              <a:rPr lang="en-US" b="1" i="0" dirty="0">
                <a:solidFill>
                  <a:srgbClr val="3C3C3B"/>
                </a:solidFill>
                <a:effectLst/>
                <a:latin typeface="Lato"/>
              </a:rPr>
              <a:t>Edit</a:t>
            </a:r>
            <a:r>
              <a:rPr lang="en-US" b="0" i="0" dirty="0">
                <a:solidFill>
                  <a:srgbClr val="3C3C3B"/>
                </a:solidFill>
                <a:effectLst/>
                <a:latin typeface="Lato"/>
              </a:rPr>
              <a:t> from the menu).</a:t>
            </a:r>
          </a:p>
          <a:p>
            <a:pPr marL="158750" indent="0">
              <a:buNone/>
            </a:pPr>
            <a:endParaRPr dirty="0">
              <a:uFillTx/>
            </a:endParaRPr>
          </a:p>
        </p:txBody>
      </p:sp>
    </p:spTree>
    <p:extLst>
      <p:ext uri="{BB962C8B-B14F-4D97-AF65-F5344CB8AC3E}">
        <p14:creationId xmlns:p14="http://schemas.microsoft.com/office/powerpoint/2010/main" val="33744523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Hiding the size legend. You may decide that the size legend does not add anything to this particular view as size was only used to allow overlapping bars to be seen. To hide any legend, use the drop-down arrow on the legend and select </a:t>
            </a:r>
            <a:r>
              <a:rPr lang="en-US" b="1" i="0" dirty="0">
                <a:solidFill>
                  <a:srgbClr val="3C3C3B"/>
                </a:solidFill>
                <a:effectLst/>
                <a:latin typeface="Lato"/>
              </a:rPr>
              <a:t>Hide Card</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bar-in-bar chart gives you another way to compare values. Next, we'll consider a variation that allows us to highlight areas of interest.</a:t>
            </a:r>
            <a:endParaRPr dirty="0">
              <a:uFillTx/>
            </a:endParaRPr>
          </a:p>
        </p:txBody>
      </p:sp>
    </p:spTree>
    <p:extLst>
      <p:ext uri="{BB962C8B-B14F-4D97-AF65-F5344CB8AC3E}">
        <p14:creationId xmlns:p14="http://schemas.microsoft.com/office/powerpoint/2010/main" val="10505539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one of your primary responsibilities at the hospital is to monitor the number of patient visits for the </a:t>
            </a:r>
            <a:r>
              <a:rPr lang="en-US" b="1" i="0" dirty="0">
                <a:solidFill>
                  <a:srgbClr val="3C3C3B"/>
                </a:solidFill>
                <a:effectLst/>
                <a:latin typeface="Lato"/>
              </a:rPr>
              <a:t>ICU</a:t>
            </a:r>
            <a:r>
              <a:rPr lang="en-US" b="0" i="0" dirty="0">
                <a:solidFill>
                  <a:srgbClr val="3C3C3B"/>
                </a:solidFill>
                <a:effectLst/>
                <a:latin typeface="Lato"/>
              </a:rPr>
              <a:t> and </a:t>
            </a:r>
            <a:r>
              <a:rPr lang="en-US" b="1" i="0" dirty="0">
                <a:solidFill>
                  <a:srgbClr val="3C3C3B"/>
                </a:solidFill>
                <a:effectLst/>
                <a:latin typeface="Lato"/>
              </a:rPr>
              <a:t>Neonatal</a:t>
            </a:r>
            <a:r>
              <a:rPr lang="en-US" b="0" i="0" dirty="0">
                <a:solidFill>
                  <a:srgbClr val="3C3C3B"/>
                </a:solidFill>
                <a:effectLst/>
                <a:latin typeface="Lato"/>
              </a:rPr>
              <a:t> departments. You don't necessarily care about the details of other departments, but you do want to keep track of how your two departments compare with others. You might design something like this:</a:t>
            </a:r>
          </a:p>
          <a:p>
            <a:pPr marL="158750" indent="0">
              <a:buNone/>
            </a:pPr>
            <a:endParaRPr dirty="0">
              <a:uFillTx/>
            </a:endParaRPr>
          </a:p>
        </p:txBody>
      </p:sp>
    </p:spTree>
    <p:extLst>
      <p:ext uri="{BB962C8B-B14F-4D97-AF65-F5344CB8AC3E}">
        <p14:creationId xmlns:p14="http://schemas.microsoft.com/office/powerpoint/2010/main" val="33400932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Now, as the data is refreshed over time, you will be able to immediately see how the two departments of interest to you compared to other departments. To create this view,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ICU and Neonatal</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Department</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Number of Patient Visits</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Sort the bar chart in descending order.</a:t>
            </a:r>
          </a:p>
          <a:p>
            <a:pPr algn="l">
              <a:buFont typeface="+mj-lt"/>
              <a:buAutoNum type="arabicPeriod"/>
            </a:pPr>
            <a:r>
              <a:rPr lang="en-US" b="0" i="0" dirty="0">
                <a:solidFill>
                  <a:srgbClr val="3C3C3B"/>
                </a:solidFill>
                <a:effectLst/>
                <a:latin typeface="Lato"/>
              </a:rPr>
              <a:t>Click on the bar in the view for </a:t>
            </a:r>
            <a:r>
              <a:rPr lang="en-US" b="1" i="0" dirty="0">
                <a:solidFill>
                  <a:srgbClr val="3C3C3B"/>
                </a:solidFill>
                <a:effectLst/>
                <a:latin typeface="Lato"/>
              </a:rPr>
              <a:t>ICU</a:t>
            </a:r>
            <a:r>
              <a:rPr lang="en-US" b="0" i="0" dirty="0">
                <a:solidFill>
                  <a:srgbClr val="3C3C3B"/>
                </a:solidFill>
                <a:effectLst/>
                <a:latin typeface="Lato"/>
              </a:rPr>
              <a:t> and, while holding down the </a:t>
            </a:r>
            <a:r>
              <a:rPr lang="en-US" b="0" i="1" dirty="0">
                <a:solidFill>
                  <a:srgbClr val="3C3C3B"/>
                </a:solidFill>
                <a:effectLst/>
                <a:latin typeface="Lato"/>
              </a:rPr>
              <a:t>Ctrl</a:t>
            </a:r>
            <a:r>
              <a:rPr lang="en-US" b="0" i="0" dirty="0">
                <a:solidFill>
                  <a:srgbClr val="3C3C3B"/>
                </a:solidFill>
                <a:effectLst/>
                <a:latin typeface="Lato"/>
              </a:rPr>
              <a:t> key, click the bar for </a:t>
            </a:r>
            <a:r>
              <a:rPr lang="en-US" b="1" i="0" dirty="0">
                <a:solidFill>
                  <a:srgbClr val="3C3C3B"/>
                </a:solidFill>
                <a:effectLst/>
                <a:latin typeface="Lato"/>
              </a:rPr>
              <a:t>Neonatal</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Hover the cursor over one of the selected bars for a few seconds and, from the menu that appears, click the </a:t>
            </a:r>
            <a:r>
              <a:rPr lang="en-US" b="1" i="0" dirty="0">
                <a:solidFill>
                  <a:srgbClr val="3C3C3B"/>
                </a:solidFill>
                <a:effectLst/>
                <a:latin typeface="Lato"/>
              </a:rPr>
              <a:t>Create Group</a:t>
            </a:r>
            <a:r>
              <a:rPr lang="en-US" b="0" i="0" dirty="0">
                <a:solidFill>
                  <a:srgbClr val="3C3C3B"/>
                </a:solidFill>
                <a:effectLst/>
                <a:latin typeface="Lato"/>
              </a:rPr>
              <a:t> button (which looks like a paperclip):</a:t>
            </a:r>
          </a:p>
          <a:p>
            <a:pPr marL="158750" indent="0">
              <a:buNone/>
            </a:pPr>
            <a:endParaRPr lang="en-US" dirty="0">
              <a:uFillTx/>
            </a:endParaRPr>
          </a:p>
          <a:p>
            <a:pPr marL="158750" indent="0" algn="l">
              <a:buFont typeface="+mj-lt"/>
              <a:buNone/>
            </a:pPr>
            <a:r>
              <a:rPr lang="en-US" b="0" i="0" dirty="0">
                <a:solidFill>
                  <a:srgbClr val="3C3C3B"/>
                </a:solidFill>
                <a:effectLst/>
                <a:latin typeface="Lato"/>
              </a:rPr>
              <a:t>3  This will create a group, which results in a new dimension, named </a:t>
            </a:r>
            <a:r>
              <a:rPr lang="en-US" b="1" i="0" dirty="0">
                <a:solidFill>
                  <a:srgbClr val="3C3C3B"/>
                </a:solidFill>
                <a:effectLst/>
                <a:latin typeface="Lato"/>
              </a:rPr>
              <a:t>Department (group)</a:t>
            </a:r>
            <a:r>
              <a:rPr lang="en-US" b="0" i="0" dirty="0">
                <a:solidFill>
                  <a:srgbClr val="3C3C3B"/>
                </a:solidFill>
                <a:effectLst/>
                <a:latin typeface="Lato"/>
              </a:rPr>
              <a:t>, in the left-hand data pane. Tableau automatically assigns this field to </a:t>
            </a:r>
            <a:r>
              <a:rPr lang="en-US" b="1" i="0" dirty="0">
                <a:solidFill>
                  <a:srgbClr val="3C3C3B"/>
                </a:solidFill>
                <a:effectLst/>
                <a:latin typeface="Lato"/>
              </a:rPr>
              <a:t>Color</a:t>
            </a:r>
            <a:r>
              <a:rPr lang="en-US" b="0" i="0" dirty="0">
                <a:solidFill>
                  <a:srgbClr val="3C3C3B"/>
                </a:solidFill>
                <a:effectLst/>
                <a:latin typeface="Lato"/>
              </a:rPr>
              <a:t>.</a:t>
            </a:r>
          </a:p>
          <a:p>
            <a:pPr marL="158750" indent="0" algn="l">
              <a:buFont typeface="+mj-lt"/>
              <a:buNone/>
            </a:pPr>
            <a:r>
              <a:rPr lang="en-US" b="0" i="0" dirty="0">
                <a:solidFill>
                  <a:srgbClr val="FFFFFF"/>
                </a:solidFill>
                <a:effectLst/>
                <a:latin typeface="Lato"/>
              </a:rPr>
              <a:t>4  Ad hoc groups are powerful in Tableau. You can create groups in the view (as you did previously) or by using the menu for a dimension in the data pane and selecting </a:t>
            </a:r>
            <a:r>
              <a:rPr lang="en-US" b="1" i="0" dirty="0">
                <a:solidFill>
                  <a:srgbClr val="FFFFFF"/>
                </a:solidFill>
                <a:effectLst/>
                <a:latin typeface="Lato"/>
              </a:rPr>
              <a:t>Create</a:t>
            </a:r>
            <a:r>
              <a:rPr lang="en-US" b="0" i="0" dirty="0">
                <a:solidFill>
                  <a:srgbClr val="FFFFFF"/>
                </a:solidFill>
                <a:effectLst/>
                <a:latin typeface="Lato"/>
              </a:rPr>
              <a:t> | </a:t>
            </a:r>
            <a:r>
              <a:rPr lang="en-US" b="1" i="0" dirty="0">
                <a:solidFill>
                  <a:srgbClr val="FFFFFF"/>
                </a:solidFill>
                <a:effectLst/>
                <a:latin typeface="Lato"/>
              </a:rPr>
              <a:t>Group</a:t>
            </a:r>
            <a:r>
              <a:rPr lang="en-US" b="0" i="0" dirty="0">
                <a:solidFill>
                  <a:srgbClr val="FFFFFF"/>
                </a:solidFill>
                <a:effectLst/>
                <a:latin typeface="Lato"/>
              </a:rPr>
              <a:t>. You can use them as you would any other dimension.</a:t>
            </a:r>
          </a:p>
          <a:p>
            <a:pPr marL="158750" indent="0" algn="l">
              <a:buFont typeface="+mj-lt"/>
              <a:buNone/>
            </a:pPr>
            <a:r>
              <a:rPr lang="en-US" b="0" i="0" dirty="0">
                <a:solidFill>
                  <a:srgbClr val="3C3C3B"/>
                </a:solidFill>
                <a:effectLst/>
                <a:latin typeface="Lato"/>
              </a:rPr>
              <a:t>5  To add a label only to the bars for those two departments, right-click each bar and select </a:t>
            </a:r>
            <a:r>
              <a:rPr lang="en-US" b="1" i="0" dirty="0">
                <a:solidFill>
                  <a:srgbClr val="3C3C3B"/>
                </a:solidFill>
                <a:effectLst/>
                <a:latin typeface="Lato"/>
              </a:rPr>
              <a:t>Mark label</a:t>
            </a:r>
            <a:r>
              <a:rPr lang="en-US" b="0" i="0" dirty="0">
                <a:solidFill>
                  <a:srgbClr val="3C3C3B"/>
                </a:solidFill>
                <a:effectLst/>
                <a:latin typeface="Lato"/>
              </a:rPr>
              <a:t> | </a:t>
            </a:r>
            <a:r>
              <a:rPr lang="en-US" b="1" i="0" dirty="0">
                <a:solidFill>
                  <a:srgbClr val="3C3C3B"/>
                </a:solidFill>
                <a:effectLst/>
                <a:latin typeface="Lato"/>
              </a:rPr>
              <a:t>Always show</a:t>
            </a:r>
            <a:r>
              <a:rPr lang="en-US" b="0" i="0" dirty="0">
                <a:solidFill>
                  <a:srgbClr val="3C3C3B"/>
                </a:solidFill>
                <a:effectLst/>
                <a:latin typeface="Lato"/>
              </a:rPr>
              <a:t>. The label for the mark will always be shown, even if other labels are turned off for the view or the label overlaps marks or other labels.</a:t>
            </a:r>
          </a:p>
          <a:p>
            <a:pPr algn="l"/>
            <a:r>
              <a:rPr lang="en-US" b="0" i="0" dirty="0">
                <a:solidFill>
                  <a:srgbClr val="3C3C3B"/>
                </a:solidFill>
                <a:effectLst/>
                <a:latin typeface="Lato"/>
              </a:rPr>
              <a:t>The color will continue to make monitoring easy. The label will only show for the two departments you selected and will update with the changing data.</a:t>
            </a:r>
          </a:p>
          <a:p>
            <a:pPr algn="l"/>
            <a:r>
              <a:rPr lang="en-US" b="0" i="0" dirty="0">
                <a:solidFill>
                  <a:srgbClr val="3C3C3B"/>
                </a:solidFill>
                <a:effectLst/>
                <a:latin typeface="Lato"/>
              </a:rPr>
              <a:t>Now that we've considered how bar charts can be used to compare values and have walked through several examples of variations, let's turn our attention to visualizing dates and times.</a:t>
            </a:r>
          </a:p>
          <a:p>
            <a:pPr marL="158750" indent="0">
              <a:buNone/>
            </a:pPr>
            <a:endParaRPr dirty="0">
              <a:uFillTx/>
            </a:endParaRPr>
          </a:p>
        </p:txBody>
      </p:sp>
    </p:spTree>
    <p:extLst>
      <p:ext uri="{BB962C8B-B14F-4D97-AF65-F5344CB8AC3E}">
        <p14:creationId xmlns:p14="http://schemas.microsoft.com/office/powerpoint/2010/main" val="31283167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Fortunately, Tableau makes this kind of visual discovery and analysis easy. In this section, we'll look at how Tableau works with dates and some various ways you might visualize time.</a:t>
            </a:r>
          </a:p>
          <a:p>
            <a:pPr marL="158750" indent="0">
              <a:buNone/>
            </a:pPr>
            <a:endParaRPr dirty="0">
              <a:uFillTx/>
            </a:endParaRPr>
          </a:p>
        </p:txBody>
      </p:sp>
    </p:spTree>
    <p:extLst>
      <p:ext uri="{BB962C8B-B14F-4D97-AF65-F5344CB8AC3E}">
        <p14:creationId xmlns:p14="http://schemas.microsoft.com/office/powerpoint/2010/main" val="41444662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When you are connected to a flat file, relational, or extracted data source, Tableau provides a robust built-in date hierarchy for any date field.</a:t>
            </a:r>
          </a:p>
          <a:p>
            <a:pPr algn="l"/>
            <a:r>
              <a:rPr lang="en-US" b="0" i="0" dirty="0">
                <a:solidFill>
                  <a:srgbClr val="FFFFFF"/>
                </a:solidFill>
                <a:effectLst/>
                <a:latin typeface="Lato"/>
              </a:rPr>
              <a:t>Cubes/OLAP connections do not allow Tableau hierarchies. You will want to ensure that all date hierarchies and date values you need are defined in the cube.</a:t>
            </a:r>
          </a:p>
          <a:p>
            <a:pPr marL="158750" indent="0">
              <a:buNone/>
            </a:pPr>
            <a:endParaRPr dirty="0">
              <a:uFillTx/>
            </a:endParaRPr>
          </a:p>
        </p:txBody>
      </p:sp>
    </p:spTree>
    <p:extLst>
      <p:ext uri="{BB962C8B-B14F-4D97-AF65-F5344CB8AC3E}">
        <p14:creationId xmlns:p14="http://schemas.microsoft.com/office/powerpoint/2010/main" val="32148056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7782794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When you click it, the hierarchy expands by adding QUARTER(Date of Admit) to the right of the YEAR(Date of Admit) on Columns, and the view is expanded to the new level of the hierarchy:</a:t>
            </a:r>
          </a:p>
          <a:p>
            <a:pPr marL="158750" indent="0">
              <a:buNone/>
            </a:pPr>
            <a:endParaRPr lang="en-US" dirty="0">
              <a:uFillTx/>
            </a:endParaRPr>
          </a:p>
          <a:p>
            <a:pPr marL="158750" indent="0">
              <a:buNone/>
            </a:pPr>
            <a:r>
              <a:rPr lang="en-US" b="0" i="0" dirty="0">
                <a:solidFill>
                  <a:srgbClr val="3C3C3B"/>
                </a:solidFill>
                <a:effectLst/>
                <a:latin typeface="Lato"/>
              </a:rPr>
              <a:t>The </a:t>
            </a:r>
            <a:r>
              <a:rPr lang="en-US" b="1" i="0" dirty="0">
                <a:solidFill>
                  <a:srgbClr val="3C3C3B"/>
                </a:solidFill>
                <a:effectLst/>
                <a:latin typeface="Lato"/>
              </a:rPr>
              <a:t>YEAR(Date of Admit)</a:t>
            </a:r>
            <a:r>
              <a:rPr lang="en-US" b="0" i="0" dirty="0">
                <a:solidFill>
                  <a:srgbClr val="3C3C3B"/>
                </a:solidFill>
                <a:effectLst/>
                <a:latin typeface="Lato"/>
              </a:rPr>
              <a:t> field now has a minus sign indicator that allows you to collapse the hierarchy back to the year level. The </a:t>
            </a:r>
            <a:r>
              <a:rPr lang="en-US" b="1" i="0" dirty="0">
                <a:solidFill>
                  <a:srgbClr val="3C3C3B"/>
                </a:solidFill>
                <a:effectLst/>
                <a:latin typeface="Lato"/>
              </a:rPr>
              <a:t>QUARTER</a:t>
            </a:r>
            <a:r>
              <a:rPr lang="en-US" b="0" i="0" dirty="0">
                <a:solidFill>
                  <a:srgbClr val="3C3C3B"/>
                </a:solidFill>
                <a:effectLst/>
                <a:latin typeface="Lato"/>
              </a:rPr>
              <a:t> field also has a plus sign, indicating that you can expand the hierarchy further. Starting with </a:t>
            </a:r>
            <a:r>
              <a:rPr lang="en-US" b="1" i="0" dirty="0">
                <a:solidFill>
                  <a:srgbClr val="3C3C3B"/>
                </a:solidFill>
                <a:effectLst/>
                <a:latin typeface="Lato"/>
              </a:rPr>
              <a:t>Year</a:t>
            </a:r>
            <a:r>
              <a:rPr lang="en-US" b="0" i="0" dirty="0">
                <a:solidFill>
                  <a:srgbClr val="3C3C3B"/>
                </a:solidFill>
                <a:effectLst/>
                <a:latin typeface="Lato"/>
              </a:rPr>
              <a:t>, the hierarchy flows as follows: </a:t>
            </a:r>
            <a:r>
              <a:rPr lang="en-US" b="1" i="0" dirty="0">
                <a:solidFill>
                  <a:srgbClr val="3C3C3B"/>
                </a:solidFill>
                <a:effectLst/>
                <a:latin typeface="Lato"/>
              </a:rPr>
              <a:t>Year</a:t>
            </a:r>
            <a:r>
              <a:rPr lang="en-US" b="0" i="0" dirty="0">
                <a:solidFill>
                  <a:srgbClr val="3C3C3B"/>
                </a:solidFill>
                <a:effectLst/>
                <a:latin typeface="Lato"/>
              </a:rPr>
              <a:t> | </a:t>
            </a:r>
            <a:r>
              <a:rPr lang="en-US" b="1" i="0" dirty="0">
                <a:solidFill>
                  <a:srgbClr val="3C3C3B"/>
                </a:solidFill>
                <a:effectLst/>
                <a:latin typeface="Lato"/>
              </a:rPr>
              <a:t>Quarter</a:t>
            </a:r>
            <a:r>
              <a:rPr lang="en-US" b="0" i="0" dirty="0">
                <a:solidFill>
                  <a:srgbClr val="3C3C3B"/>
                </a:solidFill>
                <a:effectLst/>
                <a:latin typeface="Lato"/>
              </a:rPr>
              <a:t> | </a:t>
            </a:r>
            <a:r>
              <a:rPr lang="en-US" b="1" i="0" dirty="0">
                <a:solidFill>
                  <a:srgbClr val="3C3C3B"/>
                </a:solidFill>
                <a:effectLst/>
                <a:latin typeface="Lato"/>
              </a:rPr>
              <a:t>Month</a:t>
            </a:r>
            <a:r>
              <a:rPr lang="en-US" b="0" i="0" dirty="0">
                <a:solidFill>
                  <a:srgbClr val="3C3C3B"/>
                </a:solidFill>
                <a:effectLst/>
                <a:latin typeface="Lato"/>
              </a:rPr>
              <a:t> | </a:t>
            </a:r>
            <a:r>
              <a:rPr lang="en-US" b="1" i="0" dirty="0">
                <a:solidFill>
                  <a:srgbClr val="3C3C3B"/>
                </a:solidFill>
                <a:effectLst/>
                <a:latin typeface="Lato"/>
              </a:rPr>
              <a:t>Day</a:t>
            </a:r>
            <a:r>
              <a:rPr lang="en-US" b="0" i="0" dirty="0">
                <a:solidFill>
                  <a:srgbClr val="3C3C3B"/>
                </a:solidFill>
                <a:effectLst/>
                <a:latin typeface="Lato"/>
              </a:rPr>
              <a:t>. When the field is a date and time, you can further drill down into </a:t>
            </a:r>
            <a:r>
              <a:rPr lang="en-US" b="1" i="0" dirty="0">
                <a:solidFill>
                  <a:srgbClr val="3C3C3B"/>
                </a:solidFill>
                <a:effectLst/>
                <a:latin typeface="Lato"/>
              </a:rPr>
              <a:t>Hour</a:t>
            </a:r>
            <a:r>
              <a:rPr lang="en-US" b="0" i="0" dirty="0">
                <a:solidFill>
                  <a:srgbClr val="3C3C3B"/>
                </a:solidFill>
                <a:effectLst/>
                <a:latin typeface="Lato"/>
              </a:rPr>
              <a:t> | </a:t>
            </a:r>
            <a:r>
              <a:rPr lang="en-US" b="1" i="0" dirty="0">
                <a:solidFill>
                  <a:srgbClr val="3C3C3B"/>
                </a:solidFill>
                <a:effectLst/>
                <a:latin typeface="Lato"/>
              </a:rPr>
              <a:t>Minute</a:t>
            </a:r>
            <a:r>
              <a:rPr lang="en-US" b="0" i="0" dirty="0">
                <a:solidFill>
                  <a:srgbClr val="3C3C3B"/>
                </a:solidFill>
                <a:effectLst/>
                <a:latin typeface="Lato"/>
              </a:rPr>
              <a:t> | </a:t>
            </a:r>
            <a:r>
              <a:rPr lang="en-US" b="1" i="0" dirty="0">
                <a:solidFill>
                  <a:srgbClr val="3C3C3B"/>
                </a:solidFill>
                <a:effectLst/>
                <a:latin typeface="Lato"/>
              </a:rPr>
              <a:t>Second</a:t>
            </a:r>
            <a:r>
              <a:rPr lang="en-US" b="0" i="0" dirty="0">
                <a:solidFill>
                  <a:srgbClr val="3C3C3B"/>
                </a:solidFill>
                <a:effectLst/>
                <a:latin typeface="Lato"/>
              </a:rPr>
              <a:t>. Any of the parts of the hierarchy can be moved within the view or removed from the view completely.</a:t>
            </a:r>
            <a:endParaRPr dirty="0">
              <a:uFillTx/>
            </a:endParaRPr>
          </a:p>
        </p:txBody>
      </p:sp>
    </p:spTree>
    <p:extLst>
      <p:ext uri="{BB962C8B-B14F-4D97-AF65-F5344CB8AC3E}">
        <p14:creationId xmlns:p14="http://schemas.microsoft.com/office/powerpoint/2010/main" val="9234928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hierarchy is made up of </a:t>
            </a:r>
            <a:r>
              <a:rPr lang="en-US" b="1" i="0" dirty="0">
                <a:solidFill>
                  <a:srgbClr val="3C3C3B"/>
                </a:solidFill>
                <a:effectLst/>
                <a:latin typeface="Lato"/>
              </a:rPr>
              <a:t>Date Parts</a:t>
            </a:r>
            <a:r>
              <a:rPr lang="en-US" b="0" i="0" dirty="0">
                <a:solidFill>
                  <a:srgbClr val="3C3C3B"/>
                </a:solidFill>
                <a:effectLst/>
                <a:latin typeface="Lato"/>
              </a:rPr>
              <a:t>, which is one of the three ways a date field can be used. When you right-click the date field in the view or by using the drop-down menu, you'll see multiple date options, as follows:</a:t>
            </a:r>
          </a:p>
          <a:p>
            <a:pPr marL="158750" indent="0">
              <a:buNone/>
            </a:pPr>
            <a:endParaRPr lang="en-US" b="0" i="0" dirty="0">
              <a:solidFill>
                <a:srgbClr val="3C3C3B"/>
              </a:solidFill>
              <a:effectLst/>
              <a:uFillTx/>
              <a:latin typeface="Lato"/>
            </a:endParaRPr>
          </a:p>
          <a:p>
            <a:pPr marL="158750" indent="0">
              <a:buNone/>
            </a:pPr>
            <a:endParaRPr dirty="0">
              <a:uFillTx/>
            </a:endParaRPr>
          </a:p>
        </p:txBody>
      </p:sp>
    </p:spTree>
    <p:extLst>
      <p:ext uri="{BB962C8B-B14F-4D97-AF65-F5344CB8AC3E}">
        <p14:creationId xmlns:p14="http://schemas.microsoft.com/office/powerpoint/2010/main" val="3963291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will give a visual indication of the default value for a field (the color of the icon in the </a:t>
            </a:r>
            <a:r>
              <a:rPr lang="en-US" b="1" i="0" dirty="0">
                <a:solidFill>
                  <a:srgbClr val="3C3C3B"/>
                </a:solidFill>
                <a:effectLst/>
                <a:latin typeface="Lato"/>
              </a:rPr>
              <a:t>Data</a:t>
            </a:r>
            <a:r>
              <a:rPr lang="en-US" b="0" i="0" dirty="0">
                <a:solidFill>
                  <a:srgbClr val="3C3C3B"/>
                </a:solidFill>
                <a:effectLst/>
                <a:latin typeface="Lato"/>
              </a:rPr>
              <a:t> pane) and how it is being used in the view (the color of the active field on a shelf). Discrete fields, such as Region in the previous example, are blue. Continuous fields, such as Sales, are green.</a:t>
            </a:r>
          </a:p>
          <a:p>
            <a:pPr algn="l"/>
            <a:endParaRPr lang="en-US" b="0" i="0" dirty="0">
              <a:solidFill>
                <a:srgbClr val="3C3C3B"/>
              </a:solidFill>
              <a:effectLst/>
              <a:latin typeface="Lato"/>
            </a:endParaRPr>
          </a:p>
          <a:p>
            <a:pPr algn="l"/>
            <a:r>
              <a:rPr lang="en-US" b="0" i="0" dirty="0">
                <a:solidFill>
                  <a:srgbClr val="FFFFFF"/>
                </a:solidFill>
                <a:effectLst/>
                <a:latin typeface="Lato"/>
              </a:rPr>
              <a:t>In the screenshots in the printed version of this course, you should be able to distinguish a slight difference in shade between the </a:t>
            </a:r>
            <a:r>
              <a:rPr lang="en-US" b="1" i="0" dirty="0">
                <a:solidFill>
                  <a:srgbClr val="FFFFFF"/>
                </a:solidFill>
                <a:effectLst/>
                <a:latin typeface="Lato"/>
              </a:rPr>
              <a:t>discrete</a:t>
            </a:r>
            <a:r>
              <a:rPr lang="en-US" b="0" i="0" dirty="0">
                <a:solidFill>
                  <a:srgbClr val="FFFFFF"/>
                </a:solidFill>
                <a:effectLst/>
                <a:latin typeface="Lato"/>
              </a:rPr>
              <a:t> (blue) and the </a:t>
            </a:r>
            <a:r>
              <a:rPr lang="en-US" b="1" i="0" dirty="0">
                <a:solidFill>
                  <a:srgbClr val="FFFFFF"/>
                </a:solidFill>
                <a:effectLst/>
                <a:latin typeface="Lato"/>
              </a:rPr>
              <a:t>continuous</a:t>
            </a:r>
            <a:r>
              <a:rPr lang="en-US" b="0" i="0" dirty="0">
                <a:solidFill>
                  <a:srgbClr val="FFFFFF"/>
                </a:solidFill>
                <a:effectLst/>
                <a:latin typeface="Lato"/>
              </a:rPr>
              <a:t> (green) fields, but pay special attention to the interface as you follow along using Tableau. </a:t>
            </a:r>
            <a:endParaRPr dirty="0">
              <a:uFillTx/>
            </a:endParaRPr>
          </a:p>
        </p:txBody>
      </p:sp>
    </p:spTree>
    <p:extLst>
      <p:ext uri="{BB962C8B-B14F-4D97-AF65-F5344CB8AC3E}">
        <p14:creationId xmlns:p14="http://schemas.microsoft.com/office/powerpoint/2010/main" val="33041839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three major date types are evident, though not explicitly labeled, in the menu:</a:t>
            </a:r>
          </a:p>
          <a:p>
            <a:pPr algn="l">
              <a:buFont typeface="Arial" panose="020B0604020202020204" pitchFamily="34" charset="0"/>
              <a:buChar char="•"/>
            </a:pPr>
            <a:r>
              <a:rPr lang="en-US" b="1" i="0" dirty="0">
                <a:solidFill>
                  <a:srgbClr val="3C3C3B"/>
                </a:solidFill>
                <a:effectLst/>
                <a:latin typeface="Lato"/>
              </a:rPr>
              <a:t>Date part</a:t>
            </a:r>
            <a:r>
              <a:rPr lang="en-US" b="0" i="0" dirty="0">
                <a:solidFill>
                  <a:srgbClr val="3C3C3B"/>
                </a:solidFill>
                <a:effectLst/>
                <a:latin typeface="Lato"/>
              </a:rPr>
              <a:t>: This field will represent a specific part of the date, such as the quarter or month. The part of the date is used by itself and without reference to any other part of the date. This means that a date of November 8, 1980, when used as a month date part, is simply </a:t>
            </a:r>
            <a:r>
              <a:rPr lang="en-US" b="1" i="0" dirty="0">
                <a:solidFill>
                  <a:srgbClr val="3C3C3B"/>
                </a:solidFill>
                <a:effectLst/>
                <a:latin typeface="Lato"/>
              </a:rPr>
              <a:t>November</a:t>
            </a:r>
            <a:r>
              <a:rPr lang="en-US" b="0" i="0" dirty="0">
                <a:solidFill>
                  <a:srgbClr val="3C3C3B"/>
                </a:solidFill>
                <a:effectLst/>
                <a:latin typeface="Lato"/>
              </a:rPr>
              <a:t> in the view. The </a:t>
            </a:r>
            <a:r>
              <a:rPr lang="en-US" b="1" i="0" dirty="0">
                <a:solidFill>
                  <a:srgbClr val="3C3C3B"/>
                </a:solidFill>
                <a:effectLst/>
                <a:latin typeface="Lato"/>
              </a:rPr>
              <a:t>November</a:t>
            </a:r>
            <a:r>
              <a:rPr lang="en-US" b="0" i="0" dirty="0">
                <a:solidFill>
                  <a:srgbClr val="3C3C3B"/>
                </a:solidFill>
                <a:effectLst/>
                <a:latin typeface="Lato"/>
              </a:rPr>
              <a:t> that's selected in the view here represents all of the Novembers in the dataset, while the number of patient visits is the total for both 2018 and 2019:</a:t>
            </a:r>
          </a:p>
          <a:p>
            <a:pPr marL="158750" indent="0">
              <a:buNone/>
            </a:pPr>
            <a:endParaRPr dirty="0">
              <a:uFillTx/>
            </a:endParaRPr>
          </a:p>
        </p:txBody>
      </p:sp>
    </p:spTree>
    <p:extLst>
      <p:ext uri="{BB962C8B-B14F-4D97-AF65-F5344CB8AC3E}">
        <p14:creationId xmlns:p14="http://schemas.microsoft.com/office/powerpoint/2010/main" val="41949875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Date value</a:t>
            </a:r>
            <a:r>
              <a:rPr lang="en-US" b="0" i="0" dirty="0">
                <a:solidFill>
                  <a:srgbClr val="3C3C3B"/>
                </a:solidFill>
                <a:effectLst/>
                <a:latin typeface="Lato"/>
              </a:rPr>
              <a:t>: This field will represent a date value, but rolled up or truncated to the level you select. For example, if you select a date value of </a:t>
            </a:r>
            <a:r>
              <a:rPr lang="en-US" b="1" i="0" dirty="0">
                <a:solidFill>
                  <a:srgbClr val="3C3C3B"/>
                </a:solidFill>
                <a:effectLst/>
                <a:latin typeface="Lato"/>
              </a:rPr>
              <a:t>Month</a:t>
            </a:r>
            <a:r>
              <a:rPr lang="en-US" b="0" i="0" dirty="0">
                <a:solidFill>
                  <a:srgbClr val="3C3C3B"/>
                </a:solidFill>
                <a:effectLst/>
                <a:latin typeface="Lato"/>
              </a:rPr>
              <a:t>, then November 8, 2019 gets truncated to the month and year, and is </a:t>
            </a:r>
            <a:r>
              <a:rPr lang="en-US" b="1" i="0" dirty="0">
                <a:solidFill>
                  <a:srgbClr val="3C3C3B"/>
                </a:solidFill>
                <a:effectLst/>
                <a:latin typeface="Lato"/>
              </a:rPr>
              <a:t>November 2019</a:t>
            </a:r>
            <a:r>
              <a:rPr lang="en-US" b="0" i="0" dirty="0">
                <a:solidFill>
                  <a:srgbClr val="3C3C3B"/>
                </a:solidFill>
                <a:effectLst/>
                <a:latin typeface="Lato"/>
              </a:rPr>
              <a:t>. You'll notice that </a:t>
            </a:r>
            <a:r>
              <a:rPr lang="en-US" b="1" i="0" dirty="0">
                <a:solidFill>
                  <a:srgbClr val="3C3C3B"/>
                </a:solidFill>
                <a:effectLst/>
                <a:latin typeface="Lato"/>
              </a:rPr>
              <a:t>November 2018</a:t>
            </a:r>
            <a:r>
              <a:rPr lang="en-US" b="0" i="0" dirty="0">
                <a:solidFill>
                  <a:srgbClr val="3C3C3B"/>
                </a:solidFill>
                <a:effectLst/>
                <a:latin typeface="Lato"/>
              </a:rPr>
              <a:t> and </a:t>
            </a:r>
            <a:r>
              <a:rPr lang="en-US" b="1" i="0" dirty="0">
                <a:solidFill>
                  <a:srgbClr val="3C3C3B"/>
                </a:solidFill>
                <a:effectLst/>
                <a:latin typeface="Lato"/>
              </a:rPr>
              <a:t>November 2019</a:t>
            </a:r>
            <a:r>
              <a:rPr lang="en-US" b="0" i="0" dirty="0">
                <a:solidFill>
                  <a:srgbClr val="3C3C3B"/>
                </a:solidFill>
                <a:effectLst/>
                <a:latin typeface="Lato"/>
              </a:rPr>
              <a:t> each have a separate value in the header and a distinct bar:</a:t>
            </a:r>
          </a:p>
          <a:p>
            <a:pPr marL="158750" indent="0">
              <a:buNone/>
            </a:pPr>
            <a:endParaRPr lang="en-US" b="0" i="0" dirty="0">
              <a:solidFill>
                <a:srgbClr val="3C3C3B"/>
              </a:solidFill>
              <a:effectLst/>
              <a:uFillTx/>
              <a:latin typeface="Lato"/>
            </a:endParaRPr>
          </a:p>
          <a:p>
            <a:pPr algn="l">
              <a:buFont typeface="Arial" panose="020B0604020202020204" pitchFamily="34" charset="0"/>
              <a:buChar char="•"/>
            </a:pPr>
            <a:r>
              <a:rPr lang="en-US" b="1" i="0" dirty="0">
                <a:solidFill>
                  <a:srgbClr val="3C3C3B"/>
                </a:solidFill>
                <a:effectLst/>
                <a:latin typeface="Lato"/>
              </a:rPr>
              <a:t>Exact date</a:t>
            </a:r>
            <a:r>
              <a:rPr lang="en-US" b="0" i="0" dirty="0">
                <a:solidFill>
                  <a:srgbClr val="3C3C3B"/>
                </a:solidFill>
                <a:effectLst/>
                <a:latin typeface="Lato"/>
              </a:rPr>
              <a:t>: This field represents the exact date value (including time, if applicable) in the data. This means that November 8, 1980, 2:01 am is treated as distinct from November 8, 1980, 3:08 pm.</a:t>
            </a:r>
          </a:p>
          <a:p>
            <a:pPr algn="l"/>
            <a:r>
              <a:rPr lang="en-US" b="0" i="0" dirty="0">
                <a:solidFill>
                  <a:srgbClr val="3C3C3B"/>
                </a:solidFill>
                <a:effectLst/>
                <a:latin typeface="Lato"/>
              </a:rPr>
              <a:t>It is important to note that nearly any of these options can be used as discrete or continuous fields. Date parts are discrete by default. Date values and exact dates are continuous by default. However, you can switch between discrete and continuous as required to allow flexibility in the visualization.</a:t>
            </a:r>
          </a:p>
          <a:p>
            <a:pPr algn="l"/>
            <a:r>
              <a:rPr lang="en-US" b="0" i="0" dirty="0">
                <a:solidFill>
                  <a:srgbClr val="3C3C3B"/>
                </a:solidFill>
                <a:effectLst/>
                <a:latin typeface="Lato"/>
              </a:rPr>
              <a:t>For example, you must have an axis (requiring a continuous field) to create a reference line. Also, Tableau will only connect lines at the lowest level of row or column headers. Using a continuous date value instead of multiple discrete date parts will allow you to connect lines across multiple years, quarters, and months.</a:t>
            </a:r>
          </a:p>
          <a:p>
            <a:pPr algn="l"/>
            <a:r>
              <a:rPr lang="en-US" b="0" i="0" dirty="0">
                <a:solidFill>
                  <a:srgbClr val="FFFFFF"/>
                </a:solidFill>
                <a:effectLst/>
                <a:latin typeface="Lato"/>
              </a:rPr>
              <a:t>As a shortcut, you can right-click and then drag and drop a date field into the view to get a menu of options for how the date field should be used prior to the view being drawn.</a:t>
            </a:r>
          </a:p>
          <a:p>
            <a:pPr algn="l"/>
            <a:r>
              <a:rPr lang="en-US" b="0" i="0" dirty="0">
                <a:solidFill>
                  <a:srgbClr val="3C3C3B"/>
                </a:solidFill>
                <a:effectLst/>
                <a:latin typeface="Lato"/>
              </a:rPr>
              <a:t>Let's next consider some various ways we might visualize dates and times.</a:t>
            </a:r>
          </a:p>
          <a:p>
            <a:pPr marL="158750" indent="0">
              <a:buNone/>
            </a:pPr>
            <a:endParaRPr dirty="0">
              <a:uFillTx/>
            </a:endParaRPr>
          </a:p>
        </p:txBody>
      </p:sp>
    </p:spTree>
    <p:extLst>
      <p:ext uri="{BB962C8B-B14F-4D97-AF65-F5344CB8AC3E}">
        <p14:creationId xmlns:p14="http://schemas.microsoft.com/office/powerpoint/2010/main" val="7029852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ability to use various parts and values of dates and even mix and match them gives you a lot of flexibility in creating unique and useful visualizations.</a:t>
            </a:r>
          </a:p>
          <a:p>
            <a:pPr algn="l"/>
            <a:r>
              <a:rPr lang="en-US" b="0" i="0" dirty="0">
                <a:solidFill>
                  <a:srgbClr val="3C3C3B"/>
                </a:solidFill>
                <a:effectLst/>
                <a:latin typeface="Lato"/>
              </a:rPr>
              <a:t>For example, using the month date part for columns and the year date part for color gives a time series that makes a visual year-over-year comparison quite easy. The year date part has been copied to the label so that the lines can be labeled:</a:t>
            </a:r>
          </a:p>
          <a:p>
            <a:pPr algn="l"/>
            <a:endParaRPr lang="en-US" b="0" i="0" dirty="0">
              <a:solidFill>
                <a:srgbClr val="3C3C3B"/>
              </a:solidFill>
              <a:effectLst/>
              <a:latin typeface="Lato"/>
            </a:endParaRPr>
          </a:p>
          <a:p>
            <a:pPr algn="l"/>
            <a:r>
              <a:rPr lang="en-US" b="0" i="0" dirty="0">
                <a:solidFill>
                  <a:srgbClr val="3C3C3B"/>
                </a:solidFill>
                <a:effectLst/>
                <a:latin typeface="Lato"/>
              </a:rPr>
              <a:t>This kind of view allows for easy year-over-year comparison.</a:t>
            </a:r>
          </a:p>
          <a:p>
            <a:pPr algn="l"/>
            <a:r>
              <a:rPr lang="en-US" b="0" i="0" dirty="0">
                <a:solidFill>
                  <a:srgbClr val="FFFFFF"/>
                </a:solidFill>
                <a:effectLst/>
                <a:latin typeface="Lato"/>
              </a:rPr>
              <a:t>Clicking on any of the shelves on the </a:t>
            </a:r>
            <a:r>
              <a:rPr lang="en-US" b="1" i="0" dirty="0">
                <a:solidFill>
                  <a:srgbClr val="FFFFFF"/>
                </a:solidFill>
                <a:effectLst/>
                <a:latin typeface="Lato"/>
              </a:rPr>
              <a:t>Marks</a:t>
            </a:r>
            <a:r>
              <a:rPr lang="en-US" b="0" i="0" dirty="0">
                <a:solidFill>
                  <a:srgbClr val="FFFFFF"/>
                </a:solidFill>
                <a:effectLst/>
                <a:latin typeface="Lato"/>
              </a:rPr>
              <a:t> card will give you a menu of options. Here, </a:t>
            </a:r>
            <a:r>
              <a:rPr lang="en-US" b="1" i="0" dirty="0">
                <a:solidFill>
                  <a:srgbClr val="FFFFFF"/>
                </a:solidFill>
                <a:effectLst/>
                <a:latin typeface="Lato"/>
              </a:rPr>
              <a:t>Label</a:t>
            </a:r>
            <a:r>
              <a:rPr lang="en-US" b="0" i="0" dirty="0">
                <a:solidFill>
                  <a:srgbClr val="FFFFFF"/>
                </a:solidFill>
                <a:effectLst/>
                <a:latin typeface="Lato"/>
              </a:rPr>
              <a:t> has been clicked, and the label was adjusted to show only at the end of each line.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1065253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following heat map is another example of using date parts on different shelves to achieve useful analysis. This kind of visualization can be quite useful when looking at patterns across different parts of time, such as hours in a day, or weeks in a month. Here, we are looking at how many patients were admitted by month and day:</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year has not been included in the view, so this is an analysis of all years in the data and allows us to see whether there are any seasonal patterns or hotspots. We might notice patterns related to epidemics, doctors' schedules, or the timing of insurance benefits. Perhaps the increased intensity of patient admissions in February corresponds to the flu season.</a:t>
            </a:r>
          </a:p>
          <a:p>
            <a:pPr algn="l"/>
            <a:r>
              <a:rPr lang="en-US" b="0" i="0" dirty="0">
                <a:solidFill>
                  <a:srgbClr val="3C3C3B"/>
                </a:solidFill>
                <a:effectLst/>
                <a:latin typeface="Lato"/>
              </a:rPr>
              <a:t>Observe that placing a continuous field on the </a:t>
            </a:r>
            <a:r>
              <a:rPr lang="en-US" b="1" i="0" dirty="0">
                <a:solidFill>
                  <a:srgbClr val="3C3C3B"/>
                </a:solidFill>
                <a:effectLst/>
                <a:latin typeface="Lato"/>
              </a:rPr>
              <a:t>Color</a:t>
            </a:r>
            <a:r>
              <a:rPr lang="en-US" b="0" i="0" dirty="0">
                <a:solidFill>
                  <a:srgbClr val="3C3C3B"/>
                </a:solidFill>
                <a:effectLst/>
                <a:latin typeface="Lato"/>
              </a:rPr>
              <a:t> shelf resulted in Tableau completely filling each intersection of </a:t>
            </a:r>
            <a:r>
              <a:rPr lang="en-US" b="1" i="0" dirty="0">
                <a:solidFill>
                  <a:srgbClr val="3C3C3B"/>
                </a:solidFill>
                <a:effectLst/>
                <a:latin typeface="Lato"/>
              </a:rPr>
              <a:t>Row</a:t>
            </a:r>
            <a:r>
              <a:rPr lang="en-US" b="0" i="0" dirty="0">
                <a:solidFill>
                  <a:srgbClr val="3C3C3B"/>
                </a:solidFill>
                <a:effectLst/>
                <a:latin typeface="Lato"/>
              </a:rPr>
              <a:t> and </a:t>
            </a:r>
            <a:r>
              <a:rPr lang="en-US" b="1" i="0" dirty="0">
                <a:solidFill>
                  <a:srgbClr val="3C3C3B"/>
                </a:solidFill>
                <a:effectLst/>
                <a:latin typeface="Lato"/>
              </a:rPr>
              <a:t>Column</a:t>
            </a:r>
            <a:r>
              <a:rPr lang="en-US" b="0" i="0" dirty="0">
                <a:solidFill>
                  <a:srgbClr val="3C3C3B"/>
                </a:solidFill>
                <a:effectLst/>
                <a:latin typeface="Lato"/>
              </a:rPr>
              <a:t> with the shade of color that encoded the sum of patient visits. Clicking on the </a:t>
            </a:r>
            <a:r>
              <a:rPr lang="en-US" b="1" i="0" dirty="0">
                <a:solidFill>
                  <a:srgbClr val="3C3C3B"/>
                </a:solidFill>
                <a:effectLst/>
                <a:latin typeface="Lato"/>
              </a:rPr>
              <a:t>Color</a:t>
            </a:r>
            <a:r>
              <a:rPr lang="en-US" b="0" i="0" dirty="0">
                <a:solidFill>
                  <a:srgbClr val="3C3C3B"/>
                </a:solidFill>
                <a:effectLst/>
                <a:latin typeface="Lato"/>
              </a:rPr>
              <a:t> shelf gives us some fine-tuning options, including the option to add borders to marks. In this view, a black border has been added to help distinguish each cell.</a:t>
            </a:r>
          </a:p>
          <a:p>
            <a:pPr marL="158750" indent="0">
              <a:buNone/>
            </a:pPr>
            <a:endParaRPr dirty="0">
              <a:uFillTx/>
            </a:endParaRPr>
          </a:p>
        </p:txBody>
      </p:sp>
    </p:spTree>
    <p:extLst>
      <p:ext uri="{BB962C8B-B14F-4D97-AF65-F5344CB8AC3E}">
        <p14:creationId xmlns:p14="http://schemas.microsoft.com/office/powerpoint/2010/main" val="30225565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Gantt charts can be incredibly useful for understanding any series of events with a duration, especially if those events have some kind of relationship. Visually, they are very useful for determining whether certain events overlap, have dependency, or take more or less time than other events.</a:t>
            </a:r>
          </a:p>
          <a:p>
            <a:pPr algn="l"/>
            <a:r>
              <a:rPr lang="en-US" b="0" i="0" dirty="0">
                <a:solidFill>
                  <a:srgbClr val="3C3C3B"/>
                </a:solidFill>
                <a:effectLst/>
                <a:latin typeface="Lato"/>
              </a:rPr>
              <a:t>As an example (not included in the workbook), the following Gantt chart shows a series of processes that run when an application is started. Some of these processes run in parallel, and some are clearly dependent on others. The Gantt chart makes these dependencies clear:</a:t>
            </a:r>
          </a:p>
          <a:p>
            <a:pPr marL="158750" indent="0">
              <a:buNone/>
            </a:pPr>
            <a:endParaRPr lang="en-US" dirty="0">
              <a:uFillTx/>
            </a:endParaRPr>
          </a:p>
          <a:p>
            <a:pPr marL="158750" indent="0">
              <a:buNone/>
            </a:pPr>
            <a:r>
              <a:rPr lang="en-US" b="0" i="0" dirty="0">
                <a:solidFill>
                  <a:srgbClr val="3C3C3B"/>
                </a:solidFill>
                <a:effectLst/>
                <a:latin typeface="Lato"/>
              </a:rPr>
              <a:t>Gantt</a:t>
            </a:r>
            <a:r>
              <a:rPr lang="en-US" b="1" i="0" dirty="0">
                <a:solidFill>
                  <a:srgbClr val="3C3C3B"/>
                </a:solidFill>
                <a:effectLst/>
                <a:latin typeface="Lato"/>
              </a:rPr>
              <a:t> </a:t>
            </a:r>
            <a:r>
              <a:rPr lang="en-US" b="0" i="0" dirty="0">
                <a:solidFill>
                  <a:srgbClr val="3C3C3B"/>
                </a:solidFill>
                <a:effectLst/>
                <a:latin typeface="Lato"/>
              </a:rPr>
              <a:t>charts use the </a:t>
            </a:r>
            <a:r>
              <a:rPr lang="en-US" b="1" i="0" dirty="0">
                <a:solidFill>
                  <a:srgbClr val="3C3C3B"/>
                </a:solidFill>
                <a:effectLst/>
                <a:latin typeface="Lato"/>
              </a:rPr>
              <a:t>Gantt mark</a:t>
            </a:r>
            <a:r>
              <a:rPr lang="en-US" b="0" i="0" dirty="0">
                <a:solidFill>
                  <a:srgbClr val="3C3C3B"/>
                </a:solidFill>
                <a:effectLst/>
                <a:latin typeface="Lato"/>
              </a:rPr>
              <a:t> type on the </a:t>
            </a:r>
            <a:r>
              <a:rPr lang="en-US" b="1" i="0" dirty="0">
                <a:solidFill>
                  <a:srgbClr val="3C3C3B"/>
                </a:solidFill>
                <a:effectLst/>
                <a:latin typeface="Lato"/>
              </a:rPr>
              <a:t>Marks</a:t>
            </a:r>
            <a:r>
              <a:rPr lang="en-US" b="0" i="0" dirty="0">
                <a:solidFill>
                  <a:srgbClr val="3C3C3B"/>
                </a:solidFill>
                <a:effectLst/>
                <a:latin typeface="Lato"/>
              </a:rPr>
              <a:t> card drop-down. A Gantt bar mark starts at the value that was specified by the field on </a:t>
            </a:r>
            <a:r>
              <a:rPr lang="en-US" b="1" i="0" dirty="0">
                <a:solidFill>
                  <a:srgbClr val="3C3C3B"/>
                </a:solidFill>
                <a:effectLst/>
                <a:latin typeface="Lato"/>
              </a:rPr>
              <a:t>Rows</a:t>
            </a:r>
            <a:r>
              <a:rPr lang="en-US" b="0" i="0" dirty="0">
                <a:solidFill>
                  <a:srgbClr val="3C3C3B"/>
                </a:solidFill>
                <a:effectLst/>
                <a:latin typeface="Lato"/>
              </a:rPr>
              <a:t> that defines the axis. The length of the Gantt bar is then determined by the field on the size card, with positive values stretching to the right and negative values to the left.</a:t>
            </a:r>
            <a:endParaRPr lang="en-US" dirty="0">
              <a:uFillTx/>
            </a:endParaRPr>
          </a:p>
        </p:txBody>
      </p:sp>
    </p:spTree>
    <p:extLst>
      <p:ext uri="{BB962C8B-B14F-4D97-AF65-F5344CB8AC3E}">
        <p14:creationId xmlns:p14="http://schemas.microsoft.com/office/powerpoint/2010/main" val="19869995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At the hospital, you might want to see each patient visit to the </a:t>
            </a:r>
            <a:r>
              <a:rPr lang="en-US" b="1" i="0" dirty="0">
                <a:solidFill>
                  <a:srgbClr val="3C3C3B"/>
                </a:solidFill>
                <a:effectLst/>
                <a:latin typeface="Lato"/>
              </a:rPr>
              <a:t>ER</a:t>
            </a:r>
            <a:r>
              <a:rPr lang="en-US" b="0" i="0" dirty="0">
                <a:solidFill>
                  <a:srgbClr val="3C3C3B"/>
                </a:solidFill>
                <a:effectLst/>
                <a:latin typeface="Lato"/>
              </a:rPr>
              <a:t> in 2019 and understand how long each visit lasted, whether any patients returned to the hospital, and how much time there was between visits. The following steps give an example of how you might create a Gantt chart with steps like these:</a:t>
            </a:r>
          </a:p>
          <a:p>
            <a:pPr marL="158750" indent="0">
              <a:buNone/>
            </a:pPr>
            <a:endParaRPr lang="en-US" b="0" i="0" dirty="0">
              <a:solidFill>
                <a:srgbClr val="3C3C3B"/>
              </a:solidFill>
              <a:effectLst/>
              <a:uFillTx/>
              <a:latin typeface="Lato"/>
            </a:endParaRP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Doctor</a:t>
            </a:r>
            <a:r>
              <a:rPr lang="en-US" b="0" i="0" dirty="0">
                <a:solidFill>
                  <a:srgbClr val="3C3C3B"/>
                </a:solidFill>
                <a:effectLst/>
                <a:latin typeface="Lato"/>
              </a:rPr>
              <a:t> and </a:t>
            </a:r>
            <a:r>
              <a:rPr lang="en-US" b="1" i="0" dirty="0">
                <a:solidFill>
                  <a:srgbClr val="3C3C3B"/>
                </a:solidFill>
                <a:effectLst/>
                <a:latin typeface="Lato"/>
              </a:rPr>
              <a:t>Patient Name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The result is a row for each patient grouped by each doctor. A Gantt bar represents a stay in the hospital.</a:t>
            </a:r>
            <a:r>
              <a:rPr lang="en-US" b="0" i="0" dirty="0">
                <a:solidFill>
                  <a:srgbClr val="FFFFFF"/>
                </a:solidFill>
                <a:effectLst/>
                <a:latin typeface="Lato"/>
              </a:rPr>
              <a:t>In most cases, we'd also want to add a unique identifier to the view, such as Patient ID, to ensure that patients who happen to share the same name are distinguished in the visualization. This is not necessary with this dataset, as all names happen to be unique, but it may be vitally important when you work with your data.</a:t>
            </a:r>
          </a:p>
          <a:p>
            <a:pPr marL="158750" indent="0">
              <a:buNone/>
            </a:pPr>
            <a:endParaRPr dirty="0">
              <a:uFillTx/>
            </a:endParaRPr>
          </a:p>
        </p:txBody>
      </p:sp>
    </p:spTree>
    <p:extLst>
      <p:ext uri="{BB962C8B-B14F-4D97-AF65-F5344CB8AC3E}">
        <p14:creationId xmlns:p14="http://schemas.microsoft.com/office/powerpoint/2010/main" val="27820997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6"/>
            </a:pPr>
            <a:r>
              <a:rPr lang="en-US" b="0" i="0" dirty="0">
                <a:solidFill>
                  <a:srgbClr val="3C3C3B"/>
                </a:solidFill>
                <a:effectLst/>
                <a:latin typeface="Lato"/>
              </a:rPr>
              <a:t>The new calculated field will appear under </a:t>
            </a:r>
            <a:r>
              <a:rPr lang="en-US" b="1" i="0" dirty="0">
                <a:solidFill>
                  <a:srgbClr val="3C3C3B"/>
                </a:solidFill>
                <a:effectLst/>
                <a:latin typeface="Lato"/>
              </a:rPr>
              <a:t>Measures</a:t>
            </a:r>
            <a:r>
              <a:rPr lang="en-US" b="0" i="0" dirty="0">
                <a:solidFill>
                  <a:srgbClr val="3C3C3B"/>
                </a:solidFill>
                <a:effectLst/>
                <a:latin typeface="Lato"/>
              </a:rPr>
              <a:t> in the data pane. Drag and drop the field onto the </a:t>
            </a:r>
            <a:r>
              <a:rPr lang="en-US" b="1" i="0" dirty="0">
                <a:solidFill>
                  <a:srgbClr val="3C3C3B"/>
                </a:solidFill>
                <a:effectLst/>
                <a:latin typeface="Lato"/>
              </a:rPr>
              <a:t>Size</a:t>
            </a:r>
            <a:r>
              <a:rPr lang="en-US" b="0" i="0" dirty="0">
                <a:solidFill>
                  <a:srgbClr val="3C3C3B"/>
                </a:solidFill>
                <a:effectLst/>
                <a:latin typeface="Lato"/>
              </a:rPr>
              <a:t> shelf. You now have a Gantt chart showing when patients were admitted and how long each visit lasted.</a:t>
            </a:r>
          </a:p>
          <a:p>
            <a:pPr algn="l"/>
            <a:r>
              <a:rPr lang="en-US" b="0" i="0" dirty="0">
                <a:solidFill>
                  <a:srgbClr val="FFFFFF"/>
                </a:solidFill>
                <a:effectLst/>
                <a:latin typeface="Lato"/>
              </a:rPr>
              <a:t>Consider sorting the </a:t>
            </a:r>
            <a:r>
              <a:rPr lang="en-US" b="1" i="0" dirty="0">
                <a:solidFill>
                  <a:srgbClr val="FFFFFF"/>
                </a:solidFill>
                <a:effectLst/>
                <a:latin typeface="Lato"/>
              </a:rPr>
              <a:t>Patient Name</a:t>
            </a:r>
            <a:r>
              <a:rPr lang="en-US" b="0" i="0" dirty="0">
                <a:solidFill>
                  <a:srgbClr val="FFFFFF"/>
                </a:solidFill>
                <a:effectLst/>
                <a:latin typeface="Lato"/>
              </a:rPr>
              <a:t> dimension in the view. For example, sorting by field and selecting </a:t>
            </a:r>
            <a:r>
              <a:rPr lang="en-US" b="1" i="0" dirty="0">
                <a:solidFill>
                  <a:srgbClr val="FFFFFF"/>
                </a:solidFill>
                <a:effectLst/>
                <a:latin typeface="Lato"/>
              </a:rPr>
              <a:t>Date of Admit</a:t>
            </a:r>
            <a:r>
              <a:rPr lang="en-US" b="0" i="0" dirty="0">
                <a:solidFill>
                  <a:srgbClr val="FFFFFF"/>
                </a:solidFill>
                <a:effectLst/>
                <a:latin typeface="Lato"/>
              </a:rPr>
              <a:t> as minimum would enable you to see patients who were admitted earlier towards the top and patients who were admitted later towards the bottom. It is based on the earliest (minimum) date of admission for the patient, even if they were admitted multiple times. Sorting can be a very useful technique for seeing patterns in the Gantt chart.</a:t>
            </a:r>
          </a:p>
          <a:p>
            <a:pPr marL="158750" indent="0">
              <a:buNone/>
            </a:pPr>
            <a:endParaRPr dirty="0">
              <a:uFillTx/>
            </a:endParaRPr>
          </a:p>
        </p:txBody>
      </p:sp>
    </p:spTree>
    <p:extLst>
      <p:ext uri="{BB962C8B-B14F-4D97-AF65-F5344CB8AC3E}">
        <p14:creationId xmlns:p14="http://schemas.microsoft.com/office/powerpoint/2010/main" val="24108722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Your final view should look something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type of chart can be very useful in seeing patterns and relationships between entities over time.</a:t>
            </a:r>
          </a:p>
          <a:p>
            <a:pPr algn="l"/>
            <a:r>
              <a:rPr lang="en-US" b="0" i="0" dirty="0">
                <a:solidFill>
                  <a:srgbClr val="FFFFFF"/>
                </a:solidFill>
                <a:effectLst/>
                <a:latin typeface="Lato"/>
              </a:rPr>
              <a:t>When plotted on a date axis, the field defining the length of Gantt bars always needs to be in terms of days. If you want to visualize events with durations that are measured in hours or seconds, avoid using the day argument for DATEDIFF because it computes whole days and loses precision in terms of hours and seconds.</a:t>
            </a:r>
          </a:p>
          <a:p>
            <a:pPr algn="l"/>
            <a:r>
              <a:rPr lang="en-US" b="0" i="0" dirty="0">
                <a:solidFill>
                  <a:srgbClr val="FFFFFF"/>
                </a:solidFill>
                <a:effectLst/>
                <a:latin typeface="Lato"/>
              </a:rPr>
              <a:t>Instead, calculate the difference in hours or seconds and then convert back to days. The following code converts the number of seconds between a start and end date, and then divides by 86,400 to convert the result into days, including fractional parts of the day: DATEDIFF('second', [Start Date], [End Date]) / 86400.</a:t>
            </a:r>
          </a:p>
          <a:p>
            <a:pPr algn="l"/>
            <a:r>
              <a:rPr lang="en-US" b="0" i="0" dirty="0">
                <a:solidFill>
                  <a:srgbClr val="3C3C3B"/>
                </a:solidFill>
                <a:effectLst/>
                <a:latin typeface="Lato"/>
              </a:rPr>
              <a:t>With a good understanding of how Tableau works with dates and times, we've considered some different options for visualization. Let's turn next to focus on how to visualize parts-to-whole relationships.</a:t>
            </a:r>
          </a:p>
          <a:p>
            <a:pPr marL="158750" indent="0">
              <a:buNone/>
            </a:pPr>
            <a:endParaRPr dirty="0">
              <a:uFillTx/>
            </a:endParaRPr>
          </a:p>
        </p:txBody>
      </p:sp>
    </p:spTree>
    <p:extLst>
      <p:ext uri="{BB962C8B-B14F-4D97-AF65-F5344CB8AC3E}">
        <p14:creationId xmlns:p14="http://schemas.microsoft.com/office/powerpoint/2010/main" val="17434180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types of questions are asking about the relationship between the part (production method, state, file/directory) and the whole (total energy, national sales, and hard disk). There are several types of visualizations and variations that can aid you in your analysis.</a:t>
            </a:r>
          </a:p>
          <a:p>
            <a:pPr algn="l"/>
            <a:r>
              <a:rPr lang="en-US" b="0" i="0" dirty="0">
                <a:solidFill>
                  <a:srgbClr val="3C3C3B"/>
                </a:solidFill>
                <a:effectLst/>
                <a:latin typeface="Lato"/>
              </a:rPr>
              <a:t>Let's now look at some visualization examples that will aid us as we consider how to show part-to-whole relationships.</a:t>
            </a:r>
          </a:p>
          <a:p>
            <a:pPr marL="158750" indent="0">
              <a:buNone/>
            </a:pPr>
            <a:endParaRPr dirty="0">
              <a:uFillTx/>
            </a:endParaRPr>
          </a:p>
        </p:txBody>
      </p:sp>
    </p:spTree>
    <p:extLst>
      <p:ext uri="{BB962C8B-B14F-4D97-AF65-F5344CB8AC3E}">
        <p14:creationId xmlns:p14="http://schemas.microsoft.com/office/powerpoint/2010/main" val="15203394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 took a look at stacked bars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 where we noted one significant drawback: it is difficult to compare values across most categories. Except for the leftmost (or bottom-most) bars, the other bar segments have different starting points, so lengths are much more difficult to compare. It doesn't mean stacked bars should never be used, but caution should be exercised to ensure clarity of communication.</a:t>
            </a:r>
          </a:p>
          <a:p>
            <a:pPr algn="l"/>
            <a:r>
              <a:rPr lang="en-US" b="0" i="0" dirty="0">
                <a:solidFill>
                  <a:srgbClr val="3C3C3B"/>
                </a:solidFill>
                <a:effectLst/>
                <a:latin typeface="Lato"/>
              </a:rPr>
              <a:t>Here, we are using stacked bars to visualize the makeup of the whole. We are less concerned with visually comparing across categories and more concerned with seeing the parts that make up a category.</a:t>
            </a:r>
          </a:p>
          <a:p>
            <a:pPr algn="l"/>
            <a:r>
              <a:rPr lang="en-US" b="0" i="0" dirty="0">
                <a:solidFill>
                  <a:srgbClr val="3C3C3B"/>
                </a:solidFill>
                <a:effectLst/>
                <a:latin typeface="Lato"/>
              </a:rPr>
              <a:t>For example, at the hospital, we might want to know what the patient population looks like within each type of department. Perhaps each patient was assigned a risk profile on admission.</a:t>
            </a:r>
          </a:p>
          <a:p>
            <a:pPr algn="l"/>
            <a:r>
              <a:rPr lang="en-US" b="0" i="0" dirty="0">
                <a:solidFill>
                  <a:srgbClr val="3C3C3B"/>
                </a:solidFill>
                <a:effectLst/>
                <a:latin typeface="Lato"/>
              </a:rPr>
              <a:t>We can visualize the number of visits broken down by risk profile as a stacked bar, like this:</a:t>
            </a:r>
          </a:p>
          <a:p>
            <a:pPr marL="158750" indent="0">
              <a:buNone/>
            </a:pPr>
            <a:endParaRPr lang="en-US" dirty="0">
              <a:uFillTx/>
            </a:endParaRPr>
          </a:p>
          <a:p>
            <a:pPr marL="158750" indent="0">
              <a:buNone/>
            </a:pPr>
            <a:r>
              <a:rPr lang="en-US" b="0" i="0" dirty="0">
                <a:solidFill>
                  <a:srgbClr val="3C3C3B"/>
                </a:solidFill>
                <a:effectLst/>
                <a:latin typeface="Lato"/>
              </a:rPr>
              <a:t>This gives a decent view of the visits for each department type. We can tell that more people visit the general departments and that the number of high-risk patients for both </a:t>
            </a:r>
            <a:r>
              <a:rPr lang="en-US" b="1" i="0" dirty="0">
                <a:solidFill>
                  <a:srgbClr val="3C3C3B"/>
                </a:solidFill>
                <a:effectLst/>
                <a:latin typeface="Lato"/>
              </a:rPr>
              <a:t>Specialty</a:t>
            </a:r>
            <a:r>
              <a:rPr lang="en-US" b="0" i="0" dirty="0">
                <a:solidFill>
                  <a:srgbClr val="3C3C3B"/>
                </a:solidFill>
                <a:effectLst/>
                <a:latin typeface="Lato"/>
              </a:rPr>
              <a:t> and </a:t>
            </a:r>
            <a:r>
              <a:rPr lang="en-US" b="1" i="0" dirty="0">
                <a:solidFill>
                  <a:srgbClr val="3C3C3B"/>
                </a:solidFill>
                <a:effectLst/>
                <a:latin typeface="Lato"/>
              </a:rPr>
              <a:t>Labs</a:t>
            </a:r>
            <a:r>
              <a:rPr lang="en-US" b="0" i="0" dirty="0">
                <a:solidFill>
                  <a:srgbClr val="3C3C3B"/>
                </a:solidFill>
                <a:effectLst/>
                <a:latin typeface="Lato"/>
              </a:rPr>
              <a:t> are about the same. </a:t>
            </a:r>
            <a:r>
              <a:rPr lang="en-US" b="1" i="0" dirty="0">
                <a:solidFill>
                  <a:srgbClr val="3C3C3B"/>
                </a:solidFill>
                <a:effectLst/>
                <a:latin typeface="Lato"/>
              </a:rPr>
              <a:t>Intensive Care</a:t>
            </a:r>
            <a:r>
              <a:rPr lang="en-US" b="0" i="0" dirty="0">
                <a:solidFill>
                  <a:srgbClr val="3C3C3B"/>
                </a:solidFill>
                <a:effectLst/>
                <a:latin typeface="Lato"/>
              </a:rPr>
              <a:t> sees fewer high-risk patients and fewer patients overall. But this is only part of the story.</a:t>
            </a:r>
            <a:endParaRPr dirty="0">
              <a:uFillTx/>
            </a:endParaRPr>
          </a:p>
        </p:txBody>
      </p:sp>
    </p:spTree>
    <p:extLst>
      <p:ext uri="{BB962C8B-B14F-4D97-AF65-F5344CB8AC3E}">
        <p14:creationId xmlns:p14="http://schemas.microsoft.com/office/powerpoint/2010/main" val="335726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Discrete</a:t>
            </a:r>
            <a:r>
              <a:rPr lang="en-US" b="1" i="0" dirty="0">
                <a:solidFill>
                  <a:srgbClr val="3C3C3B"/>
                </a:solidFill>
                <a:effectLst/>
                <a:latin typeface="Lato"/>
              </a:rPr>
              <a:t> </a:t>
            </a:r>
            <a:r>
              <a:rPr lang="en-US" b="0" i="0" dirty="0">
                <a:solidFill>
                  <a:srgbClr val="3C3C3B"/>
                </a:solidFill>
                <a:effectLst/>
                <a:latin typeface="Lato"/>
              </a:rPr>
              <a:t>(blue) fields have values that are shown as distinct and separate from one another. Discrete values can be reordered and still make sense. For example, you could easily rearrange the values of Region to be East, South, West, and Central, instead of the default order in </a:t>
            </a:r>
            <a:r>
              <a:rPr lang="en-US" b="0" i="1" dirty="0">
                <a:solidFill>
                  <a:srgbClr val="3C3C3B"/>
                </a:solidFill>
                <a:effectLst/>
                <a:latin typeface="Lato"/>
              </a:rPr>
              <a:t>Figure.</a:t>
            </a:r>
            <a:endParaRPr lang="en-US" b="0" i="0" dirty="0">
              <a:solidFill>
                <a:srgbClr val="3C3C3B"/>
              </a:solidFill>
              <a:effectLst/>
              <a:latin typeface="Lato"/>
            </a:endParaRPr>
          </a:p>
          <a:p>
            <a:pPr algn="l"/>
            <a:r>
              <a:rPr lang="en-US" b="0" i="0" dirty="0">
                <a:solidFill>
                  <a:srgbClr val="3C3C3B"/>
                </a:solidFill>
                <a:effectLst/>
                <a:latin typeface="Lato"/>
              </a:rPr>
              <a:t>When a discrete field is used on the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 </a:t>
            </a:r>
            <a:r>
              <a:rPr lang="en-US" b="0" i="0" dirty="0">
                <a:solidFill>
                  <a:srgbClr val="3C3C3B"/>
                </a:solidFill>
                <a:effectLst/>
                <a:latin typeface="Lato"/>
              </a:rPr>
              <a:t>shelves, the field defines headers. Here, the discrete field Region defines the column headers:</a:t>
            </a:r>
          </a:p>
          <a:p>
            <a:pPr marL="158750" indent="0">
              <a:buNone/>
            </a:pPr>
            <a:endParaRPr dirty="0">
              <a:uFillTx/>
            </a:endParaRPr>
          </a:p>
        </p:txBody>
      </p:sp>
    </p:spTree>
    <p:extLst>
      <p:ext uri="{BB962C8B-B14F-4D97-AF65-F5344CB8AC3E}">
        <p14:creationId xmlns:p14="http://schemas.microsoft.com/office/powerpoint/2010/main" val="8487582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Consider a stacked bar that doesn't give the absolute value, but gives percentages for each type of department: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Compare the previous two stacked bar charts. The fact that nearly 50% of patients in </a:t>
            </a:r>
            <a:r>
              <a:rPr lang="en-US" b="1" i="0" dirty="0">
                <a:solidFill>
                  <a:srgbClr val="3C3C3B"/>
                </a:solidFill>
                <a:effectLst/>
                <a:latin typeface="Lato"/>
              </a:rPr>
              <a:t>Intensive Care</a:t>
            </a:r>
            <a:r>
              <a:rPr lang="en-US" b="0" i="0" dirty="0">
                <a:solidFill>
                  <a:srgbClr val="3C3C3B"/>
                </a:solidFill>
                <a:effectLst/>
                <a:latin typeface="Lato"/>
              </a:rPr>
              <a:t> are considered </a:t>
            </a:r>
            <a:r>
              <a:rPr lang="en-US" b="1" i="0" dirty="0">
                <a:solidFill>
                  <a:srgbClr val="3C3C3B"/>
                </a:solidFill>
                <a:effectLst/>
                <a:latin typeface="Lato"/>
              </a:rPr>
              <a:t>High </a:t>
            </a:r>
            <a:r>
              <a:rPr lang="en-US" b="0" i="0" dirty="0">
                <a:solidFill>
                  <a:srgbClr val="3C3C3B"/>
                </a:solidFill>
                <a:effectLst/>
                <a:latin typeface="Lato"/>
              </a:rPr>
              <a:t>risk is evident in both charts. However, the second chart makes this immediately obvious.</a:t>
            </a:r>
          </a:p>
          <a:p>
            <a:pPr algn="l"/>
            <a:r>
              <a:rPr lang="en-US" b="0" i="0" dirty="0">
                <a:solidFill>
                  <a:srgbClr val="3C3C3B"/>
                </a:solidFill>
                <a:effectLst/>
                <a:latin typeface="Lato"/>
              </a:rPr>
              <a:t>None of the data has changed between the two charts, but the bars in the second chart represent the percent of the total for each type of department. You can no longer compare the absolute values but comparing the relative breakdown of each department type has been made much easier. Although there are fewer patients in </a:t>
            </a:r>
            <a:r>
              <a:rPr lang="en-US" b="1" i="0" dirty="0">
                <a:solidFill>
                  <a:srgbClr val="3C3C3B"/>
                </a:solidFill>
                <a:effectLst/>
                <a:latin typeface="Lato"/>
              </a:rPr>
              <a:t>Intensive Care</a:t>
            </a:r>
            <a:r>
              <a:rPr lang="en-US" b="0" i="0" dirty="0">
                <a:solidFill>
                  <a:srgbClr val="3C3C3B"/>
                </a:solidFill>
                <a:effectLst/>
                <a:latin typeface="Lato"/>
              </a:rPr>
              <a:t>, a much higher percentage of them are in a high-risk category.</a:t>
            </a:r>
          </a:p>
          <a:p>
            <a:pPr marL="158750" indent="0">
              <a:buNone/>
            </a:pPr>
            <a:endParaRPr dirty="0">
              <a:uFillTx/>
            </a:endParaRPr>
          </a:p>
        </p:txBody>
      </p:sp>
    </p:spTree>
    <p:extLst>
      <p:ext uri="{BB962C8B-B14F-4D97-AF65-F5344CB8AC3E}">
        <p14:creationId xmlns:p14="http://schemas.microsoft.com/office/powerpoint/2010/main" val="31593484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consider how the preceding charts can be created and even combined into a single visualization in Tableau. We'll use a quick table calculation. We'll cover table calculations much more in </a:t>
            </a:r>
            <a:r>
              <a:rPr lang="en-US" b="0" i="1" dirty="0">
                <a:solidFill>
                  <a:srgbClr val="3C3C3B"/>
                </a:solidFill>
                <a:effectLst/>
                <a:latin typeface="Lato"/>
              </a:rPr>
              <a:t>lesson 6</a:t>
            </a:r>
            <a:r>
              <a:rPr lang="en-US" b="0" i="0" dirty="0">
                <a:solidFill>
                  <a:srgbClr val="3C3C3B"/>
                </a:solidFill>
                <a:effectLst/>
                <a:latin typeface="Lato"/>
              </a:rPr>
              <a:t>, </a:t>
            </a:r>
            <a:r>
              <a:rPr lang="en-US" b="0" i="1" dirty="0">
                <a:solidFill>
                  <a:srgbClr val="3C3C3B"/>
                </a:solidFill>
                <a:effectLst/>
                <a:latin typeface="Lato"/>
              </a:rPr>
              <a:t>Diving Deep with Table Calculations</a:t>
            </a:r>
            <a:r>
              <a:rPr lang="en-US" b="0" i="0" dirty="0">
                <a:solidFill>
                  <a:srgbClr val="3C3C3B"/>
                </a:solidFill>
                <a:effectLst/>
                <a:latin typeface="Lato"/>
              </a:rPr>
              <a:t>. Here, simply follow these steps:</a:t>
            </a:r>
          </a:p>
          <a:p>
            <a:pPr algn="l">
              <a:buFont typeface="+mj-lt"/>
              <a:buAutoNum type="arabicPeriod"/>
            </a:pPr>
            <a:r>
              <a:rPr lang="en-US" b="0" i="0" dirty="0">
                <a:solidFill>
                  <a:srgbClr val="3C3C3B"/>
                </a:solidFill>
                <a:effectLst/>
                <a:latin typeface="Lato"/>
              </a:rPr>
              <a:t>Create a stacked bar chart by placing </a:t>
            </a:r>
            <a:r>
              <a:rPr lang="en-US" b="1" i="0" dirty="0">
                <a:solidFill>
                  <a:srgbClr val="3C3C3B"/>
                </a:solidFill>
                <a:effectLst/>
                <a:latin typeface="Lato"/>
              </a:rPr>
              <a:t>Department Type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Number of Patient Visits</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Patient Risk Profile</a:t>
            </a:r>
            <a:r>
              <a:rPr lang="en-US" b="0" i="0" dirty="0">
                <a:solidFill>
                  <a:srgbClr val="3C3C3B"/>
                </a:solidFill>
                <a:effectLst/>
                <a:latin typeface="Lato"/>
              </a:rPr>
              <a:t> on </a:t>
            </a:r>
            <a:r>
              <a:rPr lang="en-US" b="1" i="0" dirty="0">
                <a:solidFill>
                  <a:srgbClr val="3C3C3B"/>
                </a:solidFill>
                <a:effectLst/>
                <a:latin typeface="Lato"/>
              </a:rPr>
              <a:t>Color</a:t>
            </a:r>
            <a:r>
              <a:rPr lang="en-US" b="0" i="0" dirty="0">
                <a:solidFill>
                  <a:srgbClr val="3C3C3B"/>
                </a:solidFill>
                <a:effectLst/>
                <a:latin typeface="Lato"/>
              </a:rPr>
              <a:t>. You'll now have a single stacked bar chart.</a:t>
            </a:r>
          </a:p>
          <a:p>
            <a:pPr algn="l">
              <a:buFont typeface="+mj-lt"/>
              <a:buAutoNum type="arabicPeriod"/>
            </a:pPr>
            <a:r>
              <a:rPr lang="en-US" b="0" i="0" dirty="0">
                <a:solidFill>
                  <a:srgbClr val="3C3C3B"/>
                </a:solidFill>
                <a:effectLst/>
                <a:latin typeface="Lato"/>
              </a:rPr>
              <a:t>Sort the bar chart in descending order.</a:t>
            </a:r>
          </a:p>
          <a:p>
            <a:pPr algn="l">
              <a:buFont typeface="+mj-lt"/>
              <a:buAutoNum type="arabicPeriod"/>
            </a:pPr>
            <a:r>
              <a:rPr lang="en-US" b="0" i="0" dirty="0">
                <a:solidFill>
                  <a:srgbClr val="3C3C3B"/>
                </a:solidFill>
                <a:effectLst/>
                <a:latin typeface="Lato"/>
              </a:rPr>
              <a:t>Duplicate the </a:t>
            </a:r>
            <a:r>
              <a:rPr lang="en-US" b="1" i="0" dirty="0">
                <a:solidFill>
                  <a:srgbClr val="3C3C3B"/>
                </a:solidFill>
                <a:effectLst/>
                <a:latin typeface="Lato"/>
              </a:rPr>
              <a:t>Number of Patient Visits</a:t>
            </a:r>
            <a:r>
              <a:rPr lang="en-US" b="0" i="0" dirty="0">
                <a:solidFill>
                  <a:srgbClr val="3C3C3B"/>
                </a:solidFill>
                <a:effectLst/>
                <a:latin typeface="Lato"/>
              </a:rPr>
              <a:t> field on </a:t>
            </a:r>
            <a:r>
              <a:rPr lang="en-US" b="1" i="0" dirty="0">
                <a:solidFill>
                  <a:srgbClr val="3C3C3B"/>
                </a:solidFill>
                <a:effectLst/>
                <a:latin typeface="Lato"/>
              </a:rPr>
              <a:t>Columns</a:t>
            </a:r>
            <a:r>
              <a:rPr lang="en-US" b="0" i="0" dirty="0">
                <a:solidFill>
                  <a:srgbClr val="3C3C3B"/>
                </a:solidFill>
                <a:effectLst/>
                <a:latin typeface="Lato"/>
              </a:rPr>
              <a:t> by holding down </a:t>
            </a:r>
            <a:r>
              <a:rPr lang="en-US" b="0" i="1" dirty="0">
                <a:solidFill>
                  <a:srgbClr val="3C3C3B"/>
                </a:solidFill>
                <a:effectLst/>
                <a:latin typeface="Lato"/>
              </a:rPr>
              <a:t>Ctrl</a:t>
            </a:r>
            <a:r>
              <a:rPr lang="en-US" b="0" i="0" dirty="0">
                <a:solidFill>
                  <a:srgbClr val="3C3C3B"/>
                </a:solidFill>
                <a:effectLst/>
                <a:latin typeface="Lato"/>
              </a:rPr>
              <a:t> while dragging the </a:t>
            </a:r>
            <a:r>
              <a:rPr lang="en-US" b="1" i="0" dirty="0">
                <a:solidFill>
                  <a:srgbClr val="3C3C3B"/>
                </a:solidFill>
                <a:effectLst/>
                <a:latin typeface="Lato"/>
              </a:rPr>
              <a:t>Number of Patient Visits</a:t>
            </a:r>
            <a:r>
              <a:rPr lang="en-US" b="0" i="0" dirty="0">
                <a:solidFill>
                  <a:srgbClr val="3C3C3B"/>
                </a:solidFill>
                <a:effectLst/>
                <a:latin typeface="Lato"/>
              </a:rPr>
              <a:t> field in the view to a new spot on </a:t>
            </a:r>
            <a:r>
              <a:rPr lang="en-US" b="1" i="0" dirty="0">
                <a:solidFill>
                  <a:srgbClr val="3C3C3B"/>
                </a:solidFill>
                <a:effectLst/>
                <a:latin typeface="Lato"/>
              </a:rPr>
              <a:t>Columns</a:t>
            </a:r>
            <a:r>
              <a:rPr lang="en-US" b="0" i="0" dirty="0">
                <a:solidFill>
                  <a:srgbClr val="3C3C3B"/>
                </a:solidFill>
                <a:effectLst/>
                <a:latin typeface="Lato"/>
              </a:rPr>
              <a:t>, immediately to the right of its current location. Alternatively, you can drag and drop the field from the data pane to </a:t>
            </a:r>
            <a:r>
              <a:rPr lang="en-US" b="1" i="0" dirty="0">
                <a:solidFill>
                  <a:srgbClr val="3C3C3B"/>
                </a:solidFill>
                <a:effectLst/>
                <a:latin typeface="Lato"/>
              </a:rPr>
              <a:t>Columns</a:t>
            </a:r>
            <a:r>
              <a:rPr lang="en-US" b="0" i="0" dirty="0">
                <a:solidFill>
                  <a:srgbClr val="3C3C3B"/>
                </a:solidFill>
                <a:effectLst/>
                <a:latin typeface="Lato"/>
              </a:rPr>
              <a:t>. At this point, you have two </a:t>
            </a:r>
            <a:r>
              <a:rPr lang="en-US" b="1" i="0" dirty="0">
                <a:solidFill>
                  <a:srgbClr val="3C3C3B"/>
                </a:solidFill>
                <a:effectLst/>
                <a:latin typeface="Lato"/>
              </a:rPr>
              <a:t>Number of Patient Visits</a:t>
            </a:r>
            <a:r>
              <a:rPr lang="en-US" b="0" i="0" dirty="0">
                <a:solidFill>
                  <a:srgbClr val="3C3C3B"/>
                </a:solidFill>
                <a:effectLst/>
                <a:latin typeface="Lato"/>
              </a:rPr>
              <a:t> axes which, in effect, duplicate the stacked bar chart:</a:t>
            </a:r>
          </a:p>
          <a:p>
            <a:pPr marL="158750" indent="0">
              <a:buNone/>
            </a:pPr>
            <a:endParaRPr dirty="0">
              <a:uFillTx/>
            </a:endParaRPr>
          </a:p>
        </p:txBody>
      </p:sp>
    </p:spTree>
    <p:extLst>
      <p:ext uri="{BB962C8B-B14F-4D97-AF65-F5344CB8AC3E}">
        <p14:creationId xmlns:p14="http://schemas.microsoft.com/office/powerpoint/2010/main" val="37117792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Using the drop-down menu of the second </a:t>
            </a:r>
            <a:r>
              <a:rPr lang="en-US" b="1" i="0" dirty="0">
                <a:solidFill>
                  <a:srgbClr val="3C3C3B"/>
                </a:solidFill>
                <a:effectLst/>
                <a:latin typeface="Lato"/>
              </a:rPr>
              <a:t>Number of Patient Visits</a:t>
            </a:r>
            <a:r>
              <a:rPr lang="en-US" b="0" i="0" dirty="0">
                <a:solidFill>
                  <a:srgbClr val="3C3C3B"/>
                </a:solidFill>
                <a:effectLst/>
                <a:latin typeface="Lato"/>
              </a:rPr>
              <a:t> field, select </a:t>
            </a:r>
            <a:r>
              <a:rPr lang="en-US" b="1" i="0" dirty="0">
                <a:solidFill>
                  <a:srgbClr val="3C3C3B"/>
                </a:solidFill>
                <a:effectLst/>
                <a:latin typeface="Lato"/>
              </a:rPr>
              <a:t>Quick Table Calculation</a:t>
            </a:r>
            <a:r>
              <a:rPr lang="en-US" b="0" i="0" dirty="0">
                <a:solidFill>
                  <a:srgbClr val="3C3C3B"/>
                </a:solidFill>
                <a:effectLst/>
                <a:latin typeface="Lato"/>
              </a:rPr>
              <a:t> | </a:t>
            </a:r>
            <a:r>
              <a:rPr lang="en-US" b="1" i="0" dirty="0">
                <a:solidFill>
                  <a:srgbClr val="3C3C3B"/>
                </a:solidFill>
                <a:effectLst/>
                <a:latin typeface="Lato"/>
              </a:rPr>
              <a:t>Percent of Total</a:t>
            </a:r>
            <a:r>
              <a:rPr lang="en-US" b="0" i="0" dirty="0">
                <a:solidFill>
                  <a:srgbClr val="3C3C3B"/>
                </a:solidFill>
                <a:effectLst/>
                <a:latin typeface="Lato"/>
              </a:rPr>
              <a:t>. This table calculation runs a secondary calculation on the values that were returned from the data source to compute a percentage of the total. Here, you will need to further specify how that total should be computed.</a:t>
            </a:r>
          </a:p>
          <a:p>
            <a:pPr algn="l">
              <a:buFont typeface="+mj-lt"/>
              <a:buAutoNum type="arabicPeriod"/>
            </a:pPr>
            <a:r>
              <a:rPr lang="en-US" b="0" i="0" dirty="0">
                <a:solidFill>
                  <a:srgbClr val="3C3C3B"/>
                </a:solidFill>
                <a:effectLst/>
                <a:latin typeface="Lato"/>
              </a:rPr>
              <a:t>Using the same drop-down menu, select </a:t>
            </a:r>
            <a:r>
              <a:rPr lang="en-US" b="1" i="0" dirty="0">
                <a:solidFill>
                  <a:srgbClr val="3C3C3B"/>
                </a:solidFill>
                <a:effectLst/>
                <a:latin typeface="Lato"/>
              </a:rPr>
              <a:t>Compute Using</a:t>
            </a:r>
            <a:r>
              <a:rPr lang="en-US" b="0" i="0" dirty="0">
                <a:solidFill>
                  <a:srgbClr val="3C3C3B"/>
                </a:solidFill>
                <a:effectLst/>
                <a:latin typeface="Lato"/>
              </a:rPr>
              <a:t> | </a:t>
            </a:r>
            <a:r>
              <a:rPr lang="en-US" b="1" i="0" dirty="0">
                <a:solidFill>
                  <a:srgbClr val="3C3C3B"/>
                </a:solidFill>
                <a:effectLst/>
                <a:latin typeface="Lato"/>
              </a:rPr>
              <a:t>Patient Risk Profile</a:t>
            </a:r>
            <a:r>
              <a:rPr lang="en-US" b="0" i="0" dirty="0">
                <a:solidFill>
                  <a:srgbClr val="3C3C3B"/>
                </a:solidFill>
                <a:effectLst/>
                <a:latin typeface="Lato"/>
              </a:rPr>
              <a:t>. This tells Tableau to calculate the percent of each </a:t>
            </a:r>
            <a:r>
              <a:rPr lang="en-US" b="1" i="0" dirty="0">
                <a:solidFill>
                  <a:srgbClr val="3C3C3B"/>
                </a:solidFill>
                <a:effectLst/>
                <a:latin typeface="Lato"/>
              </a:rPr>
              <a:t>Patient Risk Profile</a:t>
            </a:r>
            <a:r>
              <a:rPr lang="en-US" b="0" i="0" dirty="0">
                <a:solidFill>
                  <a:srgbClr val="3C3C3B"/>
                </a:solidFill>
                <a:effectLst/>
                <a:latin typeface="Lato"/>
              </a:rPr>
              <a:t> within a given department. This means that the values will add up to 100% for each department.</a:t>
            </a:r>
          </a:p>
          <a:p>
            <a:pPr marL="158750" indent="0">
              <a:buNone/>
            </a:pPr>
            <a:endParaRPr dirty="0">
              <a:uFillTx/>
            </a:endParaRPr>
          </a:p>
        </p:txBody>
      </p:sp>
    </p:spTree>
    <p:extLst>
      <p:ext uri="{BB962C8B-B14F-4D97-AF65-F5344CB8AC3E}">
        <p14:creationId xmlns:p14="http://schemas.microsoft.com/office/powerpoint/2010/main" val="29689807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After following the preceding steps, your completed stacked bar charts should appear as follows: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Using both the absolute values and percentages in a single view can reveal significant aspects and details that might be obscured with only one of the charts.</a:t>
            </a:r>
            <a:endParaRPr dirty="0">
              <a:uFillTx/>
            </a:endParaRPr>
          </a:p>
        </p:txBody>
      </p:sp>
    </p:spTree>
    <p:extLst>
      <p:ext uri="{BB962C8B-B14F-4D97-AF65-F5344CB8AC3E}">
        <p14:creationId xmlns:p14="http://schemas.microsoft.com/office/powerpoint/2010/main" val="26130484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Treemaps use a series of nested rectangles to display parts of the whole, especially within hierarchical relationships. Treemaps are particularly useful when you have hierarchies and dimensions with </a:t>
            </a:r>
            <a:r>
              <a:rPr lang="en-US" b="1" i="0" dirty="0">
                <a:solidFill>
                  <a:srgbClr val="3C3C3B"/>
                </a:solidFill>
                <a:effectLst/>
                <a:latin typeface="Lato"/>
              </a:rPr>
              <a:t>high cardinality</a:t>
            </a:r>
            <a:r>
              <a:rPr lang="en-US" b="0" i="0" dirty="0">
                <a:solidFill>
                  <a:srgbClr val="3C3C3B"/>
                </a:solidFill>
                <a:effectLst/>
                <a:latin typeface="Lato"/>
              </a:rPr>
              <a:t> (a high number of distinct values).</a:t>
            </a:r>
          </a:p>
          <a:p>
            <a:pPr algn="l"/>
            <a:r>
              <a:rPr lang="en-US" b="0" i="0" dirty="0">
                <a:solidFill>
                  <a:srgbClr val="3C3C3B"/>
                </a:solidFill>
                <a:effectLst/>
                <a:latin typeface="Lato"/>
              </a:rPr>
              <a:t>Here is an example of a treemap that shows the number of days spent in the hospital by patients. The largest rectangle sections show </a:t>
            </a:r>
            <a:r>
              <a:rPr lang="en-US" b="1" i="0" dirty="0">
                <a:solidFill>
                  <a:srgbClr val="3C3C3B"/>
                </a:solidFill>
                <a:effectLst/>
                <a:latin typeface="Lato"/>
              </a:rPr>
              <a:t>Department Type</a:t>
            </a:r>
            <a:r>
              <a:rPr lang="en-US" b="0" i="0" dirty="0">
                <a:solidFill>
                  <a:srgbClr val="3C3C3B"/>
                </a:solidFill>
                <a:effectLst/>
                <a:latin typeface="Lato"/>
              </a:rPr>
              <a:t>. Within those are departments and patients:</a:t>
            </a:r>
          </a:p>
          <a:p>
            <a:pPr marL="158750" indent="0">
              <a:buNone/>
            </a:pPr>
            <a:endParaRPr dirty="0">
              <a:uFillTx/>
            </a:endParaRPr>
          </a:p>
        </p:txBody>
      </p:sp>
    </p:spTree>
    <p:extLst>
      <p:ext uri="{BB962C8B-B14F-4D97-AF65-F5344CB8AC3E}">
        <p14:creationId xmlns:p14="http://schemas.microsoft.com/office/powerpoint/2010/main" val="30087767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create a treemap, you simply need to place a measure on the </a:t>
            </a:r>
            <a:r>
              <a:rPr lang="en-US" b="1" i="0" dirty="0">
                <a:solidFill>
                  <a:srgbClr val="3C3C3B"/>
                </a:solidFill>
                <a:effectLst/>
                <a:latin typeface="Lato"/>
              </a:rPr>
              <a:t>Size</a:t>
            </a:r>
            <a:r>
              <a:rPr lang="en-US" b="0" i="0" dirty="0">
                <a:solidFill>
                  <a:srgbClr val="3C3C3B"/>
                </a:solidFill>
                <a:effectLst/>
                <a:latin typeface="Lato"/>
              </a:rPr>
              <a:t> shelf and a dimension on the </a:t>
            </a:r>
            <a:r>
              <a:rPr lang="en-US" b="1" i="0" dirty="0">
                <a:solidFill>
                  <a:srgbClr val="3C3C3B"/>
                </a:solidFill>
                <a:effectLst/>
                <a:latin typeface="Lato"/>
              </a:rPr>
              <a:t>Detail</a:t>
            </a:r>
            <a:r>
              <a:rPr lang="en-US" b="0" i="0" dirty="0">
                <a:solidFill>
                  <a:srgbClr val="3C3C3B"/>
                </a:solidFill>
                <a:effectLst/>
                <a:latin typeface="Lato"/>
              </a:rPr>
              <a:t> shelf. You can add additional dimensions to the level of detail to increase the detail of the view. Tableau will add borders of varying thickness to separate the levels of detail that are created by multiple dimensions. Note that in the preceding view, you can easily see the division of department types, then departments, then doctors, and finally individual patients. You can adjust the border of the lowest level by clicking the </a:t>
            </a:r>
            <a:r>
              <a:rPr lang="en-US" b="1" i="0" dirty="0">
                <a:solidFill>
                  <a:srgbClr val="3C3C3B"/>
                </a:solidFill>
                <a:effectLst/>
                <a:latin typeface="Lato"/>
              </a:rPr>
              <a:t>Color</a:t>
            </a:r>
            <a:r>
              <a:rPr lang="en-US" b="0" i="0" dirty="0">
                <a:solidFill>
                  <a:srgbClr val="3C3C3B"/>
                </a:solidFill>
                <a:effectLst/>
                <a:latin typeface="Lato"/>
              </a:rPr>
              <a:t> shelf.</a:t>
            </a:r>
          </a:p>
          <a:p>
            <a:pPr algn="l"/>
            <a:r>
              <a:rPr lang="en-US" b="0" i="0" dirty="0">
                <a:solidFill>
                  <a:srgbClr val="3C3C3B"/>
                </a:solidFill>
                <a:effectLst/>
                <a:latin typeface="Lato"/>
              </a:rPr>
              <a:t>The order of the dimensions on the </a:t>
            </a:r>
            <a:r>
              <a:rPr lang="en-US" b="1" i="0" dirty="0">
                <a:solidFill>
                  <a:srgbClr val="3C3C3B"/>
                </a:solidFill>
                <a:effectLst/>
                <a:latin typeface="Lato"/>
              </a:rPr>
              <a:t>Marks</a:t>
            </a:r>
            <a:r>
              <a:rPr lang="en-US" b="0" i="0" dirty="0">
                <a:solidFill>
                  <a:srgbClr val="3C3C3B"/>
                </a:solidFill>
                <a:effectLst/>
                <a:latin typeface="Lato"/>
              </a:rPr>
              <a:t> card defines the way the treemap groups the rectangles. Additionally, you can add dimensions to rows or columns to slice the treemap into multiple treemaps. The result is effectively a bar chart of treemaps:</a:t>
            </a:r>
          </a:p>
          <a:p>
            <a:pPr marL="158750" indent="0">
              <a:buNone/>
            </a:pPr>
            <a:endParaRPr dirty="0">
              <a:uFillTx/>
            </a:endParaRPr>
          </a:p>
        </p:txBody>
      </p:sp>
    </p:spTree>
    <p:extLst>
      <p:ext uri="{BB962C8B-B14F-4D97-AF65-F5344CB8AC3E}">
        <p14:creationId xmlns:p14="http://schemas.microsoft.com/office/powerpoint/2010/main" val="38319592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preceding treemap not only demonstrates the ability to have multiple rows (or columns) of treemaps—it also demonstrates the technique of placing multiple fields on the </a:t>
            </a:r>
            <a:r>
              <a:rPr lang="en-US" b="1" i="0" dirty="0">
                <a:solidFill>
                  <a:srgbClr val="3C3C3B"/>
                </a:solidFill>
                <a:effectLst/>
                <a:latin typeface="Lato"/>
              </a:rPr>
              <a:t>Color</a:t>
            </a:r>
            <a:r>
              <a:rPr lang="en-US" b="0" i="0" dirty="0">
                <a:solidFill>
                  <a:srgbClr val="3C3C3B"/>
                </a:solidFill>
                <a:effectLst/>
                <a:latin typeface="Lato"/>
              </a:rPr>
              <a:t> shelf. This can only be done with discrete fields. You can assign two or more colors by holding down the </a:t>
            </a:r>
            <a:r>
              <a:rPr lang="en-US" b="0" i="1" dirty="0">
                <a:solidFill>
                  <a:srgbClr val="3C3C3B"/>
                </a:solidFill>
                <a:effectLst/>
                <a:latin typeface="Lato"/>
              </a:rPr>
              <a:t>Shift</a:t>
            </a:r>
            <a:r>
              <a:rPr lang="en-US" b="0" i="0" dirty="0">
                <a:solidFill>
                  <a:srgbClr val="3C3C3B"/>
                </a:solidFill>
                <a:effectLst/>
                <a:latin typeface="Lato"/>
              </a:rPr>
              <a:t> key while dropping the second field on color.</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Treemaps, along with packed bubbles, word clouds, and a few other chart types, are called </a:t>
            </a:r>
            <a:r>
              <a:rPr lang="en-US" b="1" i="0" dirty="0">
                <a:solidFill>
                  <a:srgbClr val="FFFFFF"/>
                </a:solidFill>
                <a:effectLst/>
                <a:latin typeface="Lato"/>
              </a:rPr>
              <a:t>non-Cartesian</a:t>
            </a:r>
            <a:r>
              <a:rPr lang="en-US" b="0" i="0" dirty="0">
                <a:solidFill>
                  <a:srgbClr val="FFFFFF"/>
                </a:solidFill>
                <a:effectLst/>
                <a:latin typeface="Lato"/>
              </a:rPr>
              <a:t> chart types. This means that they are drawn without an </a:t>
            </a:r>
            <a:r>
              <a:rPr lang="en-US" b="0" i="1" dirty="0">
                <a:solidFill>
                  <a:srgbClr val="FFFFFF"/>
                </a:solidFill>
                <a:effectLst/>
                <a:latin typeface="Lato"/>
              </a:rPr>
              <a:t>x</a:t>
            </a:r>
            <a:r>
              <a:rPr lang="en-US" b="0" i="0" dirty="0">
                <a:solidFill>
                  <a:srgbClr val="FFFFFF"/>
                </a:solidFill>
                <a:effectLst/>
                <a:latin typeface="Lato"/>
              </a:rPr>
              <a:t> or </a:t>
            </a:r>
            <a:r>
              <a:rPr lang="en-US" b="0" i="1" dirty="0">
                <a:solidFill>
                  <a:srgbClr val="FFFFFF"/>
                </a:solidFill>
                <a:effectLst/>
                <a:latin typeface="Lato"/>
              </a:rPr>
              <a:t>y</a:t>
            </a:r>
            <a:r>
              <a:rPr lang="en-US" b="0" i="0" dirty="0">
                <a:solidFill>
                  <a:srgbClr val="FFFFFF"/>
                </a:solidFill>
                <a:effectLst/>
                <a:latin typeface="Lato"/>
              </a:rPr>
              <a:t> axis, and do not even require row or column headers. To create any of these chart types, do the following:</a:t>
            </a:r>
          </a:p>
          <a:p>
            <a:pPr algn="l">
              <a:buFont typeface="Arial" panose="020B0604020202020204" pitchFamily="34" charset="0"/>
              <a:buChar char="•"/>
            </a:pPr>
            <a:r>
              <a:rPr lang="en-US" b="0" i="0" dirty="0">
                <a:solidFill>
                  <a:srgbClr val="3C3C3B"/>
                </a:solidFill>
                <a:effectLst/>
                <a:latin typeface="Lato"/>
              </a:rPr>
              <a:t>Make sure that no continuous fields are used on Rows or Columns.</a:t>
            </a:r>
          </a:p>
          <a:p>
            <a:pPr algn="l">
              <a:buFont typeface="Arial" panose="020B0604020202020204" pitchFamily="34" charset="0"/>
              <a:buChar char="•"/>
            </a:pPr>
            <a:r>
              <a:rPr lang="en-US" b="0" i="0" dirty="0">
                <a:solidFill>
                  <a:srgbClr val="3C3C3B"/>
                </a:solidFill>
                <a:effectLst/>
                <a:latin typeface="Lato"/>
              </a:rPr>
              <a:t>Use any field as a measure on </a:t>
            </a:r>
            <a:r>
              <a:rPr lang="en-US" b="1" i="0" dirty="0">
                <a:solidFill>
                  <a:srgbClr val="3C3C3B"/>
                </a:solidFill>
                <a:effectLst/>
                <a:latin typeface="Lato"/>
              </a:rPr>
              <a:t>Size</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Change the mark type based on the desired chart type: square for treemap, circle for packed bubbles, or text for word cloud (with the desired field on </a:t>
            </a:r>
            <a:r>
              <a:rPr lang="en-US" b="1" i="0" dirty="0">
                <a:solidFill>
                  <a:srgbClr val="3C3C3B"/>
                </a:solidFill>
                <a:effectLst/>
                <a:latin typeface="Lato"/>
              </a:rPr>
              <a:t>Label</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2986108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Take a line chart and then fill in the area beneath the line. If there are multiple lines, then stack the filled areas on top of each other. That's how you might think of an area chart.</a:t>
            </a:r>
          </a:p>
          <a:p>
            <a:pPr algn="l"/>
            <a:r>
              <a:rPr lang="en-US" b="0" i="0" dirty="0">
                <a:solidFill>
                  <a:srgbClr val="3C3C3B"/>
                </a:solidFill>
                <a:effectLst/>
                <a:latin typeface="Lato"/>
              </a:rPr>
              <a:t>In fact, in Tableau, you may find it easy to create a line chart, like you've done previously, and then change the mark type on the </a:t>
            </a:r>
            <a:r>
              <a:rPr lang="en-US" b="1" i="0" dirty="0">
                <a:solidFill>
                  <a:srgbClr val="3C3C3B"/>
                </a:solidFill>
                <a:effectLst/>
                <a:latin typeface="Lato"/>
              </a:rPr>
              <a:t>Marks</a:t>
            </a:r>
            <a:r>
              <a:rPr lang="en-US" b="0" i="0" dirty="0">
                <a:solidFill>
                  <a:srgbClr val="3C3C3B"/>
                </a:solidFill>
                <a:effectLst/>
                <a:latin typeface="Lato"/>
              </a:rPr>
              <a:t> card to </a:t>
            </a:r>
            <a:r>
              <a:rPr lang="en-US" b="1" i="0" dirty="0">
                <a:solidFill>
                  <a:srgbClr val="3C3C3B"/>
                </a:solidFill>
                <a:effectLst/>
                <a:latin typeface="Lato"/>
              </a:rPr>
              <a:t>Area</a:t>
            </a:r>
            <a:r>
              <a:rPr lang="en-US" b="0" i="0" dirty="0">
                <a:solidFill>
                  <a:srgbClr val="3C3C3B"/>
                </a:solidFill>
                <a:effectLst/>
                <a:latin typeface="Lato"/>
              </a:rPr>
              <a:t>. Any dimensions on the </a:t>
            </a:r>
            <a:r>
              <a:rPr lang="en-US" b="1" i="0" dirty="0">
                <a:solidFill>
                  <a:srgbClr val="3C3C3B"/>
                </a:solidFill>
                <a:effectLst/>
                <a:latin typeface="Lato"/>
              </a:rPr>
              <a:t>Color</a:t>
            </a:r>
            <a:r>
              <a:rPr lang="en-US" b="0" i="0" dirty="0">
                <a:solidFill>
                  <a:srgbClr val="3C3C3B"/>
                </a:solidFill>
                <a:effectLst/>
                <a:latin typeface="Lato"/>
              </a:rPr>
              <a:t>, </a:t>
            </a:r>
            <a:r>
              <a:rPr lang="en-US" b="1" i="0" dirty="0">
                <a:solidFill>
                  <a:srgbClr val="3C3C3B"/>
                </a:solidFill>
                <a:effectLst/>
                <a:latin typeface="Lato"/>
              </a:rPr>
              <a:t>Label</a:t>
            </a:r>
            <a:r>
              <a:rPr lang="en-US" b="0" i="0" dirty="0">
                <a:solidFill>
                  <a:srgbClr val="3C3C3B"/>
                </a:solidFill>
                <a:effectLst/>
                <a:latin typeface="Lato"/>
              </a:rPr>
              <a:t>, or </a:t>
            </a:r>
            <a:r>
              <a:rPr lang="en-US" b="1" i="0" dirty="0">
                <a:solidFill>
                  <a:srgbClr val="3C3C3B"/>
                </a:solidFill>
                <a:effectLst/>
                <a:latin typeface="Lato"/>
              </a:rPr>
              <a:t>Detail</a:t>
            </a:r>
            <a:r>
              <a:rPr lang="en-US" b="0" i="0" dirty="0">
                <a:solidFill>
                  <a:srgbClr val="3C3C3B"/>
                </a:solidFill>
                <a:effectLst/>
                <a:latin typeface="Lato"/>
              </a:rPr>
              <a:t> shelves will create slices of area that will be stacked on top of each other. The </a:t>
            </a:r>
            <a:r>
              <a:rPr lang="en-US" b="1" i="0" dirty="0">
                <a:solidFill>
                  <a:srgbClr val="3C3C3B"/>
                </a:solidFill>
                <a:effectLst/>
                <a:latin typeface="Lato"/>
              </a:rPr>
              <a:t>Size</a:t>
            </a:r>
            <a:r>
              <a:rPr lang="en-US" b="0" i="0" dirty="0">
                <a:solidFill>
                  <a:srgbClr val="3C3C3B"/>
                </a:solidFill>
                <a:effectLst/>
                <a:latin typeface="Lato"/>
              </a:rPr>
              <a:t> shelf is not applicable to an area chart.</a:t>
            </a:r>
          </a:p>
          <a:p>
            <a:pPr algn="l"/>
            <a:r>
              <a:rPr lang="en-US" b="0" i="0" dirty="0">
                <a:solidFill>
                  <a:srgbClr val="3C3C3B"/>
                </a:solidFill>
                <a:effectLst/>
                <a:latin typeface="Lato"/>
              </a:rPr>
              <a:t>As an example, consider a visualization of patient visits over time, segmented by hospital branch:</a:t>
            </a:r>
          </a:p>
          <a:p>
            <a:pPr marL="158750" indent="0">
              <a:buNone/>
            </a:pPr>
            <a:endParaRPr dirty="0">
              <a:uFillTx/>
            </a:endParaRPr>
          </a:p>
        </p:txBody>
      </p:sp>
    </p:spTree>
    <p:extLst>
      <p:ext uri="{BB962C8B-B14F-4D97-AF65-F5344CB8AC3E}">
        <p14:creationId xmlns:p14="http://schemas.microsoft.com/office/powerpoint/2010/main" val="443631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Each band represents a different hospital branch location. In many ways, the view is aesthetically pleasing and it does highlight some patterns in the data. However, it suffers from some of the same weaknesses as the stacked bar chart. Only the bottom band (</a:t>
            </a:r>
            <a:r>
              <a:rPr lang="en-US" b="1" i="0" dirty="0">
                <a:solidFill>
                  <a:srgbClr val="3C3C3B"/>
                </a:solidFill>
                <a:effectLst/>
                <a:latin typeface="Lato"/>
              </a:rPr>
              <a:t>South</a:t>
            </a:r>
            <a:r>
              <a:rPr lang="en-US" b="0" i="0" dirty="0">
                <a:solidFill>
                  <a:srgbClr val="3C3C3B"/>
                </a:solidFill>
                <a:effectLst/>
                <a:latin typeface="Lato"/>
              </a:rPr>
              <a:t>) can be read in terms of the values on the axis.</a:t>
            </a:r>
          </a:p>
          <a:p>
            <a:pPr algn="l"/>
            <a:r>
              <a:rPr lang="en-US" b="0" i="0" dirty="0">
                <a:solidFill>
                  <a:srgbClr val="3C3C3B"/>
                </a:solidFill>
                <a:effectLst/>
                <a:latin typeface="Lato"/>
              </a:rPr>
              <a:t>The other bands are stacked on top and it becomes very difficult to compare. For example, it is obvious that there is a spike around February of each year. But is it at each branch? Or is one of the lower bands pushing the higher bands up? Which band has the most significant spike?</a:t>
            </a:r>
          </a:p>
          <a:p>
            <a:pPr algn="l"/>
            <a:endParaRPr lang="en-US" b="0" i="0" dirty="0">
              <a:solidFill>
                <a:srgbClr val="3C3C3B"/>
              </a:solidFill>
              <a:effectLst/>
              <a:latin typeface="Lato"/>
            </a:endParaRPr>
          </a:p>
          <a:p>
            <a:pPr algn="l"/>
            <a:r>
              <a:rPr lang="en-US" b="0" i="0" dirty="0">
                <a:solidFill>
                  <a:srgbClr val="3C3C3B"/>
                </a:solidFill>
                <a:effectLst/>
                <a:latin typeface="Lato"/>
              </a:rPr>
              <a:t>This view uses a quick table calculation, like the stacked bars example. It is no longer possible to see the spikes, as in the first chart. However, it is much easier to see that there was a dramatic increase in the percentage of patients seen by the </a:t>
            </a:r>
            <a:r>
              <a:rPr lang="en-US" b="1" i="0" dirty="0">
                <a:solidFill>
                  <a:srgbClr val="3C3C3B"/>
                </a:solidFill>
                <a:effectLst/>
                <a:latin typeface="Lato"/>
              </a:rPr>
              <a:t>East</a:t>
            </a:r>
            <a:r>
              <a:rPr lang="en-US" b="0" i="0" dirty="0">
                <a:solidFill>
                  <a:srgbClr val="3C3C3B"/>
                </a:solidFill>
                <a:effectLst/>
                <a:latin typeface="Lato"/>
              </a:rPr>
              <a:t> branch (the middle band) around February 2019, and that the branch continued to see a significant number of patients through the end of the year.</a:t>
            </a:r>
          </a:p>
          <a:p>
            <a:pPr algn="l"/>
            <a:r>
              <a:rPr lang="en-US" b="0" i="0" dirty="0">
                <a:solidFill>
                  <a:srgbClr val="3C3C3B"/>
                </a:solidFill>
                <a:effectLst/>
                <a:latin typeface="Lato"/>
              </a:rPr>
              <a:t>It is important to understand what facets of the data story are emphasized (or hidden) by selecting a different chart type. You might even experiment in the lesson 3 workbook by changing the first area chart to a line chart. You may notice that you can see the spikes as well as the absolute increase and decrease in patient visits per branch. Each chart type contributes to a certain aspect of the data story.</a:t>
            </a:r>
          </a:p>
          <a:p>
            <a:pPr algn="l"/>
            <a:r>
              <a:rPr lang="en-US" b="0" i="0" dirty="0">
                <a:solidFill>
                  <a:srgbClr val="FFFFFF"/>
                </a:solidFill>
                <a:effectLst/>
                <a:latin typeface="Lato"/>
              </a:rPr>
              <a:t>You can define the order in which the areas are stacked by changing the sort order of the dimensions on the shelves of the </a:t>
            </a:r>
            <a:r>
              <a:rPr lang="en-US" b="1" i="0" dirty="0">
                <a:solidFill>
                  <a:srgbClr val="FFFFFF"/>
                </a:solidFill>
                <a:effectLst/>
                <a:latin typeface="Lato"/>
              </a:rPr>
              <a:t>Marks</a:t>
            </a:r>
            <a:r>
              <a:rPr lang="en-US" b="0" i="0" dirty="0">
                <a:solidFill>
                  <a:srgbClr val="FFFFFF"/>
                </a:solidFill>
                <a:effectLst/>
                <a:latin typeface="Lato"/>
              </a:rPr>
              <a:t> card. Additionally, you can rearrange them by dragging and dropping them within </a:t>
            </a:r>
            <a:r>
              <a:rPr lang="en-US" b="1" i="0" dirty="0">
                <a:solidFill>
                  <a:srgbClr val="FFFFFF"/>
                </a:solidFill>
                <a:effectLst/>
                <a:latin typeface="Lato"/>
              </a:rPr>
              <a:t>Color Legend</a:t>
            </a:r>
            <a:r>
              <a:rPr lang="en-US" b="0" i="0" dirty="0">
                <a:solidFill>
                  <a:srgbClr val="FFFFFF"/>
                </a:solidFill>
                <a:effectLst/>
                <a:latin typeface="Lato"/>
              </a:rPr>
              <a:t> to further adjust the order.</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3829927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Pie charts can also be used to show part-to-whole relationships. To create a pie chart in Tableau, change the mark type to </a:t>
            </a:r>
            <a:r>
              <a:rPr lang="en-US" b="1" i="0" dirty="0">
                <a:solidFill>
                  <a:srgbClr val="3C3C3B"/>
                </a:solidFill>
                <a:effectLst/>
                <a:latin typeface="Lato"/>
              </a:rPr>
              <a:t>Pie</a:t>
            </a:r>
            <a:r>
              <a:rPr lang="en-US" b="0" i="0" dirty="0">
                <a:solidFill>
                  <a:srgbClr val="3C3C3B"/>
                </a:solidFill>
                <a:effectLst/>
                <a:latin typeface="Lato"/>
              </a:rPr>
              <a:t>. This will give you an </a:t>
            </a:r>
            <a:r>
              <a:rPr lang="en-US" b="1" i="0" dirty="0">
                <a:solidFill>
                  <a:srgbClr val="3C3C3B"/>
                </a:solidFill>
                <a:effectLst/>
                <a:latin typeface="Lato"/>
              </a:rPr>
              <a:t>Angle</a:t>
            </a:r>
            <a:r>
              <a:rPr lang="en-US" b="0" i="0" dirty="0">
                <a:solidFill>
                  <a:srgbClr val="3C3C3B"/>
                </a:solidFill>
                <a:effectLst/>
                <a:latin typeface="Lato"/>
              </a:rPr>
              <a:t> shelf, which you can use to encode a measure. Whatever dimension(s) you place on the </a:t>
            </a:r>
            <a:r>
              <a:rPr lang="en-US" b="1" i="0" dirty="0">
                <a:solidFill>
                  <a:srgbClr val="3C3C3B"/>
                </a:solidFill>
                <a:effectLst/>
                <a:latin typeface="Lato"/>
              </a:rPr>
              <a:t>Marks</a:t>
            </a:r>
            <a:r>
              <a:rPr lang="en-US" b="0" i="0" dirty="0">
                <a:solidFill>
                  <a:srgbClr val="3C3C3B"/>
                </a:solidFill>
                <a:effectLst/>
                <a:latin typeface="Lato"/>
              </a:rPr>
              <a:t> card (typically on the </a:t>
            </a:r>
            <a:r>
              <a:rPr lang="en-US" b="1" i="0" dirty="0">
                <a:solidFill>
                  <a:srgbClr val="3C3C3B"/>
                </a:solidFill>
                <a:effectLst/>
                <a:latin typeface="Lato"/>
              </a:rPr>
              <a:t>Color</a:t>
            </a:r>
            <a:r>
              <a:rPr lang="en-US" b="0" i="0" dirty="0">
                <a:solidFill>
                  <a:srgbClr val="3C3C3B"/>
                </a:solidFill>
                <a:effectLst/>
                <a:latin typeface="Lato"/>
              </a:rPr>
              <a:t> shelf) will define the slices of the pie:</a:t>
            </a:r>
          </a:p>
          <a:p>
            <a:pPr algn="l"/>
            <a:endParaRPr lang="en-US" b="0" i="0" dirty="0">
              <a:solidFill>
                <a:srgbClr val="3C3C3B"/>
              </a:solidFill>
              <a:effectLst/>
              <a:latin typeface="Lato"/>
            </a:endParaRPr>
          </a:p>
          <a:p>
            <a:pPr algn="l"/>
            <a:r>
              <a:rPr lang="en-US" b="0" i="0" dirty="0">
                <a:solidFill>
                  <a:srgbClr val="3C3C3B"/>
                </a:solidFill>
                <a:effectLst/>
                <a:latin typeface="Lato"/>
              </a:rPr>
              <a:t>Observe that the preceding pie chart uses the sum of revenue to define the angle of each slice; the higher the sum, the wider the slice. The </a:t>
            </a:r>
            <a:r>
              <a:rPr lang="en-US" b="1" i="0" dirty="0">
                <a:solidFill>
                  <a:srgbClr val="3C3C3B"/>
                </a:solidFill>
                <a:effectLst/>
                <a:latin typeface="Lato"/>
              </a:rPr>
              <a:t>Hospital Branch</a:t>
            </a:r>
            <a:r>
              <a:rPr lang="en-US" b="0" i="0" dirty="0">
                <a:solidFill>
                  <a:srgbClr val="3C3C3B"/>
                </a:solidFill>
                <a:effectLst/>
                <a:latin typeface="Lato"/>
              </a:rPr>
              <a:t> dimension is slicing the measure and defining slices of the pie. This view also demonstrates the ability to place multiple fields on the </a:t>
            </a:r>
            <a:r>
              <a:rPr lang="en-US" b="1" i="0" dirty="0">
                <a:solidFill>
                  <a:srgbClr val="3C3C3B"/>
                </a:solidFill>
                <a:effectLst/>
                <a:latin typeface="Lato"/>
              </a:rPr>
              <a:t>Label</a:t>
            </a:r>
            <a:r>
              <a:rPr lang="en-US" b="0" i="0" dirty="0">
                <a:solidFill>
                  <a:srgbClr val="3C3C3B"/>
                </a:solidFill>
                <a:effectLst/>
                <a:latin typeface="Lato"/>
              </a:rPr>
              <a:t> shelf. The second </a:t>
            </a:r>
            <a:r>
              <a:rPr lang="en-US" b="1" i="0" dirty="0">
                <a:solidFill>
                  <a:srgbClr val="3C3C3B"/>
                </a:solidFill>
                <a:effectLst/>
                <a:latin typeface="Lato"/>
              </a:rPr>
              <a:t>SUM(Revenue)</a:t>
            </a:r>
            <a:r>
              <a:rPr lang="en-US" b="0" i="0" dirty="0">
                <a:solidFill>
                  <a:srgbClr val="3C3C3B"/>
                </a:solidFill>
                <a:effectLst/>
                <a:latin typeface="Lato"/>
              </a:rPr>
              <a:t> field is the percentage of the total table calculation you saw previously. This allows you to see the absolute values of revenue, as well as the percentage of the whole.</a:t>
            </a:r>
          </a:p>
          <a:p>
            <a:pPr algn="l"/>
            <a:r>
              <a:rPr lang="en-US" b="0" i="0" dirty="0">
                <a:solidFill>
                  <a:srgbClr val="FFFFFF"/>
                </a:solidFill>
                <a:effectLst/>
                <a:latin typeface="Lato"/>
              </a:rPr>
              <a:t>Pie charts can work well with a few slices. In most cases, more than two or three become very difficult to see and understand. Also, as a good practice, sort the slices by sorting the dimension that defines the slices. In the preceding example, the </a:t>
            </a:r>
            <a:r>
              <a:rPr lang="en-US" b="1" i="0" dirty="0">
                <a:solidFill>
                  <a:srgbClr val="FFFFFF"/>
                </a:solidFill>
                <a:effectLst/>
                <a:latin typeface="Lato"/>
              </a:rPr>
              <a:t>Hospital Branch</a:t>
            </a:r>
            <a:r>
              <a:rPr lang="en-US" b="0" i="0" dirty="0">
                <a:solidFill>
                  <a:srgbClr val="FFFFFF"/>
                </a:solidFill>
                <a:effectLst/>
                <a:latin typeface="Lato"/>
              </a:rPr>
              <a:t> dimension was sorted by the SUM of revenue descending. This was done by using the drop-down menu option. This causes slices to be ordered from largest to smallest and allows anyone reading the chart the ability to easily see which slices are larger, even when the size and angles are nearly identical.</a:t>
            </a:r>
          </a:p>
          <a:p>
            <a:pPr algn="l"/>
            <a:r>
              <a:rPr lang="en-US" b="0" i="0" dirty="0">
                <a:solidFill>
                  <a:srgbClr val="3C3C3B"/>
                </a:solidFill>
                <a:effectLst/>
                <a:latin typeface="Lato"/>
              </a:rPr>
              <a:t>With a good understanding of some techniques for visualizing part-to-whole relationships, let's move on to visualizing distributions.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285840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discrete field on Rows defines row headers</a:t>
            </a:r>
            <a:endParaRPr dirty="0">
              <a:uFillTx/>
            </a:endParaRPr>
          </a:p>
        </p:txBody>
      </p:sp>
    </p:spTree>
    <p:extLst>
      <p:ext uri="{BB962C8B-B14F-4D97-AF65-F5344CB8AC3E}">
        <p14:creationId xmlns:p14="http://schemas.microsoft.com/office/powerpoint/2010/main" val="13731279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 might find yourself asking questions such as the following:</a:t>
            </a:r>
          </a:p>
          <a:p>
            <a:pPr algn="l">
              <a:buFont typeface="Arial" panose="020B0604020202020204" pitchFamily="34" charset="0"/>
              <a:buChar char="•"/>
            </a:pPr>
            <a:r>
              <a:rPr lang="en-US" b="0" i="0" dirty="0">
                <a:solidFill>
                  <a:srgbClr val="3C3C3B"/>
                </a:solidFill>
                <a:effectLst/>
                <a:latin typeface="Lato"/>
              </a:rPr>
              <a:t>How much does each customer spend at our stores and how does that compare to all other customers?</a:t>
            </a:r>
          </a:p>
          <a:p>
            <a:pPr algn="l">
              <a:buFont typeface="Arial" panose="020B0604020202020204" pitchFamily="34" charset="0"/>
              <a:buChar char="•"/>
            </a:pPr>
            <a:r>
              <a:rPr lang="en-US" b="0" i="0" dirty="0">
                <a:solidFill>
                  <a:srgbClr val="3C3C3B"/>
                </a:solidFill>
                <a:effectLst/>
                <a:latin typeface="Lato"/>
              </a:rPr>
              <a:t>How long do most of our patients stay in the hospital? Which patients fall outside the normal range?</a:t>
            </a:r>
          </a:p>
          <a:p>
            <a:pPr algn="l">
              <a:buFont typeface="Arial" panose="020B0604020202020204" pitchFamily="34" charset="0"/>
              <a:buChar char="•"/>
            </a:pPr>
            <a:r>
              <a:rPr lang="en-US" b="0" i="0" dirty="0">
                <a:solidFill>
                  <a:srgbClr val="3C3C3B"/>
                </a:solidFill>
                <a:effectLst/>
                <a:latin typeface="Lato"/>
              </a:rPr>
              <a:t>What's the average life expectancy for components in a machine and which last more than average? Are there any components with extremely long or extremely short lives?</a:t>
            </a:r>
          </a:p>
          <a:p>
            <a:pPr algn="l">
              <a:buFont typeface="Arial" panose="020B0604020202020204" pitchFamily="34" charset="0"/>
              <a:buChar char="•"/>
            </a:pPr>
            <a:r>
              <a:rPr lang="en-US" b="0" i="0" dirty="0">
                <a:solidFill>
                  <a:srgbClr val="3C3C3B"/>
                </a:solidFill>
                <a:effectLst/>
                <a:latin typeface="Lato"/>
              </a:rPr>
              <a:t>How far above or below passing were students' test scores?</a:t>
            </a:r>
          </a:p>
          <a:p>
            <a:pPr algn="l"/>
            <a:r>
              <a:rPr lang="en-US" b="0" i="0" dirty="0">
                <a:solidFill>
                  <a:srgbClr val="3C3C3B"/>
                </a:solidFill>
                <a:effectLst/>
                <a:latin typeface="Lato"/>
              </a:rPr>
              <a:t>These questions all have similarities. In each case, you seek an understanding of how individuals (customers, patients, components, students) relate to the group. In each case, you most likely have a relatively high number of individuals. In data terms, you have a dimension (customer, patient, component, and student) representing a relatively large population of individuals and some measure (amount spent, length of stay, life expectancy, test score) you'd like to compare. Using one or more of the following visualizations might be a good way to do this.</a:t>
            </a:r>
          </a:p>
          <a:p>
            <a:pPr marL="158750" indent="0">
              <a:buNone/>
            </a:pPr>
            <a:endParaRPr dirty="0">
              <a:uFillTx/>
            </a:endParaRPr>
          </a:p>
        </p:txBody>
      </p:sp>
    </p:spTree>
    <p:extLst>
      <p:ext uri="{BB962C8B-B14F-4D97-AF65-F5344CB8AC3E}">
        <p14:creationId xmlns:p14="http://schemas.microsoft.com/office/powerpoint/2010/main" val="18277412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Circle charts are one way to visualize a distribution. Consider the following view, which shows how each doctor compares to other doctors within the same type of department in terms of the average days their patients stay in the hospital:</a:t>
            </a:r>
          </a:p>
          <a:p>
            <a:pPr algn="l"/>
            <a:endParaRPr lang="en-US" b="0" i="0" dirty="0">
              <a:solidFill>
                <a:srgbClr val="3C3C3B"/>
              </a:solidFill>
              <a:effectLst/>
              <a:latin typeface="Lato"/>
            </a:endParaRPr>
          </a:p>
          <a:p>
            <a:pPr marL="158750" indent="0" algn="l">
              <a:buNone/>
            </a:pPr>
            <a:r>
              <a:rPr lang="en-US" b="0" i="0" dirty="0">
                <a:solidFill>
                  <a:srgbClr val="3C3C3B"/>
                </a:solidFill>
                <a:effectLst/>
                <a:latin typeface="Lato"/>
              </a:rPr>
              <a:t>Here you can see which doctors have patients that stay in the hospital longer or shorter on average. It is also interesting to note that certain types of departments have longer average lengths of stay versus others. This makes sense as each type of department has patients with different needs. It's probably not surprising that patients in </a:t>
            </a:r>
            <a:r>
              <a:rPr lang="en-US" b="1" i="0" dirty="0">
                <a:solidFill>
                  <a:srgbClr val="3C3C3B"/>
                </a:solidFill>
                <a:effectLst/>
                <a:latin typeface="Lato"/>
              </a:rPr>
              <a:t>Intensive Care</a:t>
            </a:r>
            <a:r>
              <a:rPr lang="en-US" b="0" i="0" dirty="0">
                <a:solidFill>
                  <a:srgbClr val="3C3C3B"/>
                </a:solidFill>
                <a:effectLst/>
                <a:latin typeface="Lato"/>
              </a:rPr>
              <a:t> tend to stay longer. Certain departments may have different goals or requirements. Being able to evaluate doctors within their type of department makes comparisons far more meaningful.</a:t>
            </a:r>
          </a:p>
          <a:p>
            <a:pPr marL="158750" indent="0">
              <a:buNone/>
            </a:pPr>
            <a:endParaRPr dirty="0">
              <a:uFillTx/>
            </a:endParaRPr>
          </a:p>
        </p:txBody>
      </p:sp>
    </p:spTree>
    <p:extLst>
      <p:ext uri="{BB962C8B-B14F-4D97-AF65-F5344CB8AC3E}">
        <p14:creationId xmlns:p14="http://schemas.microsoft.com/office/powerpoint/2010/main" val="219957940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To create the preceding circle chart, you need to place the fields on the shelves that are shown and then simply change the mark type from </a:t>
            </a:r>
            <a:r>
              <a:rPr lang="en-US" b="1" i="0" dirty="0">
                <a:solidFill>
                  <a:srgbClr val="3C3C3B"/>
                </a:solidFill>
                <a:effectLst/>
                <a:latin typeface="Lato"/>
              </a:rPr>
              <a:t>Automatic</a:t>
            </a:r>
            <a:r>
              <a:rPr lang="en-US" b="0" i="0" dirty="0">
                <a:solidFill>
                  <a:srgbClr val="3C3C3B"/>
                </a:solidFill>
                <a:effectLst/>
                <a:latin typeface="Lato"/>
              </a:rPr>
              <a:t> (which was a bar mark) to </a:t>
            </a:r>
            <a:r>
              <a:rPr lang="en-US" b="1" i="0" dirty="0">
                <a:solidFill>
                  <a:srgbClr val="3C3C3B"/>
                </a:solidFill>
                <a:effectLst/>
                <a:latin typeface="Lato"/>
              </a:rPr>
              <a:t>Circle</a:t>
            </a:r>
            <a:r>
              <a:rPr lang="en-US" b="0" i="0" dirty="0">
                <a:solidFill>
                  <a:srgbClr val="3C3C3B"/>
                </a:solidFill>
                <a:effectLst/>
                <a:latin typeface="Lato"/>
              </a:rPr>
              <a:t>. </a:t>
            </a:r>
            <a:r>
              <a:rPr lang="en-US" b="1" i="0" dirty="0">
                <a:solidFill>
                  <a:srgbClr val="3C3C3B"/>
                </a:solidFill>
                <a:effectLst/>
                <a:latin typeface="Lato"/>
              </a:rPr>
              <a:t>Department Type</a:t>
            </a:r>
            <a:r>
              <a:rPr lang="en-US" b="0" i="0" dirty="0">
                <a:solidFill>
                  <a:srgbClr val="3C3C3B"/>
                </a:solidFill>
                <a:effectLst/>
                <a:latin typeface="Lato"/>
              </a:rPr>
              <a:t> defines the rows, and each circle is drawn at the level of </a:t>
            </a:r>
            <a:r>
              <a:rPr lang="en-US" b="1" i="0" dirty="0">
                <a:solidFill>
                  <a:srgbClr val="3C3C3B"/>
                </a:solidFill>
                <a:effectLst/>
                <a:latin typeface="Lato"/>
              </a:rPr>
              <a:t>Doctor</a:t>
            </a:r>
            <a:r>
              <a:rPr lang="en-US" b="0" i="0" dirty="0">
                <a:solidFill>
                  <a:srgbClr val="3C3C3B"/>
                </a:solidFill>
                <a:effectLst/>
                <a:latin typeface="Lato"/>
              </a:rPr>
              <a:t>, which is in the level of </a:t>
            </a:r>
            <a:r>
              <a:rPr lang="en-US" b="1" i="0" dirty="0">
                <a:solidFill>
                  <a:srgbClr val="3C3C3B"/>
                </a:solidFill>
                <a:effectLst/>
                <a:latin typeface="Lato"/>
              </a:rPr>
              <a:t>Detail</a:t>
            </a:r>
            <a:r>
              <a:rPr lang="en-US" b="0" i="0" dirty="0">
                <a:solidFill>
                  <a:srgbClr val="3C3C3B"/>
                </a:solidFill>
                <a:effectLst/>
                <a:latin typeface="Lato"/>
              </a:rPr>
              <a:t> on the </a:t>
            </a:r>
            <a:r>
              <a:rPr lang="en-US" b="1" i="0" dirty="0">
                <a:solidFill>
                  <a:srgbClr val="3C3C3B"/>
                </a:solidFill>
                <a:effectLst/>
                <a:latin typeface="Lato"/>
              </a:rPr>
              <a:t>Marks</a:t>
            </a:r>
            <a:r>
              <a:rPr lang="en-US" b="0" i="0" dirty="0">
                <a:solidFill>
                  <a:srgbClr val="3C3C3B"/>
                </a:solidFill>
                <a:effectLst/>
                <a:latin typeface="Lato"/>
              </a:rPr>
              <a:t> card. Finally, to add the average lines, simply switch to the </a:t>
            </a:r>
            <a:r>
              <a:rPr lang="en-US" b="1" i="0" dirty="0">
                <a:solidFill>
                  <a:srgbClr val="3C3C3B"/>
                </a:solidFill>
                <a:effectLst/>
                <a:latin typeface="Lato"/>
              </a:rPr>
              <a:t>Analytics</a:t>
            </a:r>
            <a:r>
              <a:rPr lang="en-US" b="0" i="0" dirty="0">
                <a:solidFill>
                  <a:srgbClr val="3C3C3B"/>
                </a:solidFill>
                <a:effectLst/>
                <a:latin typeface="Lato"/>
              </a:rPr>
              <a:t> tab of the left pane and drag </a:t>
            </a:r>
            <a:r>
              <a:rPr lang="en-US" b="1" i="0" dirty="0">
                <a:solidFill>
                  <a:srgbClr val="3C3C3B"/>
                </a:solidFill>
                <a:effectLst/>
                <a:latin typeface="Lato"/>
              </a:rPr>
              <a:t>Average Line</a:t>
            </a:r>
            <a:r>
              <a:rPr lang="en-US" b="0" i="0" dirty="0">
                <a:solidFill>
                  <a:srgbClr val="3C3C3B"/>
                </a:solidFill>
                <a:effectLst/>
                <a:latin typeface="Lato"/>
              </a:rPr>
              <a:t> to the view, specifically dropping it on the </a:t>
            </a:r>
            <a:r>
              <a:rPr lang="en-US" b="1" i="0" dirty="0">
                <a:solidFill>
                  <a:srgbClr val="3C3C3B"/>
                </a:solidFill>
                <a:effectLst/>
                <a:latin typeface="Lato"/>
              </a:rPr>
              <a:t>Cell</a:t>
            </a:r>
            <a:r>
              <a:rPr lang="en-US" b="0" i="0" dirty="0">
                <a:solidFill>
                  <a:srgbClr val="3C3C3B"/>
                </a:solidFill>
                <a:effectLst/>
                <a:latin typeface="Lato"/>
              </a:rPr>
              <a:t> option:</a:t>
            </a:r>
            <a:endParaRPr dirty="0">
              <a:uFillTx/>
            </a:endParaRPr>
          </a:p>
        </p:txBody>
      </p:sp>
    </p:spTree>
    <p:extLst>
      <p:ext uri="{BB962C8B-B14F-4D97-AF65-F5344CB8AC3E}">
        <p14:creationId xmlns:p14="http://schemas.microsoft.com/office/powerpoint/2010/main" val="40799134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Or could there be two or more circles exactly overlapping? One way of minimizing this is to click the </a:t>
            </a:r>
            <a:r>
              <a:rPr lang="en-US" b="1" i="0" dirty="0">
                <a:solidFill>
                  <a:srgbClr val="3C3C3B"/>
                </a:solidFill>
                <a:effectLst/>
                <a:latin typeface="Lato"/>
              </a:rPr>
              <a:t>Color</a:t>
            </a:r>
            <a:r>
              <a:rPr lang="en-US" b="0" i="0" dirty="0">
                <a:solidFill>
                  <a:srgbClr val="3C3C3B"/>
                </a:solidFill>
                <a:effectLst/>
                <a:latin typeface="Lato"/>
              </a:rPr>
              <a:t> shelf and add some transparency and a border to each circle. Another approach is a technique called </a:t>
            </a:r>
            <a:r>
              <a:rPr lang="en-US" b="1" i="0" dirty="0">
                <a:solidFill>
                  <a:srgbClr val="3C3C3B"/>
                </a:solidFill>
                <a:effectLst/>
                <a:latin typeface="Lato"/>
              </a:rPr>
              <a:t>jittering</a:t>
            </a:r>
            <a:r>
              <a:rPr lang="en-US" b="0" i="0" dirty="0">
                <a:solidFill>
                  <a:srgbClr val="3C3C3B"/>
                </a:solidFill>
                <a:effectLst/>
                <a:latin typeface="Lato"/>
              </a:rPr>
              <a:t>.</a:t>
            </a:r>
          </a:p>
          <a:p>
            <a:pPr algn="l"/>
            <a:r>
              <a:rPr lang="en-US" b="1" i="0" dirty="0">
                <a:solidFill>
                  <a:srgbClr val="FFFFFF"/>
                </a:solidFill>
                <a:effectLst/>
                <a:latin typeface="Lato"/>
              </a:rPr>
              <a:t>Jittering</a:t>
            </a:r>
            <a:r>
              <a:rPr lang="en-US" b="0" i="0" dirty="0">
                <a:solidFill>
                  <a:srgbClr val="FFFFFF"/>
                </a:solidFill>
                <a:effectLst/>
                <a:latin typeface="Lato"/>
              </a:rPr>
              <a:t> is a common technique in data visualization that involves adding a bit of intentional noise to a visualization to avoid overlap without harming the integrity of what is communicated. Alan Eldridge and Steve Wexler are among those who pioneered techniques for jittering in Tableau.</a:t>
            </a:r>
          </a:p>
          <a:p>
            <a:pPr algn="l"/>
            <a:r>
              <a:rPr lang="en-US" b="0" i="0" dirty="0">
                <a:solidFill>
                  <a:srgbClr val="FFFFFF"/>
                </a:solidFill>
                <a:effectLst/>
                <a:latin typeface="Lato"/>
              </a:rPr>
              <a:t>Various jittering techniques, such as using Index() or Random() functions, can be found by searching for </a:t>
            </a:r>
            <a:r>
              <a:rPr lang="en-US" b="0" i="1" dirty="0">
                <a:solidFill>
                  <a:srgbClr val="FFFFFF"/>
                </a:solidFill>
                <a:effectLst/>
                <a:latin typeface="Lato"/>
              </a:rPr>
              <a:t>jittering</a:t>
            </a:r>
            <a:r>
              <a:rPr lang="en-US" b="0" i="0" dirty="0">
                <a:solidFill>
                  <a:srgbClr val="FFFFFF"/>
                </a:solidFill>
                <a:effectLst/>
                <a:latin typeface="Lato"/>
              </a:rPr>
              <a:t> on the Tableau forums or </a:t>
            </a:r>
            <a:r>
              <a:rPr lang="en-US" b="0" i="1" dirty="0">
                <a:solidFill>
                  <a:srgbClr val="FFFFFF"/>
                </a:solidFill>
                <a:effectLst/>
                <a:latin typeface="Lato"/>
              </a:rPr>
              <a:t>Tableau jittering</a:t>
            </a:r>
            <a:r>
              <a:rPr lang="en-US" b="0" i="0" dirty="0">
                <a:solidFill>
                  <a:srgbClr val="FFFFFF"/>
                </a:solidFill>
                <a:effectLst/>
                <a:latin typeface="Lato"/>
              </a:rPr>
              <a:t> using a search engine.</a:t>
            </a:r>
          </a:p>
          <a:p>
            <a:pPr marL="158750" indent="0">
              <a:buNone/>
            </a:pPr>
            <a:endParaRPr dirty="0">
              <a:uFillTx/>
            </a:endParaRPr>
          </a:p>
        </p:txBody>
      </p:sp>
    </p:spTree>
    <p:extLst>
      <p:ext uri="{BB962C8B-B14F-4D97-AF65-F5344CB8AC3E}">
        <p14:creationId xmlns:p14="http://schemas.microsoft.com/office/powerpoint/2010/main" val="20991586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one approach that uses the </a:t>
            </a:r>
            <a:r>
              <a:rPr lang="en-US" dirty="0"/>
              <a:t>Index()</a:t>
            </a:r>
            <a:r>
              <a:rPr lang="en-US" b="0" i="0" dirty="0">
                <a:solidFill>
                  <a:srgbClr val="3C3C3B"/>
                </a:solidFill>
                <a:effectLst/>
                <a:latin typeface="Lato"/>
              </a:rPr>
              <a:t> function, computed along </a:t>
            </a:r>
            <a:r>
              <a:rPr lang="en-US" b="1" i="0" dirty="0">
                <a:solidFill>
                  <a:srgbClr val="3C3C3B"/>
                </a:solidFill>
                <a:effectLst/>
                <a:latin typeface="Lato"/>
              </a:rPr>
              <a:t>Doctor</a:t>
            </a:r>
            <a:r>
              <a:rPr lang="en-US" b="0" i="0" dirty="0">
                <a:solidFill>
                  <a:srgbClr val="3C3C3B"/>
                </a:solidFill>
                <a:effectLst/>
                <a:latin typeface="Lato"/>
              </a:rPr>
              <a:t>, as a continuous field on </a:t>
            </a:r>
            <a:r>
              <a:rPr lang="en-US" b="1" i="0" dirty="0">
                <a:solidFill>
                  <a:srgbClr val="3C3C3B"/>
                </a:solidFill>
                <a:effectLst/>
                <a:latin typeface="Lato"/>
              </a:rPr>
              <a:t>Rows</a:t>
            </a:r>
            <a:r>
              <a:rPr lang="en-US" b="0" i="0" dirty="0">
                <a:solidFill>
                  <a:srgbClr val="3C3C3B"/>
                </a:solidFill>
                <a:effectLst/>
                <a:latin typeface="Lato"/>
              </a:rPr>
              <a:t>. Since </a:t>
            </a:r>
            <a:r>
              <a:rPr lang="en-US" b="1" i="0" dirty="0">
                <a:solidFill>
                  <a:srgbClr val="3C3C3B"/>
                </a:solidFill>
                <a:effectLst/>
                <a:latin typeface="Lato"/>
              </a:rPr>
              <a:t>INDEX()</a:t>
            </a:r>
            <a:r>
              <a:rPr lang="en-US" b="0" i="0" dirty="0">
                <a:solidFill>
                  <a:srgbClr val="3C3C3B"/>
                </a:solidFill>
                <a:effectLst/>
                <a:latin typeface="Lato"/>
              </a:rPr>
              <a:t> is continuous (green), it defines an axis and causes the circles to spread out vertically. Now, you can more clearly see each individual mark and have higher confidence that the overlap is not obscuring the true picture of the data:</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In the preceding view, the vertical axis that was created by the </a:t>
            </a:r>
            <a:r>
              <a:rPr lang="en-US" b="1" i="0" dirty="0">
                <a:solidFill>
                  <a:srgbClr val="FFFFFF"/>
                </a:solidFill>
                <a:effectLst/>
                <a:latin typeface="Lato"/>
              </a:rPr>
              <a:t>Index</a:t>
            </a:r>
            <a:r>
              <a:rPr lang="en-US" b="0" i="0" dirty="0">
                <a:solidFill>
                  <a:srgbClr val="FFFFFF"/>
                </a:solidFill>
                <a:effectLst/>
                <a:latin typeface="Lato"/>
              </a:rPr>
              <a:t> field is hidden. You can hide an axis or header by using the drop-down menu of the field defining the axis or header and unchecking </a:t>
            </a:r>
            <a:r>
              <a:rPr lang="en-US" b="1" i="0" dirty="0">
                <a:solidFill>
                  <a:srgbClr val="FFFFFF"/>
                </a:solidFill>
                <a:effectLst/>
                <a:latin typeface="Lato"/>
              </a:rPr>
              <a:t>Show Header</a:t>
            </a:r>
            <a:r>
              <a:rPr lang="en-US" b="0" i="0" dirty="0">
                <a:solidFill>
                  <a:srgbClr val="FFFFFF"/>
                </a:solidFill>
                <a:effectLst/>
                <a:latin typeface="Lato"/>
              </a:rPr>
              <a:t>. Alternatively, you can right-click any axis or header in the view and select the same option.</a:t>
            </a:r>
          </a:p>
          <a:p>
            <a:pPr algn="l"/>
            <a:r>
              <a:rPr lang="en-US" b="0" i="0" dirty="0">
                <a:solidFill>
                  <a:srgbClr val="3C3C3B"/>
                </a:solidFill>
                <a:effectLst/>
                <a:latin typeface="Lato"/>
              </a:rPr>
              <a:t>You can use jittering techniques on many kinds of visualizations that involve plotting fixed points that could theoretically overlap, such as dot plots and scatterplots. Next, we will move onto another useful distribution visualization technique: box and whisker plots.</a:t>
            </a:r>
          </a:p>
          <a:p>
            <a:pPr marL="158750" indent="0">
              <a:buNone/>
            </a:pPr>
            <a:endParaRPr dirty="0">
              <a:uFillTx/>
            </a:endParaRPr>
          </a:p>
        </p:txBody>
      </p:sp>
    </p:spTree>
    <p:extLst>
      <p:ext uri="{BB962C8B-B14F-4D97-AF65-F5344CB8AC3E}">
        <p14:creationId xmlns:p14="http://schemas.microsoft.com/office/powerpoint/2010/main" val="329878664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Box and whisker plots (sometimes just called </a:t>
            </a:r>
            <a:r>
              <a:rPr lang="en-US" b="1" i="0" dirty="0">
                <a:solidFill>
                  <a:srgbClr val="3C3C3B"/>
                </a:solidFill>
                <a:effectLst/>
                <a:latin typeface="Lato"/>
              </a:rPr>
              <a:t>box plots</a:t>
            </a:r>
            <a:r>
              <a:rPr lang="en-US" b="0" i="0" dirty="0">
                <a:solidFill>
                  <a:srgbClr val="3C3C3B"/>
                </a:solidFill>
                <a:effectLst/>
                <a:latin typeface="Lato"/>
              </a:rPr>
              <a:t>) add additional statistical context to distributions. To understand a box and whisker plot, consider the following diagram:</a:t>
            </a:r>
          </a:p>
          <a:p>
            <a:pPr marL="158750" indent="0">
              <a:buNone/>
            </a:pPr>
            <a:endParaRPr lang="en-US" dirty="0">
              <a:uFillTx/>
            </a:endParaRPr>
          </a:p>
          <a:p>
            <a:pPr marL="158750" indent="0">
              <a:buNone/>
            </a:pPr>
            <a:r>
              <a:rPr lang="en-US" b="0" i="0" dirty="0">
                <a:solidFill>
                  <a:srgbClr val="3C3C3B"/>
                </a:solidFill>
                <a:effectLst/>
                <a:latin typeface="Lato"/>
              </a:rPr>
              <a:t>Here, the box plot has been added to a circle graph. The box is divided by the median, meaning that half of the values are above, and half are below. The box also indicates the lower and upper quartiles, which each contain a quarter of the values. The span of the box makes up what is known as the </a:t>
            </a:r>
            <a:r>
              <a:rPr lang="en-US" b="1" i="0" dirty="0">
                <a:solidFill>
                  <a:srgbClr val="3C3C3B"/>
                </a:solidFill>
                <a:effectLst/>
                <a:latin typeface="Lato"/>
              </a:rPr>
              <a:t>Interquartile Range</a:t>
            </a:r>
            <a:r>
              <a:rPr lang="en-US" b="0" i="0" dirty="0">
                <a:solidFill>
                  <a:srgbClr val="3C3C3B"/>
                </a:solidFill>
                <a:effectLst/>
                <a:latin typeface="Lato"/>
              </a:rPr>
              <a:t> (</a:t>
            </a:r>
            <a:r>
              <a:rPr lang="en-US" b="1" i="0" dirty="0">
                <a:solidFill>
                  <a:srgbClr val="3C3C3B"/>
                </a:solidFill>
                <a:effectLst/>
                <a:latin typeface="Lato"/>
              </a:rPr>
              <a:t>IQR</a:t>
            </a:r>
            <a:r>
              <a:rPr lang="en-US" b="0" i="0" dirty="0">
                <a:solidFill>
                  <a:srgbClr val="3C3C3B"/>
                </a:solidFill>
                <a:effectLst/>
                <a:latin typeface="Lato"/>
              </a:rPr>
              <a:t>). The whiskers extend to 1.5 times the IQR value (or the maximum extent of the data). Any marks beyond the whiskers are outliers.</a:t>
            </a:r>
            <a:endParaRPr dirty="0">
              <a:uFillTx/>
            </a:endParaRPr>
          </a:p>
        </p:txBody>
      </p:sp>
    </p:spTree>
    <p:extLst>
      <p:ext uri="{BB962C8B-B14F-4D97-AF65-F5344CB8AC3E}">
        <p14:creationId xmlns:p14="http://schemas.microsoft.com/office/powerpoint/2010/main" val="237720909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To add box and whisker plots, use the </a:t>
            </a:r>
            <a:r>
              <a:rPr lang="en-US" b="1" i="0" dirty="0">
                <a:solidFill>
                  <a:srgbClr val="3C3C3B"/>
                </a:solidFill>
                <a:effectLst/>
                <a:latin typeface="Lato"/>
              </a:rPr>
              <a:t>Analytics</a:t>
            </a:r>
            <a:r>
              <a:rPr lang="en-US" b="0" i="0" dirty="0">
                <a:solidFill>
                  <a:srgbClr val="3C3C3B"/>
                </a:solidFill>
                <a:effectLst/>
                <a:latin typeface="Lato"/>
              </a:rPr>
              <a:t> tab on the left sidebar and drag </a:t>
            </a:r>
            <a:r>
              <a:rPr lang="en-US" b="1" i="0" dirty="0">
                <a:solidFill>
                  <a:srgbClr val="3C3C3B"/>
                </a:solidFill>
                <a:effectLst/>
                <a:latin typeface="Lato"/>
              </a:rPr>
              <a:t>Box Plot</a:t>
            </a:r>
            <a:r>
              <a:rPr lang="en-US" b="0" i="0" dirty="0">
                <a:solidFill>
                  <a:srgbClr val="3C3C3B"/>
                </a:solidFill>
                <a:effectLst/>
                <a:latin typeface="Lato"/>
              </a:rPr>
              <a:t> to the view. Doing this to the circle chart we considered in </a:t>
            </a:r>
            <a:r>
              <a:rPr lang="en-US" b="0" i="1" dirty="0">
                <a:solidFill>
                  <a:srgbClr val="3C3C3B"/>
                </a:solidFill>
                <a:effectLst/>
                <a:latin typeface="Lato"/>
              </a:rPr>
              <a:t>Figure </a:t>
            </a:r>
            <a:r>
              <a:rPr lang="en-US" b="0" i="0" dirty="0">
                <a:solidFill>
                  <a:srgbClr val="3C3C3B"/>
                </a:solidFill>
                <a:effectLst/>
                <a:latin typeface="Lato"/>
              </a:rPr>
              <a:t> yields the following chart: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box plots help us to see and compare the medians, the ranges of data, the concentration of values, and any outliers. You may edit box plots by clicking or right-clicking the box or whisker and selecting </a:t>
            </a:r>
            <a:r>
              <a:rPr lang="en-US" b="1" i="0" dirty="0">
                <a:solidFill>
                  <a:srgbClr val="3C3C3B"/>
                </a:solidFill>
                <a:effectLst/>
                <a:latin typeface="Lato"/>
              </a:rPr>
              <a:t>Edit</a:t>
            </a:r>
            <a:r>
              <a:rPr lang="en-US" b="0" i="0" dirty="0">
                <a:solidFill>
                  <a:srgbClr val="3C3C3B"/>
                </a:solidFill>
                <a:effectLst/>
                <a:latin typeface="Lato"/>
              </a:rPr>
              <a:t>. This will reveal multiple options, including how whiskers should be drawn, whether only outliers should be displayed, and other formatting possibilities.</a:t>
            </a:r>
            <a:endParaRPr dirty="0">
              <a:uFillTx/>
            </a:endParaRPr>
          </a:p>
        </p:txBody>
      </p:sp>
    </p:spTree>
    <p:extLst>
      <p:ext uri="{BB962C8B-B14F-4D97-AF65-F5344CB8AC3E}">
        <p14:creationId xmlns:p14="http://schemas.microsoft.com/office/powerpoint/2010/main" val="18552255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Another possibility for showing distributions is to use a histogram. A histogram looks similar to a bar chart, but the bars show a count of occurrences of a value. For example, standardized test auditors looking for evidence of grade tampering might construct a histogram of student test scores. Typically, a distribution might look like the following example (not included in the workbook):</a:t>
            </a:r>
          </a:p>
          <a:p>
            <a:pPr algn="l"/>
            <a:endParaRPr lang="en-US" b="0" i="0" dirty="0">
              <a:solidFill>
                <a:srgbClr val="3C3C3B"/>
              </a:solidFill>
              <a:effectLst/>
              <a:latin typeface="Lato"/>
            </a:endParaRPr>
          </a:p>
          <a:p>
            <a:pPr marL="158750" indent="0" algn="l">
              <a:buNone/>
            </a:pPr>
            <a:r>
              <a:rPr lang="en-US" b="0" i="0" dirty="0">
                <a:solidFill>
                  <a:srgbClr val="3C3C3B"/>
                </a:solidFill>
                <a:effectLst/>
                <a:latin typeface="Lato"/>
              </a:rPr>
              <a:t>The test scores are shown on the </a:t>
            </a:r>
            <a:r>
              <a:rPr lang="en-US" b="0" i="1" dirty="0">
                <a:solidFill>
                  <a:srgbClr val="3C3C3B"/>
                </a:solidFill>
                <a:effectLst/>
                <a:latin typeface="Lato"/>
              </a:rPr>
              <a:t>x</a:t>
            </a:r>
            <a:r>
              <a:rPr lang="en-US" b="0" i="0" dirty="0">
                <a:solidFill>
                  <a:srgbClr val="3C3C3B"/>
                </a:solidFill>
                <a:effectLst/>
                <a:latin typeface="Lato"/>
              </a:rPr>
              <a:t> axis and the height of each bar shows the number of students that made that particular score. A typical distribution often has a recognizable bell curve. In this case, some students are doing poorly and some are doing extremely well, but most have scores somewhere in the middle.</a:t>
            </a:r>
          </a:p>
          <a:p>
            <a:pPr marL="158750" indent="0">
              <a:buNone/>
            </a:pPr>
            <a:endParaRPr dirty="0">
              <a:uFillTx/>
            </a:endParaRPr>
          </a:p>
        </p:txBody>
      </p:sp>
    </p:spTree>
    <p:extLst>
      <p:ext uri="{BB962C8B-B14F-4D97-AF65-F5344CB8AC3E}">
        <p14:creationId xmlns:p14="http://schemas.microsoft.com/office/powerpoint/2010/main" val="148519939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Something is clearly wrong. Perhaps graders have bumped up students who were just shy of passing to barely passing. It's also possible this may indicate bias in subjective grading instead of blatant tampering. We shouldn't jump to conclusions, but the pattern is not normal and requires investigation. Histograms are very useful in catching anomalies like this.</a:t>
            </a:r>
            <a:endParaRPr dirty="0">
              <a:uFillTx/>
            </a:endParaRPr>
          </a:p>
        </p:txBody>
      </p:sp>
    </p:spTree>
    <p:extLst>
      <p:ext uri="{BB962C8B-B14F-4D97-AF65-F5344CB8AC3E}">
        <p14:creationId xmlns:p14="http://schemas.microsoft.com/office/powerpoint/2010/main" val="3148049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Now that we've seen an example of histograms, let's shift our focus back to the hospital data and work through an example. What if you want to visualize the time it takes to begin patient treatment so that you can observe the patterns for different patient populations. </a:t>
            </a:r>
            <a:endParaRPr dirty="0">
              <a:uFillTx/>
            </a:endParaRPr>
          </a:p>
        </p:txBody>
      </p:sp>
    </p:spTree>
    <p:extLst>
      <p:ext uri="{BB962C8B-B14F-4D97-AF65-F5344CB8AC3E}">
        <p14:creationId xmlns:p14="http://schemas.microsoft.com/office/powerpoint/2010/main" val="4108106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discrete field on Color defines a discrete color palette</a:t>
            </a:r>
            <a:endParaRPr dirty="0">
              <a:uFillTx/>
            </a:endParaRPr>
          </a:p>
        </p:txBody>
      </p:sp>
    </p:spTree>
    <p:extLst>
      <p:ext uri="{BB962C8B-B14F-4D97-AF65-F5344CB8AC3E}">
        <p14:creationId xmlns:p14="http://schemas.microsoft.com/office/powerpoint/2010/main" val="190587606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Upon selecting the histogram, Tableau builds the chart by creating a new dimension, </a:t>
            </a:r>
            <a:r>
              <a:rPr lang="en-US" b="1" i="0" dirty="0">
                <a:solidFill>
                  <a:srgbClr val="3C3C3B"/>
                </a:solidFill>
                <a:effectLst/>
                <a:latin typeface="Lato"/>
              </a:rPr>
              <a:t>Minutes to Service (bin)</a:t>
            </a:r>
            <a:r>
              <a:rPr lang="en-US" b="0" i="0" dirty="0">
                <a:solidFill>
                  <a:srgbClr val="3C3C3B"/>
                </a:solidFill>
                <a:effectLst/>
                <a:latin typeface="Lato"/>
              </a:rPr>
              <a:t>, which is used in the view, along with a </a:t>
            </a:r>
            <a:r>
              <a:rPr lang="en-US" dirty="0"/>
              <a:t>COUNT</a:t>
            </a:r>
            <a:r>
              <a:rPr lang="en-US" b="0" i="0" dirty="0">
                <a:solidFill>
                  <a:srgbClr val="3C3C3B"/>
                </a:solidFill>
                <a:effectLst/>
                <a:latin typeface="Lato"/>
              </a:rPr>
              <a:t> of </a:t>
            </a:r>
            <a:r>
              <a:rPr lang="en-US" b="1" i="0" dirty="0">
                <a:solidFill>
                  <a:srgbClr val="3C3C3B"/>
                </a:solidFill>
                <a:effectLst/>
                <a:latin typeface="Lato"/>
              </a:rPr>
              <a:t>Minutes to Service</a:t>
            </a:r>
            <a:r>
              <a:rPr lang="en-US" b="0" i="0" dirty="0">
                <a:solidFill>
                  <a:srgbClr val="3C3C3B"/>
                </a:solidFill>
                <a:effectLst/>
                <a:latin typeface="Lato"/>
              </a:rPr>
              <a:t> to render the view:</a:t>
            </a:r>
          </a:p>
          <a:p>
            <a:pPr marL="158750" indent="0">
              <a:buNone/>
            </a:pPr>
            <a:endParaRPr lang="en-US" b="0" i="0" dirty="0">
              <a:solidFill>
                <a:srgbClr val="3C3C3B"/>
              </a:solidFill>
              <a:effectLst/>
              <a:uFillTx/>
              <a:latin typeface="Lato"/>
            </a:endParaRPr>
          </a:p>
          <a:p>
            <a:pPr marL="158750" indent="0">
              <a:buNone/>
            </a:pPr>
            <a:r>
              <a:rPr lang="en-US" b="1" i="0" dirty="0">
                <a:solidFill>
                  <a:srgbClr val="FFFFFF"/>
                </a:solidFill>
                <a:effectLst/>
                <a:latin typeface="Lato"/>
              </a:rPr>
              <a:t>Bins</a:t>
            </a:r>
            <a:r>
              <a:rPr lang="en-US" b="0" i="0" dirty="0">
                <a:solidFill>
                  <a:srgbClr val="FFFFFF"/>
                </a:solidFill>
                <a:effectLst/>
                <a:latin typeface="Lato"/>
              </a:rPr>
              <a:t> are ranges of measure values that can be used as dimensions to slice the data. You can think of bins as buckets. For example, you might look at test scores by 0-5%, 5-10%, and so on, or people's ages by 0-10, 10-20, and so on. You can set the size, or range, of the bin when it is created and edit it at any point. Tableau will also suggest a size for the bin based on an algorithm that looks at the values that are present in the data. Tableau will use uniform bin sizes for all bins.</a:t>
            </a:r>
            <a:endParaRPr dirty="0">
              <a:uFillTx/>
            </a:endParaRPr>
          </a:p>
        </p:txBody>
      </p:sp>
    </p:spTree>
    <p:extLst>
      <p:ext uri="{BB962C8B-B14F-4D97-AF65-F5344CB8AC3E}">
        <p14:creationId xmlns:p14="http://schemas.microsoft.com/office/powerpoint/2010/main" val="14513982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For this view, Tableau automatically set the bin size to </a:t>
            </a:r>
            <a:r>
              <a:rPr lang="en-US" b="1" i="0" dirty="0">
                <a:solidFill>
                  <a:srgbClr val="3C3C3B"/>
                </a:solidFill>
                <a:effectLst/>
                <a:latin typeface="Lato"/>
              </a:rPr>
              <a:t>3.47</a:t>
            </a:r>
            <a:r>
              <a:rPr lang="en-US" b="0" i="0" dirty="0">
                <a:solidFill>
                  <a:srgbClr val="3C3C3B"/>
                </a:solidFill>
                <a:effectLst/>
                <a:latin typeface="Lato"/>
              </a:rPr>
              <a:t> minutes, which is not very intuitive. Experiment with different values by right-clicking or using the drop-down on the </a:t>
            </a:r>
            <a:r>
              <a:rPr lang="en-US" b="1" i="0" dirty="0">
                <a:solidFill>
                  <a:srgbClr val="3C3C3B"/>
                </a:solidFill>
                <a:effectLst/>
                <a:latin typeface="Lato"/>
              </a:rPr>
              <a:t>Minutes to Service (bin)</a:t>
            </a:r>
            <a:r>
              <a:rPr lang="en-US" dirty="0"/>
              <a:t> </a:t>
            </a:r>
            <a:r>
              <a:rPr lang="en-US" b="0" i="0" dirty="0">
                <a:solidFill>
                  <a:srgbClr val="3C3C3B"/>
                </a:solidFill>
                <a:effectLst/>
                <a:latin typeface="Lato"/>
              </a:rPr>
              <a:t>field in the data pane and selecting </a:t>
            </a:r>
            <a:r>
              <a:rPr lang="en-US" b="1" i="0" dirty="0">
                <a:solidFill>
                  <a:srgbClr val="3C3C3B"/>
                </a:solidFill>
                <a:effectLst/>
                <a:latin typeface="Lato"/>
              </a:rPr>
              <a:t>Edit</a:t>
            </a:r>
            <a:r>
              <a:rPr lang="en-US" b="0" i="0" dirty="0">
                <a:solidFill>
                  <a:srgbClr val="3C3C3B"/>
                </a:solidFill>
                <a:effectLst/>
                <a:latin typeface="Lato"/>
              </a:rPr>
              <a:t>. The resulting window gives some information and allows you to adjust the size of the bins:</a:t>
            </a:r>
            <a:endParaRPr dirty="0">
              <a:uFillTx/>
            </a:endParaRPr>
          </a:p>
        </p:txBody>
      </p:sp>
    </p:spTree>
    <p:extLst>
      <p:ext uri="{BB962C8B-B14F-4D97-AF65-F5344CB8AC3E}">
        <p14:creationId xmlns:p14="http://schemas.microsoft.com/office/powerpoint/2010/main" val="341804669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786090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see the curve, which peaks at just under </a:t>
            </a:r>
            <a:r>
              <a:rPr lang="en-US" b="1" i="0" dirty="0">
                <a:solidFill>
                  <a:srgbClr val="3C3C3B"/>
                </a:solidFill>
                <a:effectLst/>
                <a:latin typeface="Lato"/>
              </a:rPr>
              <a:t>20</a:t>
            </a:r>
            <a:r>
              <a:rPr lang="en-US" b="0" i="0" dirty="0">
                <a:solidFill>
                  <a:srgbClr val="3C3C3B"/>
                </a:solidFill>
                <a:effectLst/>
                <a:latin typeface="Lato"/>
              </a:rPr>
              <a:t> minutes and then tapers off with a few patients having to wait as long as </a:t>
            </a:r>
            <a:r>
              <a:rPr lang="en-US" b="1" i="0" dirty="0">
                <a:solidFill>
                  <a:srgbClr val="3C3C3B"/>
                </a:solidFill>
                <a:effectLst/>
                <a:latin typeface="Lato"/>
              </a:rPr>
              <a:t>40</a:t>
            </a:r>
            <a:r>
              <a:rPr lang="en-US" b="0" i="0" dirty="0">
                <a:solidFill>
                  <a:srgbClr val="3C3C3B"/>
                </a:solidFill>
                <a:effectLst/>
                <a:latin typeface="Lato"/>
              </a:rPr>
              <a:t> minutes. You might pursue additional analysis, such as seeing how wait times vary for the majority of patients based on their risk profile, such as in this view:</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You can create new bins on your own by right-clicking a numeric field and selecting </a:t>
            </a:r>
            <a:r>
              <a:rPr lang="en-US" b="1" i="0" dirty="0">
                <a:solidFill>
                  <a:srgbClr val="FFFFFF"/>
                </a:solidFill>
                <a:effectLst/>
                <a:latin typeface="Lato"/>
              </a:rPr>
              <a:t>Create</a:t>
            </a:r>
            <a:r>
              <a:rPr lang="en-US" b="0" i="0" dirty="0">
                <a:solidFill>
                  <a:srgbClr val="FFFFFF"/>
                </a:solidFill>
                <a:effectLst/>
                <a:latin typeface="Lato"/>
              </a:rPr>
              <a:t> | </a:t>
            </a:r>
            <a:r>
              <a:rPr lang="en-US" b="1" i="0" dirty="0">
                <a:solidFill>
                  <a:srgbClr val="FFFFFF"/>
                </a:solidFill>
                <a:effectLst/>
                <a:latin typeface="Lato"/>
              </a:rPr>
              <a:t>Bins</a:t>
            </a:r>
            <a:r>
              <a:rPr lang="en-US" b="0" i="0" dirty="0">
                <a:solidFill>
                  <a:srgbClr val="FFFFFF"/>
                </a:solidFill>
                <a:effectLst/>
                <a:latin typeface="Lato"/>
              </a:rPr>
              <a:t>. You may edit the size of bins by selecting the </a:t>
            </a:r>
            <a:r>
              <a:rPr lang="en-US" b="1" i="0" dirty="0">
                <a:solidFill>
                  <a:srgbClr val="FFFFFF"/>
                </a:solidFill>
                <a:effectLst/>
                <a:latin typeface="Lato"/>
              </a:rPr>
              <a:t>Edit</a:t>
            </a:r>
            <a:r>
              <a:rPr lang="en-US" b="0" i="0" dirty="0">
                <a:solidFill>
                  <a:srgbClr val="FFFFFF"/>
                </a:solidFill>
                <a:effectLst/>
                <a:latin typeface="Lato"/>
              </a:rPr>
              <a:t> option for the bin field.</a:t>
            </a:r>
          </a:p>
          <a:p>
            <a:pPr algn="l"/>
            <a:r>
              <a:rPr lang="en-US" b="0" i="0" dirty="0">
                <a:solidFill>
                  <a:srgbClr val="3C3C3B"/>
                </a:solidFill>
                <a:effectLst/>
                <a:latin typeface="Lato"/>
              </a:rPr>
              <a:t>You'll also want to consider what you want to count for each bin and place that on </a:t>
            </a:r>
            <a:r>
              <a:rPr lang="en-US" b="1" i="0" dirty="0">
                <a:solidFill>
                  <a:srgbClr val="3C3C3B"/>
                </a:solidFill>
                <a:effectLst/>
                <a:latin typeface="Lato"/>
              </a:rPr>
              <a:t>Rows</a:t>
            </a:r>
            <a:r>
              <a:rPr lang="en-US" b="0" i="0" dirty="0">
                <a:solidFill>
                  <a:srgbClr val="3C3C3B"/>
                </a:solidFill>
                <a:effectLst/>
                <a:latin typeface="Lato"/>
              </a:rPr>
              <a:t>. When you used </a:t>
            </a:r>
            <a:r>
              <a:rPr lang="en-US" b="1" i="0" dirty="0">
                <a:solidFill>
                  <a:srgbClr val="3C3C3B"/>
                </a:solidFill>
                <a:effectLst/>
                <a:latin typeface="Lato"/>
              </a:rPr>
              <a:t>Show Me</a:t>
            </a:r>
            <a:r>
              <a:rPr lang="en-US" b="0" i="0" dirty="0">
                <a:solidFill>
                  <a:srgbClr val="3C3C3B"/>
                </a:solidFill>
                <a:effectLst/>
                <a:latin typeface="Lato"/>
              </a:rPr>
              <a:t>, Tableau placed the COUNT of </a:t>
            </a:r>
            <a:r>
              <a:rPr lang="en-US" b="1" i="0" dirty="0">
                <a:solidFill>
                  <a:srgbClr val="3C3C3B"/>
                </a:solidFill>
                <a:effectLst/>
                <a:latin typeface="Lato"/>
              </a:rPr>
              <a:t>Minutes to Service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which is just a count of every record where the value was not null. In this case, that's equivalent to a count of patient visits because the data set contains one record per visit. However, if you wanted to count the number of unique patients, you might consider replacing the field in the view with COUNTD([Patient ID]).</a:t>
            </a:r>
          </a:p>
          <a:p>
            <a:pPr algn="l"/>
            <a:r>
              <a:rPr lang="en-US" b="0" i="0" dirty="0">
                <a:solidFill>
                  <a:srgbClr val="FFFFFF"/>
                </a:solidFill>
                <a:effectLst/>
                <a:latin typeface="Lato"/>
              </a:rPr>
              <a:t>Just like dates, when the bin field in the view is discrete, the drop-down menu includes an option for </a:t>
            </a:r>
            <a:r>
              <a:rPr lang="en-US" b="1" i="0" dirty="0">
                <a:solidFill>
                  <a:srgbClr val="FFFFFF"/>
                </a:solidFill>
                <a:effectLst/>
                <a:latin typeface="Lato"/>
              </a:rPr>
              <a:t>Show Missing Values</a:t>
            </a:r>
            <a:r>
              <a:rPr lang="en-US" b="0" i="0" dirty="0">
                <a:solidFill>
                  <a:srgbClr val="FFFFFF"/>
                </a:solidFill>
                <a:effectLst/>
                <a:latin typeface="Lato"/>
              </a:rPr>
              <a:t>. If you use a discrete bin field, you may wish to use this option to avoid distorting the visualization and to identify what values don't occur in the data.</a:t>
            </a:r>
          </a:p>
          <a:p>
            <a:pPr algn="l"/>
            <a:r>
              <a:rPr lang="en-US" b="0" i="0" dirty="0">
                <a:solidFill>
                  <a:srgbClr val="3C3C3B"/>
                </a:solidFill>
                <a:effectLst/>
                <a:latin typeface="Lato"/>
              </a:rPr>
              <a:t>We've seen how to visualize distributions with circle plots, histograms, and box plots. Let's turn our attention to using multiple axes to compare different measures.</a:t>
            </a:r>
          </a:p>
          <a:p>
            <a:pPr marL="158750" indent="0">
              <a:buNone/>
            </a:pPr>
            <a:endParaRPr dirty="0">
              <a:uFillTx/>
            </a:endParaRPr>
          </a:p>
        </p:txBody>
      </p:sp>
    </p:spTree>
    <p:extLst>
      <p:ext uri="{BB962C8B-B14F-4D97-AF65-F5344CB8AC3E}">
        <p14:creationId xmlns:p14="http://schemas.microsoft.com/office/powerpoint/2010/main" val="40637756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Montserrat-subs"/>
              </a:rPr>
              <a:t>Visualizing multiple axes to compare different measures</a:t>
            </a:r>
          </a:p>
          <a:p>
            <a:pPr algn="l"/>
            <a:r>
              <a:rPr lang="en-US" b="0" i="0" dirty="0">
                <a:solidFill>
                  <a:srgbClr val="3C3C3B"/>
                </a:solidFill>
                <a:effectLst/>
                <a:latin typeface="Lato"/>
              </a:rPr>
              <a:t>Often, you'll need to use more than one axis to compare different measures, understand correlation, or analyze the same measure at different levels of detail. In these cases, you'll use visualizations with more than one axis.</a:t>
            </a:r>
          </a:p>
          <a:p>
            <a:pPr marL="158750" indent="0">
              <a:buNone/>
            </a:pPr>
            <a:endParaRPr dirty="0">
              <a:uFillTx/>
            </a:endParaRPr>
          </a:p>
        </p:txBody>
      </p:sp>
    </p:spTree>
    <p:extLst>
      <p:ext uri="{BB962C8B-B14F-4D97-AF65-F5344CB8AC3E}">
        <p14:creationId xmlns:p14="http://schemas.microsoft.com/office/powerpoint/2010/main" val="6997508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Each of these questions seeks to understand the correlation (if any) between two measures. Scatterplots help you understand these relationships and see any outliers.</a:t>
            </a:r>
          </a:p>
          <a:p>
            <a:pPr algn="l"/>
            <a:r>
              <a:rPr lang="en-US" b="0" i="0" dirty="0">
                <a:solidFill>
                  <a:srgbClr val="3C3C3B"/>
                </a:solidFill>
                <a:effectLst/>
                <a:latin typeface="Lato"/>
              </a:rPr>
              <a:t>Consider the following scatterplot, which looks for a relationship between the total revenue for a department and the number of patient visits:</a:t>
            </a:r>
          </a:p>
          <a:p>
            <a:pPr algn="l"/>
            <a:endParaRPr lang="en-US" b="0" i="0" dirty="0">
              <a:solidFill>
                <a:srgbClr val="3C3C3B"/>
              </a:solidFill>
              <a:effectLst/>
              <a:latin typeface="Lato"/>
            </a:endParaRPr>
          </a:p>
          <a:p>
            <a:pPr algn="l"/>
            <a:r>
              <a:rPr lang="en-US" b="0" i="0" dirty="0">
                <a:solidFill>
                  <a:srgbClr val="3C3C3B"/>
                </a:solidFill>
                <a:effectLst/>
                <a:latin typeface="Lato"/>
              </a:rPr>
              <a:t>The </a:t>
            </a:r>
            <a:r>
              <a:rPr lang="en-US" b="1" i="0" dirty="0">
                <a:solidFill>
                  <a:srgbClr val="3C3C3B"/>
                </a:solidFill>
                <a:effectLst/>
                <a:latin typeface="Lato"/>
              </a:rPr>
              <a:t>Department</a:t>
            </a:r>
            <a:r>
              <a:rPr lang="en-US" b="0" i="0" dirty="0">
                <a:solidFill>
                  <a:srgbClr val="3C3C3B"/>
                </a:solidFill>
                <a:effectLst/>
                <a:latin typeface="Lato"/>
              </a:rPr>
              <a:t> dimension is on </a:t>
            </a:r>
            <a:r>
              <a:rPr lang="en-US" b="1" i="0" dirty="0">
                <a:solidFill>
                  <a:srgbClr val="3C3C3B"/>
                </a:solidFill>
                <a:effectLst/>
                <a:latin typeface="Lato"/>
              </a:rPr>
              <a:t>Text </a:t>
            </a:r>
            <a:r>
              <a:rPr lang="en-US" b="0" i="0" dirty="0">
                <a:solidFill>
                  <a:srgbClr val="3C3C3B"/>
                </a:solidFill>
                <a:effectLst/>
                <a:latin typeface="Lato"/>
              </a:rPr>
              <a:t>and</a:t>
            </a:r>
            <a:r>
              <a:rPr lang="en-US" b="1" i="0" dirty="0">
                <a:solidFill>
                  <a:srgbClr val="3C3C3B"/>
                </a:solidFill>
                <a:effectLst/>
                <a:latin typeface="Lato"/>
              </a:rPr>
              <a:t> </a:t>
            </a:r>
            <a:r>
              <a:rPr lang="en-US" b="0" i="0" dirty="0">
                <a:solidFill>
                  <a:srgbClr val="3C3C3B"/>
                </a:solidFill>
                <a:effectLst/>
                <a:latin typeface="Lato"/>
              </a:rPr>
              <a:t>defines the view level of detail. Each mark in the view represents the total </a:t>
            </a:r>
            <a:r>
              <a:rPr lang="en-US" b="1" i="0" dirty="0">
                <a:solidFill>
                  <a:srgbClr val="3C3C3B"/>
                </a:solidFill>
                <a:effectLst/>
                <a:latin typeface="Lato"/>
              </a:rPr>
              <a:t>Revenue</a:t>
            </a:r>
            <a:r>
              <a:rPr lang="en-US" b="0" i="0" dirty="0">
                <a:solidFill>
                  <a:srgbClr val="3C3C3B"/>
                </a:solidFill>
                <a:effectLst/>
                <a:latin typeface="Lato"/>
              </a:rPr>
              <a:t> and total </a:t>
            </a:r>
            <a:r>
              <a:rPr lang="en-US" b="1" i="0" dirty="0">
                <a:solidFill>
                  <a:srgbClr val="3C3C3B"/>
                </a:solidFill>
                <a:effectLst/>
                <a:latin typeface="Lato"/>
              </a:rPr>
              <a:t>Number of Patient Visits</a:t>
            </a:r>
            <a:r>
              <a:rPr lang="en-US" b="0" i="0" dirty="0">
                <a:solidFill>
                  <a:srgbClr val="3C3C3B"/>
                </a:solidFill>
                <a:effectLst/>
                <a:latin typeface="Lato"/>
              </a:rPr>
              <a:t> for the department.</a:t>
            </a:r>
          </a:p>
          <a:p>
            <a:pPr algn="l"/>
            <a:r>
              <a:rPr lang="en-US" b="0" i="0" dirty="0">
                <a:solidFill>
                  <a:srgbClr val="3C3C3B"/>
                </a:solidFill>
                <a:effectLst/>
                <a:latin typeface="Lato"/>
              </a:rPr>
              <a:t>As you would expect, most departments have higher revenue with a higher volume of patients. </a:t>
            </a:r>
            <a:r>
              <a:rPr lang="en-US" b="1" i="0" dirty="0">
                <a:solidFill>
                  <a:srgbClr val="3C3C3B"/>
                </a:solidFill>
                <a:effectLst/>
                <a:latin typeface="Lato"/>
              </a:rPr>
              <a:t>Neurology</a:t>
            </a:r>
            <a:r>
              <a:rPr lang="en-US" b="0" i="0" dirty="0">
                <a:solidFill>
                  <a:srgbClr val="3C3C3B"/>
                </a:solidFill>
                <a:effectLst/>
                <a:latin typeface="Lato"/>
              </a:rPr>
              <a:t> and </a:t>
            </a:r>
            <a:r>
              <a:rPr lang="en-US" b="1" i="0" dirty="0">
                <a:solidFill>
                  <a:srgbClr val="3C3C3B"/>
                </a:solidFill>
                <a:effectLst/>
                <a:latin typeface="Lato"/>
              </a:rPr>
              <a:t>Cardiology</a:t>
            </a:r>
            <a:r>
              <a:rPr lang="en-US" b="0" i="0" dirty="0">
                <a:solidFill>
                  <a:srgbClr val="3C3C3B"/>
                </a:solidFill>
                <a:effectLst/>
                <a:latin typeface="Lato"/>
              </a:rPr>
              <a:t> stand out as having high revenue despite a lower volume of patients.</a:t>
            </a:r>
          </a:p>
          <a:p>
            <a:pPr algn="l"/>
            <a:r>
              <a:rPr lang="en-US" b="0" i="0" dirty="0">
                <a:solidFill>
                  <a:srgbClr val="FFFFFF"/>
                </a:solidFill>
                <a:effectLst/>
                <a:latin typeface="Lato"/>
              </a:rPr>
              <a:t>Look for ways to use </a:t>
            </a:r>
            <a:r>
              <a:rPr lang="en-US" b="1" i="0" dirty="0">
                <a:solidFill>
                  <a:srgbClr val="FFFFFF"/>
                </a:solidFill>
                <a:effectLst/>
                <a:latin typeface="Lato"/>
              </a:rPr>
              <a:t>Size</a:t>
            </a:r>
            <a:r>
              <a:rPr lang="en-US" b="0" i="0" dirty="0">
                <a:solidFill>
                  <a:srgbClr val="FFFFFF"/>
                </a:solidFill>
                <a:effectLst/>
                <a:latin typeface="Lato"/>
              </a:rPr>
              <a:t> and </a:t>
            </a:r>
            <a:r>
              <a:rPr lang="en-US" b="1" i="0" dirty="0">
                <a:solidFill>
                  <a:srgbClr val="FFFFFF"/>
                </a:solidFill>
                <a:effectLst/>
                <a:latin typeface="Lato"/>
              </a:rPr>
              <a:t>Color</a:t>
            </a:r>
            <a:r>
              <a:rPr lang="en-US" b="0" i="0" dirty="0">
                <a:solidFill>
                  <a:srgbClr val="FFFFFF"/>
                </a:solidFill>
                <a:effectLst/>
                <a:latin typeface="Lato"/>
              </a:rPr>
              <a:t> to encode additional data in scatterplots. For example, we might add </a:t>
            </a:r>
            <a:r>
              <a:rPr lang="en-US" b="1" i="0" dirty="0">
                <a:solidFill>
                  <a:srgbClr val="FFFFFF"/>
                </a:solidFill>
                <a:effectLst/>
                <a:latin typeface="Lato"/>
              </a:rPr>
              <a:t>Department Type</a:t>
            </a:r>
            <a:r>
              <a:rPr lang="en-US" b="0" i="0" dirty="0">
                <a:solidFill>
                  <a:srgbClr val="FFFFFF"/>
                </a:solidFill>
                <a:effectLst/>
                <a:latin typeface="Lato"/>
              </a:rPr>
              <a:t> to </a:t>
            </a:r>
            <a:r>
              <a:rPr lang="en-US" b="1" i="0" dirty="0">
                <a:solidFill>
                  <a:srgbClr val="FFFFFF"/>
                </a:solidFill>
                <a:effectLst/>
                <a:latin typeface="Lato"/>
              </a:rPr>
              <a:t>Color</a:t>
            </a:r>
            <a:r>
              <a:rPr lang="en-US" b="0" i="0" dirty="0">
                <a:solidFill>
                  <a:srgbClr val="FFFFFF"/>
                </a:solidFill>
                <a:effectLst/>
                <a:latin typeface="Lato"/>
              </a:rPr>
              <a:t> to see if departments of the same type show similar correlations. We might encode </a:t>
            </a:r>
            <a:r>
              <a:rPr lang="en-US" b="1" i="0" dirty="0">
                <a:solidFill>
                  <a:srgbClr val="FFFFFF"/>
                </a:solidFill>
                <a:effectLst/>
                <a:latin typeface="Lato"/>
              </a:rPr>
              <a:t>Size</a:t>
            </a:r>
            <a:r>
              <a:rPr lang="en-US" b="0" i="0" dirty="0">
                <a:solidFill>
                  <a:srgbClr val="FFFFFF"/>
                </a:solidFill>
                <a:effectLst/>
                <a:latin typeface="Lato"/>
              </a:rPr>
              <a:t> with average length of stay to see if higher revenues can also be explained by patients who stay longer.</a:t>
            </a:r>
          </a:p>
          <a:p>
            <a:pPr algn="l"/>
            <a:r>
              <a:rPr lang="en-US" b="0" i="0" dirty="0">
                <a:solidFill>
                  <a:srgbClr val="3C3C3B"/>
                </a:solidFill>
                <a:effectLst/>
                <a:latin typeface="Lato"/>
              </a:rPr>
              <a:t>Let's consider a few other types of charts that use multiple axes.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9779912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Dual axis, on the other hand, means that a view is using two axes that are opposite each other with a common pane.</a:t>
            </a:r>
            <a:endParaRPr dirty="0">
              <a:uFillTx/>
            </a:endParaRPr>
          </a:p>
        </p:txBody>
      </p:sp>
    </p:spTree>
    <p:extLst>
      <p:ext uri="{BB962C8B-B14F-4D97-AF65-F5344CB8AC3E}">
        <p14:creationId xmlns:p14="http://schemas.microsoft.com/office/powerpoint/2010/main" val="8827690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lang="en-US" b="0" i="0" dirty="0">
                <a:solidFill>
                  <a:srgbClr val="3C3C3B"/>
                </a:solidFill>
                <a:effectLst/>
                <a:latin typeface="Lato"/>
              </a:rPr>
              <a:t>Here is an example (not included in the workbook) using a dual axis for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There are several key features of the view, which are as follows: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fields on </a:t>
            </a:r>
            <a:r>
              <a:rPr lang="en-US" b="1" i="0" dirty="0">
                <a:solidFill>
                  <a:srgbClr val="3C3C3B"/>
                </a:solidFill>
                <a:effectLst/>
                <a:latin typeface="Lato"/>
              </a:rPr>
              <a:t>Rows</a:t>
            </a:r>
            <a:r>
              <a:rPr lang="en-US" b="0" i="0" dirty="0">
                <a:solidFill>
                  <a:srgbClr val="3C3C3B"/>
                </a:solidFill>
                <a:effectLst/>
                <a:latin typeface="Lato"/>
              </a:rPr>
              <a:t> indicate that they have a dual axis by sharing a flattened side.</a:t>
            </a:r>
          </a:p>
          <a:p>
            <a:pPr algn="l">
              <a:buFont typeface="Arial" panose="020B0604020202020204" pitchFamily="34" charset="0"/>
              <a:buChar char="•"/>
            </a:pPr>
            <a:r>
              <a:rPr lang="en-US" b="0" i="0" dirty="0">
                <a:solidFill>
                  <a:srgbClr val="3C3C3B"/>
                </a:solidFill>
                <a:effectLst/>
                <a:latin typeface="Lato"/>
              </a:rPr>
              <a:t>The axes defined by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are on opposing sides of the view. Also, note that they are not synchronized, which, in many cases, can give a distorted view of the data. It would be great if profit was that close to total sales! But it's not. To synchronize the axes, right-click the right axis and select </a:t>
            </a:r>
            <a:r>
              <a:rPr lang="en-US" b="1" i="0" dirty="0">
                <a:solidFill>
                  <a:srgbClr val="3C3C3B"/>
                </a:solidFill>
                <a:effectLst/>
                <a:latin typeface="Lato"/>
              </a:rPr>
              <a:t>Synchronize Axis</a:t>
            </a:r>
            <a:r>
              <a:rPr lang="en-US" b="0" i="0" dirty="0">
                <a:solidFill>
                  <a:srgbClr val="3C3C3B"/>
                </a:solidFill>
                <a:effectLst/>
                <a:latin typeface="Lato"/>
              </a:rPr>
              <a:t>. If that option is grayed out, it is likely that one of the values is a whole number type and the other is a decimal type. You can change the data type of one of the fields by right-clicking it in the data pane and selecting </a:t>
            </a:r>
            <a:r>
              <a:rPr lang="en-US" b="1" i="0" dirty="0">
                <a:solidFill>
                  <a:srgbClr val="3C3C3B"/>
                </a:solidFill>
                <a:effectLst/>
                <a:latin typeface="Lato"/>
              </a:rPr>
              <a:t>Change Data Type</a:t>
            </a:r>
            <a:r>
              <a:rPr lang="en-US" b="0" i="0" dirty="0">
                <a:solidFill>
                  <a:srgbClr val="3C3C3B"/>
                </a:solidFill>
                <a:effectLst/>
                <a:latin typeface="Lato"/>
              </a:rPr>
              <a:t> | </a:t>
            </a:r>
            <a:r>
              <a:rPr lang="en-US" b="1" i="0" dirty="0">
                <a:solidFill>
                  <a:srgbClr val="3C3C3B"/>
                </a:solidFill>
                <a:effectLst/>
                <a:latin typeface="Lato"/>
              </a:rPr>
              <a:t>Number (Whole)</a:t>
            </a:r>
            <a:r>
              <a:rPr lang="en-US" b="0" i="0" dirty="0">
                <a:solidFill>
                  <a:srgbClr val="3C3C3B"/>
                </a:solidFill>
                <a:effectLst/>
                <a:latin typeface="Lato"/>
              </a:rPr>
              <a:t> or </a:t>
            </a:r>
            <a:r>
              <a:rPr lang="en-US" b="1" i="0" dirty="0">
                <a:solidFill>
                  <a:srgbClr val="3C3C3B"/>
                </a:solidFill>
                <a:effectLst/>
                <a:latin typeface="Lato"/>
              </a:rPr>
              <a:t>Number (Decimal)</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Marks</a:t>
            </a:r>
            <a:r>
              <a:rPr lang="en-US" b="0" i="0" dirty="0">
                <a:solidFill>
                  <a:srgbClr val="3C3C3B"/>
                </a:solidFill>
                <a:effectLst/>
                <a:latin typeface="Lato"/>
              </a:rPr>
              <a:t> card is now an accordion-like control with an </a:t>
            </a:r>
            <a:r>
              <a:rPr lang="en-US" b="1" i="0" dirty="0">
                <a:solidFill>
                  <a:srgbClr val="3C3C3B"/>
                </a:solidFill>
                <a:effectLst/>
                <a:latin typeface="Lato"/>
              </a:rPr>
              <a:t>All</a:t>
            </a:r>
            <a:r>
              <a:rPr lang="en-US" b="0" i="0" dirty="0">
                <a:solidFill>
                  <a:srgbClr val="3C3C3B"/>
                </a:solidFill>
                <a:effectLst/>
                <a:latin typeface="Lato"/>
              </a:rPr>
              <a:t> section and a section for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You can use this to customize marks for all measures or specifically customize marks for either </a:t>
            </a:r>
            <a:r>
              <a:rPr lang="en-US" b="1" i="0" dirty="0">
                <a:solidFill>
                  <a:srgbClr val="3C3C3B"/>
                </a:solidFill>
                <a:effectLst/>
                <a:latin typeface="Lato"/>
              </a:rPr>
              <a:t>Sales</a:t>
            </a:r>
            <a:r>
              <a:rPr lang="en-US" b="0" i="0" dirty="0">
                <a:solidFill>
                  <a:srgbClr val="3C3C3B"/>
                </a:solidFill>
                <a:effectLst/>
                <a:latin typeface="Lato"/>
              </a:rPr>
              <a:t> or </a:t>
            </a:r>
            <a:r>
              <a:rPr lang="en-US" b="1" i="0" dirty="0">
                <a:solidFill>
                  <a:srgbClr val="3C3C3B"/>
                </a:solidFill>
                <a:effectLst/>
                <a:latin typeface="Lato"/>
              </a:rPr>
              <a:t>Profit</a:t>
            </a:r>
            <a:r>
              <a:rPr lang="en-US" b="0" i="0" dirty="0">
                <a:solidFill>
                  <a:srgbClr val="3C3C3B"/>
                </a:solidFill>
                <a:effectLst/>
                <a:latin typeface="Lato"/>
              </a:rPr>
              <a:t>.</a:t>
            </a:r>
          </a:p>
          <a:p>
            <a:pPr algn="l"/>
            <a:r>
              <a:rPr lang="en-US" b="0" i="0" dirty="0">
                <a:solidFill>
                  <a:srgbClr val="3C3C3B"/>
                </a:solidFill>
                <a:effectLst/>
                <a:latin typeface="Lato"/>
              </a:rPr>
              <a:t>To create a dual axis, drag and drop two continuous (green) fields next to each other on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then use the drop-down menu on the second, and select </a:t>
            </a:r>
            <a:r>
              <a:rPr lang="en-US" b="1" i="0" dirty="0">
                <a:solidFill>
                  <a:srgbClr val="3C3C3B"/>
                </a:solidFill>
                <a:effectLst/>
                <a:latin typeface="Lato"/>
              </a:rPr>
              <a:t>Dual Axis</a:t>
            </a:r>
            <a:r>
              <a:rPr lang="en-US" b="0" i="0" dirty="0">
                <a:solidFill>
                  <a:srgbClr val="3C3C3B"/>
                </a:solidFill>
                <a:effectLst/>
                <a:latin typeface="Lato"/>
              </a:rPr>
              <a:t>. Alternatively, you can drop the second field onto the canvas, opposite the existing axis.</a:t>
            </a:r>
          </a:p>
          <a:p>
            <a:pPr algn="l"/>
            <a:r>
              <a:rPr lang="en-US" b="0" i="0" dirty="0">
                <a:solidFill>
                  <a:srgbClr val="FFFFFF"/>
                </a:solidFill>
                <a:effectLst/>
                <a:latin typeface="Lato"/>
              </a:rPr>
              <a:t>Dual axes can be used with any continuous field that defines an axis. This includes numeric fields, date fields, and latitude or longitude fields that define a geographic visualization. In the case of latitude or longitude, simply copy one of the fields and place it immediately next to itself on the </a:t>
            </a:r>
            <a:r>
              <a:rPr lang="en-US" b="1" i="0" dirty="0">
                <a:solidFill>
                  <a:srgbClr val="FFFFFF"/>
                </a:solidFill>
                <a:effectLst/>
                <a:latin typeface="Lato"/>
              </a:rPr>
              <a:t>Rows</a:t>
            </a:r>
            <a:r>
              <a:rPr lang="en-US" b="0" i="0" dirty="0">
                <a:solidFill>
                  <a:srgbClr val="FFFFFF"/>
                </a:solidFill>
                <a:effectLst/>
                <a:latin typeface="Lato"/>
              </a:rPr>
              <a:t> or </a:t>
            </a:r>
            <a:r>
              <a:rPr lang="en-US" b="1" i="0" dirty="0">
                <a:solidFill>
                  <a:srgbClr val="FFFFFF"/>
                </a:solidFill>
                <a:effectLst/>
                <a:latin typeface="Lato"/>
              </a:rPr>
              <a:t>Columns</a:t>
            </a:r>
            <a:r>
              <a:rPr lang="en-US" b="0" i="0" dirty="0">
                <a:solidFill>
                  <a:srgbClr val="FFFFFF"/>
                </a:solidFill>
                <a:effectLst/>
                <a:latin typeface="Lato"/>
              </a:rPr>
              <a:t> shelf. Then, select </a:t>
            </a:r>
            <a:r>
              <a:rPr lang="en-US" b="1" i="0" dirty="0">
                <a:solidFill>
                  <a:srgbClr val="FFFFFF"/>
                </a:solidFill>
                <a:effectLst/>
                <a:latin typeface="Lato"/>
              </a:rPr>
              <a:t>Dual Axis</a:t>
            </a:r>
            <a:r>
              <a:rPr lang="en-US" b="0" i="0" dirty="0">
                <a:solidFill>
                  <a:srgbClr val="FFFFFF"/>
                </a:solidFill>
                <a:effectLst/>
                <a:latin typeface="Lato"/>
              </a:rPr>
              <a:t> by using the drop-down menu.</a:t>
            </a:r>
          </a:p>
          <a:p>
            <a:pPr marL="158750" indent="0">
              <a:buNone/>
            </a:pPr>
            <a:endParaRPr dirty="0">
              <a:uFillTx/>
            </a:endParaRPr>
          </a:p>
        </p:txBody>
      </p:sp>
    </p:spTree>
    <p:extLst>
      <p:ext uri="{BB962C8B-B14F-4D97-AF65-F5344CB8AC3E}">
        <p14:creationId xmlns:p14="http://schemas.microsoft.com/office/powerpoint/2010/main" val="166477908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A </a:t>
            </a:r>
            <a:r>
              <a:rPr lang="en-US" b="1" i="0" dirty="0">
                <a:solidFill>
                  <a:srgbClr val="3C3C3B"/>
                </a:solidFill>
                <a:effectLst/>
                <a:latin typeface="Lato"/>
              </a:rPr>
              <a:t>combination chart</a:t>
            </a:r>
            <a:r>
              <a:rPr lang="en-US" b="0" i="0" dirty="0">
                <a:solidFill>
                  <a:srgbClr val="3C3C3B"/>
                </a:solidFill>
                <a:effectLst/>
                <a:latin typeface="Lato"/>
              </a:rPr>
              <a:t> extends the use of dual axes to overlay different mark types. This is possible because the </a:t>
            </a:r>
            <a:r>
              <a:rPr lang="en-US" b="1" i="0" dirty="0">
                <a:solidFill>
                  <a:srgbClr val="3C3C3B"/>
                </a:solidFill>
                <a:effectLst/>
                <a:latin typeface="Lato"/>
              </a:rPr>
              <a:t>Marks</a:t>
            </a:r>
            <a:r>
              <a:rPr lang="en-US" b="0" i="0" dirty="0">
                <a:solidFill>
                  <a:srgbClr val="3C3C3B"/>
                </a:solidFill>
                <a:effectLst/>
                <a:latin typeface="Lato"/>
              </a:rPr>
              <a:t> card will give options for editing all marks or customizing marks for each individual axis.</a:t>
            </a:r>
          </a:p>
          <a:p>
            <a:pPr algn="l"/>
            <a:r>
              <a:rPr lang="en-US" b="0" i="0" dirty="0">
                <a:solidFill>
                  <a:srgbClr val="FFFFFF"/>
                </a:solidFill>
                <a:effectLst/>
                <a:latin typeface="Lato"/>
              </a:rPr>
              <a:t>Multiple mark types are available any time two or more continuous fields are located beside each other on </a:t>
            </a:r>
            <a:r>
              <a:rPr lang="en-US" b="1" i="0" dirty="0">
                <a:solidFill>
                  <a:srgbClr val="FFFFFF"/>
                </a:solidFill>
                <a:effectLst/>
                <a:latin typeface="Lato"/>
              </a:rPr>
              <a:t>Rows</a:t>
            </a:r>
            <a:r>
              <a:rPr lang="en-US" b="0" i="0" dirty="0">
                <a:solidFill>
                  <a:srgbClr val="FFFFFF"/>
                </a:solidFill>
                <a:effectLst/>
                <a:latin typeface="Lato"/>
              </a:rPr>
              <a:t> or </a:t>
            </a:r>
            <a:r>
              <a:rPr lang="en-US" b="1" i="0" dirty="0">
                <a:solidFill>
                  <a:srgbClr val="FFFFFF"/>
                </a:solidFill>
                <a:effectLst/>
                <a:latin typeface="Lato"/>
              </a:rPr>
              <a:t>Columns</a:t>
            </a:r>
            <a:r>
              <a:rPr lang="en-US" b="0" i="0" dirty="0">
                <a:solidFill>
                  <a:srgbClr val="FFFFFF"/>
                </a:solidFill>
                <a:effectLst/>
                <a:latin typeface="Lato"/>
              </a:rPr>
              <a:t>.</a:t>
            </a:r>
          </a:p>
          <a:p>
            <a:pPr algn="l"/>
            <a:r>
              <a:rPr lang="en-US" b="0" i="0" dirty="0">
                <a:solidFill>
                  <a:srgbClr val="3C3C3B"/>
                </a:solidFill>
                <a:effectLst/>
                <a:latin typeface="Lato"/>
              </a:rPr>
              <a:t>As an example of a </a:t>
            </a:r>
            <a:r>
              <a:rPr lang="en-US" b="1" i="0" dirty="0">
                <a:solidFill>
                  <a:srgbClr val="3C3C3B"/>
                </a:solidFill>
                <a:effectLst/>
                <a:latin typeface="Lato"/>
              </a:rPr>
              <a:t>combination chart</a:t>
            </a:r>
            <a:r>
              <a:rPr lang="en-US" b="0" i="0" dirty="0">
                <a:solidFill>
                  <a:srgbClr val="3C3C3B"/>
                </a:solidFill>
                <a:effectLst/>
                <a:latin typeface="Lato"/>
              </a:rPr>
              <a:t>, consider the following visualization:</a:t>
            </a:r>
          </a:p>
          <a:p>
            <a:pPr algn="l"/>
            <a:endParaRPr lang="en-US" b="0" i="0" dirty="0">
              <a:solidFill>
                <a:srgbClr val="3C3C3B"/>
              </a:solidFill>
              <a:effectLst/>
              <a:latin typeface="Lato"/>
            </a:endParaRPr>
          </a:p>
          <a:p>
            <a:pPr algn="l"/>
            <a:r>
              <a:rPr lang="en-US" b="0" i="0" dirty="0">
                <a:solidFill>
                  <a:srgbClr val="3C3C3B"/>
                </a:solidFill>
                <a:effectLst/>
                <a:latin typeface="Lato"/>
              </a:rPr>
              <a:t>This chart uses a combination of bars and lines to show the total number of patient visits over time (the bars) and the breakdown of patient visits by hospital branch over time (the lines). This kind of visualization can be quite effective at giving additional context to detail.</a:t>
            </a:r>
          </a:p>
          <a:p>
            <a:pPr algn="l"/>
            <a:r>
              <a:rPr lang="en-US" b="0" i="0" dirty="0">
                <a:solidFill>
                  <a:srgbClr val="3C3C3B"/>
                </a:solidFill>
                <a:effectLst/>
                <a:latin typeface="Lato"/>
              </a:rPr>
              <a:t>There are several things to note about this view:</a:t>
            </a:r>
          </a:p>
          <a:p>
            <a:pPr algn="l">
              <a:buFont typeface="Arial" panose="020B0604020202020204" pitchFamily="34" charset="0"/>
              <a:buChar char="•"/>
            </a:pPr>
            <a:r>
              <a:rPr lang="en-US" b="0" i="0" dirty="0">
                <a:solidFill>
                  <a:srgbClr val="3C3C3B"/>
                </a:solidFill>
                <a:effectLst/>
                <a:latin typeface="Lato"/>
              </a:rPr>
              <a:t>The field on the </a:t>
            </a:r>
            <a:r>
              <a:rPr lang="en-US" b="1" i="0" dirty="0">
                <a:solidFill>
                  <a:srgbClr val="3C3C3B"/>
                </a:solidFill>
                <a:effectLst/>
                <a:latin typeface="Lato"/>
              </a:rPr>
              <a:t>Color</a:t>
            </a:r>
            <a:r>
              <a:rPr lang="en-US" b="0" i="0" dirty="0">
                <a:solidFill>
                  <a:srgbClr val="3C3C3B"/>
                </a:solidFill>
                <a:effectLst/>
                <a:latin typeface="Lato"/>
              </a:rPr>
              <a:t> shelf is listed as </a:t>
            </a:r>
            <a:r>
              <a:rPr lang="en-US" b="1" i="0" dirty="0">
                <a:solidFill>
                  <a:srgbClr val="3C3C3B"/>
                </a:solidFill>
                <a:effectLst/>
                <a:latin typeface="Lato"/>
              </a:rPr>
              <a:t>Multiple Fields</a:t>
            </a:r>
            <a:r>
              <a:rPr lang="en-US" b="0" i="0" dirty="0">
                <a:solidFill>
                  <a:srgbClr val="3C3C3B"/>
                </a:solidFill>
                <a:effectLst/>
                <a:latin typeface="Lato"/>
              </a:rPr>
              <a:t> and is gray on the </a:t>
            </a:r>
            <a:r>
              <a:rPr lang="en-US" b="1" i="0" dirty="0">
                <a:solidFill>
                  <a:srgbClr val="3C3C3B"/>
                </a:solidFill>
                <a:effectLst/>
                <a:latin typeface="Lato"/>
              </a:rPr>
              <a:t>Marks</a:t>
            </a:r>
            <a:r>
              <a:rPr lang="en-US" b="0" i="0" dirty="0">
                <a:solidFill>
                  <a:srgbClr val="3C3C3B"/>
                </a:solidFill>
                <a:effectLst/>
                <a:latin typeface="Lato"/>
              </a:rPr>
              <a:t> card. This indicates that different fields have been used for </a:t>
            </a:r>
            <a:r>
              <a:rPr lang="en-US" b="1" i="0" dirty="0">
                <a:solidFill>
                  <a:srgbClr val="3C3C3B"/>
                </a:solidFill>
                <a:effectLst/>
                <a:latin typeface="Lato"/>
              </a:rPr>
              <a:t>Color</a:t>
            </a:r>
            <a:r>
              <a:rPr lang="en-US" b="0" i="0" dirty="0">
                <a:solidFill>
                  <a:srgbClr val="3C3C3B"/>
                </a:solidFill>
                <a:effectLst/>
                <a:latin typeface="Lato"/>
              </a:rPr>
              <a:t> for each axis on </a:t>
            </a:r>
            <a:r>
              <a:rPr lang="en-US" b="1" i="0" dirty="0">
                <a:solidFill>
                  <a:srgbClr val="3C3C3B"/>
                </a:solidFill>
                <a:effectLst/>
                <a:latin typeface="Lato"/>
              </a:rPr>
              <a:t>Marks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view demonstrates the ability to mix levels of detail in the same view. The bars are drawn at the highest level (patient visits for each month), while the lines have been drawn at a lower level (patient visits for each branch for each month).</a:t>
            </a:r>
          </a:p>
          <a:p>
            <a:pPr algn="l">
              <a:buFont typeface="Arial" panose="020B0604020202020204" pitchFamily="34" charset="0"/>
              <a:buChar char="•"/>
            </a:pPr>
            <a:r>
              <a:rPr lang="en-US" b="0" i="0" dirty="0">
                <a:solidFill>
                  <a:srgbClr val="3C3C3B"/>
                </a:solidFill>
                <a:effectLst/>
                <a:latin typeface="Lato"/>
              </a:rPr>
              <a:t>The view demonstrates the ability to use the same field (</a:t>
            </a:r>
            <a:r>
              <a:rPr lang="en-US" b="1" i="0" dirty="0">
                <a:solidFill>
                  <a:srgbClr val="3C3C3B"/>
                </a:solidFill>
                <a:effectLst/>
                <a:latin typeface="Lato"/>
              </a:rPr>
              <a:t>Patient Visits</a:t>
            </a:r>
            <a:r>
              <a:rPr lang="en-US" b="0" i="0" dirty="0">
                <a:solidFill>
                  <a:srgbClr val="3C3C3B"/>
                </a:solidFill>
                <a:effectLst/>
                <a:latin typeface="Lato"/>
              </a:rPr>
              <a:t>, in this case) multiple times on the same shelf (</a:t>
            </a:r>
            <a:r>
              <a:rPr lang="en-US" b="1" i="0" dirty="0">
                <a:solidFill>
                  <a:srgbClr val="3C3C3B"/>
                </a:solidFill>
                <a:effectLst/>
                <a:latin typeface="Lato"/>
              </a:rPr>
              <a:t>Rows</a:t>
            </a:r>
            <a:r>
              <a:rPr lang="en-US" b="0" i="0" dirty="0">
                <a:solidFill>
                  <a:srgbClr val="3C3C3B"/>
                </a:solidFill>
                <a:effectLst/>
                <a:latin typeface="Lato"/>
              </a:rPr>
              <a:t>, in this case).</a:t>
            </a:r>
          </a:p>
          <a:p>
            <a:pPr algn="l">
              <a:buFont typeface="Arial" panose="020B0604020202020204" pitchFamily="34" charset="0"/>
              <a:buChar char="•"/>
            </a:pPr>
            <a:r>
              <a:rPr lang="en-US" b="0" i="0" dirty="0">
                <a:solidFill>
                  <a:srgbClr val="3C3C3B"/>
                </a:solidFill>
                <a:effectLst/>
                <a:latin typeface="Lato"/>
              </a:rPr>
              <a:t>The second axis (the </a:t>
            </a:r>
            <a:r>
              <a:rPr lang="en-US" b="1" i="0" dirty="0">
                <a:solidFill>
                  <a:srgbClr val="3C3C3B"/>
                </a:solidFill>
                <a:effectLst/>
                <a:latin typeface="Lato"/>
              </a:rPr>
              <a:t>Patient Visits</a:t>
            </a:r>
            <a:r>
              <a:rPr lang="en-US" b="0" i="0" dirty="0">
                <a:solidFill>
                  <a:srgbClr val="3C3C3B"/>
                </a:solidFill>
                <a:effectLst/>
                <a:latin typeface="Lato"/>
              </a:rPr>
              <a:t> field on the right) has the header hidden to remove redundancy from the view. You can do this by unchecking </a:t>
            </a:r>
            <a:r>
              <a:rPr lang="en-US" b="1" i="0" dirty="0">
                <a:solidFill>
                  <a:srgbClr val="3C3C3B"/>
                </a:solidFill>
                <a:effectLst/>
                <a:latin typeface="Lato"/>
              </a:rPr>
              <a:t>Show Header</a:t>
            </a:r>
            <a:r>
              <a:rPr lang="en-US" b="0" i="0" dirty="0">
                <a:solidFill>
                  <a:srgbClr val="3C3C3B"/>
                </a:solidFill>
                <a:effectLst/>
                <a:latin typeface="Lato"/>
              </a:rPr>
              <a:t> from the drop-down menu on the field in the view or right-clicking the axis or header you wish to hide.</a:t>
            </a:r>
          </a:p>
          <a:p>
            <a:pPr algn="l"/>
            <a:r>
              <a:rPr lang="en-US" b="0" i="0" dirty="0">
                <a:solidFill>
                  <a:srgbClr val="3C3C3B"/>
                </a:solidFill>
                <a:effectLst/>
                <a:latin typeface="Lato"/>
              </a:rPr>
              <a:t>Dual axis and combination charts open a wide range of possibilities for mixing mark types and levels of detail and are very useful for generating unique insights. We'll see a few more examples of these throughout the rest of this course. Be sure to experiment with this feature and let your imagination run wild with all that can be done.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7783081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Along the way, we've also covered some details on how dates work in Tableau.</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Hopefully, the examples of using calculations in this lesson have whet your appetite for learning more about creating calculated fields. The ability to create calculations in Tableau opens endless possibilities for extending analysis of data, calculating results, customizing visualizations, and creating rich user interactivity. We'll dive deep into calculations in the next two lessons to see how they work and what amazing things they can do.</a:t>
            </a:r>
          </a:p>
          <a:p>
            <a:pPr marL="158750" indent="0">
              <a:buNone/>
            </a:pPr>
            <a:endParaRPr dirty="0">
              <a:uFillTx/>
            </a:endParaRPr>
          </a:p>
        </p:txBody>
      </p:sp>
    </p:spTree>
    <p:extLst>
      <p:ext uri="{BB962C8B-B14F-4D97-AF65-F5344CB8AC3E}">
        <p14:creationId xmlns:p14="http://schemas.microsoft.com/office/powerpoint/2010/main" val="337322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Continuous (green) fields have values that flow from first to last as a continuum. Numeric and date fields are often (though, not always) used as continuous fields in the view. The values of these fields have an order that it would make little sense to change.</a:t>
            </a:r>
            <a:endParaRPr dirty="0">
              <a:uFillTx/>
            </a:endParaRPr>
          </a:p>
        </p:txBody>
      </p:sp>
    </p:spTree>
    <p:extLst>
      <p:ext uri="{BB962C8B-B14F-4D97-AF65-F5344CB8AC3E}">
        <p14:creationId xmlns:p14="http://schemas.microsoft.com/office/powerpoint/2010/main" val="10469222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1133857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 have already seen what amazing discovery, analysis, and data storytelling is possible in Tableau by simply connecting to data and dragging and dropping fields. Now, we'll set off on an adventure with calculations.</a:t>
            </a:r>
          </a:p>
          <a:p>
            <a:pPr algn="l"/>
            <a:r>
              <a:rPr lang="en-US" b="0" i="0" dirty="0">
                <a:solidFill>
                  <a:srgbClr val="3C3C3B"/>
                </a:solidFill>
                <a:effectLst/>
                <a:latin typeface="Lato"/>
              </a:rPr>
              <a:t>Calculations significantly extend the possibilities for analysis, design, and interactivity in Tableau. In this lesson, we'll see how calculations can be used in a wide variety of ways. We'll see how calculations can be used to address common issues with data, extend data by adding new dimensions and measures, and provide additional flexibility in interactivity.</a:t>
            </a:r>
          </a:p>
          <a:p>
            <a:pPr algn="l"/>
            <a:r>
              <a:rPr lang="en-US" b="0" i="0" dirty="0">
                <a:solidFill>
                  <a:srgbClr val="3C3C3B"/>
                </a:solidFill>
                <a:effectLst/>
                <a:latin typeface="Lato"/>
              </a:rPr>
              <a:t>At the same time, while calculations provide incredible power and flexibility, they introduce a level of complexity and sophistication. As you work through this lesson, try to understand the key concepts behind how calculations work in Tableau. As usual, follow along with the examples, but feel free to explore and experiment. The goal is not to merely have a list of calculations you can copy, but to gain knowledge of how calculations can be used to solve problems and add creative functionality to your visualizations and dashboards.</a:t>
            </a:r>
          </a:p>
          <a:p>
            <a:pPr algn="l"/>
            <a:r>
              <a:rPr lang="en-US" b="0" i="0" dirty="0">
                <a:solidFill>
                  <a:srgbClr val="3C3C3B"/>
                </a:solidFill>
                <a:effectLst/>
                <a:latin typeface="Lato"/>
              </a:rPr>
              <a:t>The first half of this lesson focuses on laying a foundation, while the second half provides quite a few practical examples.</a:t>
            </a: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We'll start with an introduction to the types of calculations in Tableau and then delve into some examples.</a:t>
            </a:r>
            <a:endParaRPr dirty="0">
              <a:uFillTx/>
            </a:endParaRPr>
          </a:p>
        </p:txBody>
      </p:sp>
    </p:spTree>
    <p:extLst>
      <p:ext uri="{BB962C8B-B14F-4D97-AF65-F5344CB8AC3E}">
        <p14:creationId xmlns:p14="http://schemas.microsoft.com/office/powerpoint/2010/main" val="2821635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This code returns a value. Sometimes, this result is per row of data, and sometimes it is done at an aggregate level. We'll consider the difference between Tableau's major calculation types next.</a:t>
            </a:r>
            <a:endParaRPr dirty="0">
              <a:uFillTx/>
            </a:endParaRPr>
          </a:p>
        </p:txBody>
      </p:sp>
    </p:spTree>
    <p:extLst>
      <p:ext uri="{BB962C8B-B14F-4D97-AF65-F5344CB8AC3E}">
        <p14:creationId xmlns:p14="http://schemas.microsoft.com/office/powerpoint/2010/main" val="75997243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most fundamental way to understand calculations in Tableau is to think of four major types of calculations: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sz="4000" b="0" i="0" dirty="0">
                <a:solidFill>
                  <a:srgbClr val="3C3C3B"/>
                </a:solidFill>
                <a:effectLst/>
                <a:latin typeface="Lato"/>
              </a:rPr>
              <a:t>Understanding and recognizing the four main types of calculations will enable you to leverage the power and potential of calculations in Tableau.</a:t>
            </a:r>
          </a:p>
          <a:p>
            <a:pPr algn="l"/>
            <a:r>
              <a:rPr lang="en-US" sz="4000" b="0" i="0" dirty="0">
                <a:solidFill>
                  <a:srgbClr val="3C3C3B"/>
                </a:solidFill>
                <a:effectLst/>
                <a:latin typeface="Lato"/>
              </a:rPr>
              <a:t>In this lesson, we'll take a close look at two of the four main types of calculations in Tableau: row-level and aggregate calculations. We'll consider the final two types in </a:t>
            </a:r>
            <a:r>
              <a:rPr lang="en-US" sz="4000" b="0" i="1" dirty="0">
                <a:solidFill>
                  <a:srgbClr val="3C3C3B"/>
                </a:solidFill>
                <a:effectLst/>
                <a:latin typeface="Lato"/>
              </a:rPr>
              <a:t>lesson 5</a:t>
            </a:r>
            <a:r>
              <a:rPr lang="en-US" sz="4000" b="0" i="0" dirty="0">
                <a:solidFill>
                  <a:srgbClr val="3C3C3B"/>
                </a:solidFill>
                <a:effectLst/>
                <a:latin typeface="Lato"/>
              </a:rPr>
              <a:t>, </a:t>
            </a:r>
            <a:r>
              <a:rPr lang="en-US" sz="4000" b="0" i="1" dirty="0">
                <a:solidFill>
                  <a:srgbClr val="3C3C3B"/>
                </a:solidFill>
                <a:effectLst/>
                <a:latin typeface="Lato"/>
              </a:rPr>
              <a:t>Leveraging Level of Detail Calculations</a:t>
            </a:r>
            <a:r>
              <a:rPr lang="en-US" sz="4000" b="0" i="0" dirty="0">
                <a:solidFill>
                  <a:srgbClr val="3C3C3B"/>
                </a:solidFill>
                <a:effectLst/>
                <a:latin typeface="Lato"/>
              </a:rPr>
              <a:t>, and </a:t>
            </a:r>
            <a:r>
              <a:rPr lang="en-US" sz="4000" b="0" i="1" dirty="0">
                <a:solidFill>
                  <a:srgbClr val="3C3C3B"/>
                </a:solidFill>
                <a:effectLst/>
                <a:latin typeface="Lato"/>
              </a:rPr>
              <a:t>lesson 6</a:t>
            </a:r>
            <a:r>
              <a:rPr lang="en-US" sz="4000" b="0" i="0" dirty="0">
                <a:solidFill>
                  <a:srgbClr val="3C3C3B"/>
                </a:solidFill>
                <a:effectLst/>
                <a:latin typeface="Lato"/>
              </a:rPr>
              <a:t>, </a:t>
            </a:r>
            <a:r>
              <a:rPr lang="en-US" sz="4000" b="0" i="1" dirty="0">
                <a:solidFill>
                  <a:srgbClr val="3C3C3B"/>
                </a:solidFill>
                <a:effectLst/>
                <a:latin typeface="Lato"/>
              </a:rPr>
              <a:t>Diving Deep with Table Calculations</a:t>
            </a:r>
            <a:r>
              <a:rPr lang="en-US" sz="4000" b="0" i="0" dirty="0">
                <a:solidFill>
                  <a:srgbClr val="3C3C3B"/>
                </a:solidFill>
                <a:effectLst/>
                <a:latin typeface="Lato"/>
              </a:rPr>
              <a:t>.</a:t>
            </a:r>
          </a:p>
          <a:p>
            <a:pPr algn="l"/>
            <a:r>
              <a:rPr lang="en-US" sz="4000" b="0" i="0" dirty="0">
                <a:solidFill>
                  <a:srgbClr val="FFFFFF"/>
                </a:solidFill>
                <a:effectLst/>
                <a:latin typeface="Lato"/>
              </a:rPr>
              <a:t>As you think through using a calculation to solve a problem, always consider the type of calculation you might need. Look for tips throughout this lesson and the next two that will help you consider </a:t>
            </a:r>
            <a:r>
              <a:rPr lang="en-US" sz="4000" b="0" i="1" dirty="0">
                <a:solidFill>
                  <a:srgbClr val="FFFFFF"/>
                </a:solidFill>
                <a:effectLst/>
                <a:latin typeface="Lato"/>
              </a:rPr>
              <a:t>why</a:t>
            </a:r>
            <a:r>
              <a:rPr lang="en-US" sz="4000" b="0" i="0" dirty="0">
                <a:solidFill>
                  <a:srgbClr val="FFFFFF"/>
                </a:solidFill>
                <a:effectLst/>
                <a:latin typeface="Lato"/>
              </a:rPr>
              <a:t> a certain type of calculation was used.</a:t>
            </a:r>
          </a:p>
          <a:p>
            <a:pPr algn="l"/>
            <a:r>
              <a:rPr lang="en-US" sz="4000" b="0" i="0" dirty="0">
                <a:solidFill>
                  <a:srgbClr val="3C3C3B"/>
                </a:solidFill>
                <a:effectLst/>
                <a:latin typeface="Lato"/>
              </a:rPr>
              <a:t>Now we have examined the major calculation types in Tableau, we will see how they are created and edited.</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43950524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There are multiple ways to create a calculated field in Tableau:</a:t>
            </a:r>
          </a:p>
          <a:p>
            <a:pPr marL="158750" indent="0">
              <a:buNone/>
            </a:pPr>
            <a:endParaRPr lang="en-US" dirty="0">
              <a:uFillTx/>
            </a:endParaRPr>
          </a:p>
          <a:p>
            <a:pPr algn="l">
              <a:buFont typeface="+mj-lt"/>
              <a:buAutoNum type="arabicPeriod"/>
            </a:pPr>
            <a:r>
              <a:rPr lang="en-US" b="0" i="0" dirty="0">
                <a:solidFill>
                  <a:srgbClr val="3C3C3B"/>
                </a:solidFill>
                <a:effectLst/>
                <a:latin typeface="Lato"/>
              </a:rPr>
              <a:t>Right-click an empty area in the </a:t>
            </a:r>
            <a:r>
              <a:rPr lang="en-US" b="1" i="0" dirty="0">
                <a:solidFill>
                  <a:srgbClr val="3C3C3B"/>
                </a:solidFill>
                <a:effectLst/>
                <a:latin typeface="Lato"/>
              </a:rPr>
              <a:t>Data</a:t>
            </a:r>
            <a:r>
              <a:rPr lang="en-US" b="0" i="0" dirty="0">
                <a:solidFill>
                  <a:srgbClr val="3C3C3B"/>
                </a:solidFill>
                <a:effectLst/>
                <a:latin typeface="Lato"/>
              </a:rPr>
              <a:t> pane and select </a:t>
            </a:r>
            <a:r>
              <a:rPr lang="en-US" b="1" i="0" dirty="0">
                <a:solidFill>
                  <a:srgbClr val="3C3C3B"/>
                </a:solidFill>
                <a:effectLst/>
                <a:latin typeface="Lato"/>
              </a:rPr>
              <a:t>Create Calculated Field...</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Use the drop-down menu on a field, set, or parameter in the data pane and select </a:t>
            </a:r>
            <a:r>
              <a:rPr lang="en-US" b="1" i="0" dirty="0">
                <a:solidFill>
                  <a:srgbClr val="3C3C3B"/>
                </a:solidFill>
                <a:effectLst/>
                <a:latin typeface="Lato"/>
              </a:rPr>
              <a:t>Create</a:t>
            </a:r>
            <a:r>
              <a:rPr lang="en-US" b="0" i="0" dirty="0">
                <a:solidFill>
                  <a:srgbClr val="3C3C3B"/>
                </a:solidFill>
                <a:effectLst/>
                <a:latin typeface="Lato"/>
              </a:rPr>
              <a:t> | </a:t>
            </a:r>
            <a:r>
              <a:rPr lang="en-US" b="1" i="0" dirty="0">
                <a:solidFill>
                  <a:srgbClr val="3C3C3B"/>
                </a:solidFill>
                <a:effectLst/>
                <a:latin typeface="Lato"/>
              </a:rPr>
              <a:t>Calculated Field...</a:t>
            </a:r>
            <a:r>
              <a:rPr lang="en-US" b="0" i="0" dirty="0">
                <a:solidFill>
                  <a:srgbClr val="3C3C3B"/>
                </a:solidFill>
                <a:effectLst/>
                <a:latin typeface="Lato"/>
              </a:rPr>
              <a:t>. The calculation will begin as a reference to the field you selected.</a:t>
            </a:r>
          </a:p>
          <a:p>
            <a:pPr algn="l">
              <a:buFont typeface="+mj-lt"/>
              <a:buAutoNum type="arabicPeriod"/>
            </a:pPr>
            <a:r>
              <a:rPr lang="en-US" b="0" i="0" dirty="0">
                <a:solidFill>
                  <a:srgbClr val="3C3C3B"/>
                </a:solidFill>
                <a:effectLst/>
                <a:latin typeface="Lato"/>
              </a:rPr>
              <a:t>Double-click an empty area on the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or </a:t>
            </a:r>
            <a:r>
              <a:rPr lang="en-US" b="1" i="0" dirty="0">
                <a:solidFill>
                  <a:srgbClr val="3C3C3B"/>
                </a:solidFill>
                <a:effectLst/>
                <a:latin typeface="Lato"/>
              </a:rPr>
              <a:t>Measure Values</a:t>
            </a:r>
            <a:r>
              <a:rPr lang="en-US" b="0" i="0" dirty="0">
                <a:solidFill>
                  <a:srgbClr val="3C3C3B"/>
                </a:solidFill>
                <a:effectLst/>
                <a:latin typeface="Lato"/>
              </a:rPr>
              <a:t> shelves, or in the empty area on the </a:t>
            </a:r>
            <a:r>
              <a:rPr lang="en-US" b="1" i="0" dirty="0">
                <a:solidFill>
                  <a:srgbClr val="3C3C3B"/>
                </a:solidFill>
                <a:effectLst/>
                <a:latin typeface="Lato"/>
              </a:rPr>
              <a:t>Marks</a:t>
            </a:r>
            <a:r>
              <a:rPr lang="en-US" b="0" i="0" dirty="0">
                <a:solidFill>
                  <a:srgbClr val="3C3C3B"/>
                </a:solidFill>
                <a:effectLst/>
                <a:latin typeface="Lato"/>
              </a:rPr>
              <a:t> card to create an ad hoc calculation (though this will not show the full calculation editor).</a:t>
            </a:r>
          </a:p>
          <a:p>
            <a:pPr algn="l">
              <a:buFont typeface="+mj-lt"/>
              <a:buAutoNum type="arabicPeriod" startAt="6"/>
            </a:pPr>
            <a:r>
              <a:rPr lang="en-US" b="0" i="0" dirty="0">
                <a:solidFill>
                  <a:srgbClr val="3C3C3B"/>
                </a:solidFill>
                <a:effectLst/>
                <a:latin typeface="Lato"/>
              </a:rPr>
              <a:t>When you create a calculated field, it will be part of the data source that is currently selected at the time you create it. You can edit an existing calculated field in the data pane by using the drop-down menu and selecting </a:t>
            </a:r>
            <a:r>
              <a:rPr lang="en-US" b="1" i="0" dirty="0">
                <a:solidFill>
                  <a:srgbClr val="3C3C3B"/>
                </a:solidFill>
                <a:effectLst/>
                <a:latin typeface="Lato"/>
              </a:rPr>
              <a:t>Edit...</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9803667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This window has several key features:</a:t>
            </a:r>
          </a:p>
          <a:p>
            <a:pPr algn="l">
              <a:buFont typeface="Arial" panose="020B0604020202020204" pitchFamily="34" charset="0"/>
              <a:buChar char="•"/>
            </a:pPr>
            <a:r>
              <a:rPr lang="en-US" b="1" i="0" dirty="0">
                <a:solidFill>
                  <a:srgbClr val="3C3C3B"/>
                </a:solidFill>
                <a:effectLst/>
                <a:latin typeface="Lato"/>
              </a:rPr>
              <a:t>Calculated field name</a:t>
            </a:r>
            <a:r>
              <a:rPr lang="en-US" b="0" i="0" dirty="0">
                <a:solidFill>
                  <a:srgbClr val="3C3C3B"/>
                </a:solidFill>
                <a:effectLst/>
                <a:latin typeface="Lato"/>
              </a:rPr>
              <a:t>: Enter the name of the calculated field here. Once created, the calculated field will show up as a field in the data pane with the name you entered in this text box.</a:t>
            </a:r>
          </a:p>
          <a:p>
            <a:pPr algn="l">
              <a:buFont typeface="Arial" panose="020B0604020202020204" pitchFamily="34" charset="0"/>
              <a:buChar char="•"/>
            </a:pPr>
            <a:r>
              <a:rPr lang="en-US" b="1" i="0" dirty="0">
                <a:solidFill>
                  <a:srgbClr val="3C3C3B"/>
                </a:solidFill>
                <a:effectLst/>
                <a:latin typeface="Lato"/>
              </a:rPr>
              <a:t>Code editor</a:t>
            </a:r>
            <a:r>
              <a:rPr lang="en-US" b="0" i="0" dirty="0">
                <a:solidFill>
                  <a:srgbClr val="3C3C3B"/>
                </a:solidFill>
                <a:effectLst/>
                <a:latin typeface="Lato"/>
              </a:rPr>
              <a:t>: Enter code in this text area to perform the calculation. The editor includes autocomplete for recognized fields and functions. Additionally, you may drag and drop fields and text snippets to and from the code editor and the data pane and view.</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indicator</a:t>
            </a:r>
            <a:r>
              <a:rPr lang="en-US" b="0" i="0" dirty="0">
                <a:solidFill>
                  <a:srgbClr val="3C3C3B"/>
                </a:solidFill>
                <a:effectLst/>
                <a:latin typeface="Lato"/>
              </a:rPr>
              <a:t> at the bottom of the editor will alert you to errors in your code. Additionally, if the calculation is used in views or other calculated fields, you will see a drop-down indicator that will let you see the dependencies. Click the </a:t>
            </a:r>
            <a:r>
              <a:rPr lang="en-US" b="1" i="0" dirty="0">
                <a:solidFill>
                  <a:srgbClr val="3C3C3B"/>
                </a:solidFill>
                <a:effectLst/>
                <a:latin typeface="Lato"/>
              </a:rPr>
              <a:t>Apply</a:t>
            </a:r>
            <a:r>
              <a:rPr lang="en-US" b="0" i="0" dirty="0">
                <a:solidFill>
                  <a:srgbClr val="3C3C3B"/>
                </a:solidFill>
                <a:effectLst/>
                <a:latin typeface="Lato"/>
              </a:rPr>
              <a:t> button to apply changes to the calculation throughout the workbook while leaving the calculation editor open. The </a:t>
            </a:r>
            <a:r>
              <a:rPr lang="en-US" b="1" i="0" dirty="0">
                <a:solidFill>
                  <a:srgbClr val="3C3C3B"/>
                </a:solidFill>
                <a:effectLst/>
                <a:latin typeface="Lato"/>
              </a:rPr>
              <a:t>OK</a:t>
            </a:r>
            <a:r>
              <a:rPr lang="en-US" b="0" i="0" dirty="0">
                <a:solidFill>
                  <a:srgbClr val="3C3C3B"/>
                </a:solidFill>
                <a:effectLst/>
                <a:latin typeface="Lato"/>
              </a:rPr>
              <a:t> button will save the code changes and close the editor. If you wish to discard any changes you've made, click the </a:t>
            </a:r>
            <a:r>
              <a:rPr lang="en-US" b="1" i="0" dirty="0">
                <a:solidFill>
                  <a:srgbClr val="3C3C3B"/>
                </a:solidFill>
                <a:effectLst/>
                <a:latin typeface="Lato"/>
              </a:rPr>
              <a:t>X</a:t>
            </a:r>
            <a:r>
              <a:rPr lang="en-US" b="0" i="0" dirty="0">
                <a:solidFill>
                  <a:srgbClr val="3C3C3B"/>
                </a:solidFill>
                <a:effectLst/>
                <a:latin typeface="Lato"/>
              </a:rPr>
              <a:t> button in the upper-right corner to cancel the changes.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functions list</a:t>
            </a:r>
            <a:r>
              <a:rPr lang="en-US" b="0" i="0" dirty="0">
                <a:solidFill>
                  <a:srgbClr val="3C3C3B"/>
                </a:solidFill>
                <a:effectLst/>
                <a:latin typeface="Lato"/>
              </a:rPr>
              <a:t> contains all the functions that you can use in your code. Many of these functions will be used in examples or discussed in this lesson. Tableau groups various functions according to their overall use:</a:t>
            </a:r>
          </a:p>
          <a:p>
            <a:pPr marL="742950" lvl="1" indent="-285750" algn="l">
              <a:buFont typeface="Arial" panose="020B0604020202020204" pitchFamily="34" charset="0"/>
              <a:buChar char="•"/>
            </a:pPr>
            <a:r>
              <a:rPr lang="en-US" b="1" i="0" dirty="0">
                <a:solidFill>
                  <a:srgbClr val="3C3C3B"/>
                </a:solidFill>
                <a:effectLst/>
                <a:latin typeface="Lato"/>
              </a:rPr>
              <a:t>Number</a:t>
            </a:r>
            <a:r>
              <a:rPr lang="en-US" b="0" i="0" dirty="0">
                <a:solidFill>
                  <a:srgbClr val="3C3C3B"/>
                </a:solidFill>
                <a:effectLst/>
                <a:latin typeface="Lato"/>
              </a:rPr>
              <a:t>: Mathematical functions, such as rounding, absolute value, trig functions, square roots, and exponents.</a:t>
            </a:r>
          </a:p>
          <a:p>
            <a:pPr marL="742950" lvl="1" indent="-285750" algn="l">
              <a:buFont typeface="Arial" panose="020B0604020202020204" pitchFamily="34" charset="0"/>
              <a:buChar char="•"/>
            </a:pPr>
            <a:r>
              <a:rPr lang="en-US" b="1" i="0" dirty="0">
                <a:solidFill>
                  <a:srgbClr val="3C3C3B"/>
                </a:solidFill>
                <a:effectLst/>
                <a:latin typeface="Lato"/>
              </a:rPr>
              <a:t>String</a:t>
            </a:r>
            <a:r>
              <a:rPr lang="en-US" b="0" i="0" dirty="0">
                <a:solidFill>
                  <a:srgbClr val="3C3C3B"/>
                </a:solidFill>
                <a:effectLst/>
                <a:latin typeface="Lato"/>
              </a:rPr>
              <a:t>: Functions that are useful for string manipulation, such as getting a substring, finding a match within a string, replacing parts of a string, and converting a string value to uppercase or lowercase.</a:t>
            </a:r>
          </a:p>
          <a:p>
            <a:pPr marL="742950" lvl="1" indent="-285750" algn="l">
              <a:buFont typeface="Arial" panose="020B0604020202020204" pitchFamily="34" charset="0"/>
              <a:buChar char="•"/>
            </a:pPr>
            <a:r>
              <a:rPr lang="en-US" b="1" i="0" dirty="0">
                <a:solidFill>
                  <a:srgbClr val="3C3C3B"/>
                </a:solidFill>
                <a:effectLst/>
                <a:latin typeface="Lato"/>
              </a:rPr>
              <a:t>Date</a:t>
            </a:r>
            <a:r>
              <a:rPr lang="en-US" b="0" i="0" dirty="0">
                <a:solidFill>
                  <a:srgbClr val="3C3C3B"/>
                </a:solidFill>
                <a:effectLst/>
                <a:latin typeface="Lato"/>
              </a:rPr>
              <a:t>: Functions that are useful for working with dates, such as finding the difference between two dates, adding an interval to a date, getting the current date, and transforming strings with non-standard formats into dates.</a:t>
            </a:r>
          </a:p>
          <a:p>
            <a:pPr marL="742950" lvl="1" indent="-285750" algn="l">
              <a:buFont typeface="Arial" panose="020B0604020202020204" pitchFamily="34" charset="0"/>
              <a:buChar char="•"/>
            </a:pPr>
            <a:r>
              <a:rPr lang="en-US" b="1" i="0" dirty="0">
                <a:solidFill>
                  <a:srgbClr val="3C3C3B"/>
                </a:solidFill>
                <a:effectLst/>
                <a:latin typeface="Lato"/>
              </a:rPr>
              <a:t>Type Conversion</a:t>
            </a:r>
            <a:r>
              <a:rPr lang="en-US" b="0" i="0" dirty="0">
                <a:solidFill>
                  <a:srgbClr val="3C3C3B"/>
                </a:solidFill>
                <a:effectLst/>
                <a:latin typeface="Lato"/>
              </a:rPr>
              <a:t>: Functions that are useful for converting one type of field to another, such as converting strings into integers, integers into floating-point decimals, or strings into dates. We'll cover the major Tableau data types in the next section.</a:t>
            </a:r>
          </a:p>
          <a:p>
            <a:pPr marL="742950" lvl="1" indent="-285750" algn="l">
              <a:buFont typeface="Arial" panose="020B0604020202020204" pitchFamily="34" charset="0"/>
              <a:buChar char="•"/>
            </a:pPr>
            <a:r>
              <a:rPr lang="en-US" b="1" i="0" dirty="0">
                <a:solidFill>
                  <a:srgbClr val="3C3C3B"/>
                </a:solidFill>
                <a:effectLst/>
                <a:latin typeface="Lato"/>
              </a:rPr>
              <a:t>Logical</a:t>
            </a:r>
            <a:r>
              <a:rPr lang="en-US" b="0" i="0" dirty="0">
                <a:solidFill>
                  <a:srgbClr val="3C3C3B"/>
                </a:solidFill>
                <a:effectLst/>
                <a:latin typeface="Lato"/>
              </a:rPr>
              <a:t>: Decision-making functions, such as if then else logic or case statements.</a:t>
            </a:r>
          </a:p>
          <a:p>
            <a:pPr marL="742950" lvl="1" indent="-285750" algn="l">
              <a:buFont typeface="Arial" panose="020B0604020202020204" pitchFamily="34" charset="0"/>
              <a:buChar char="•"/>
            </a:pPr>
            <a:r>
              <a:rPr lang="en-US" b="1" i="0" dirty="0">
                <a:solidFill>
                  <a:srgbClr val="3C3C3B"/>
                </a:solidFill>
                <a:effectLst/>
                <a:latin typeface="Lato"/>
              </a:rPr>
              <a:t>Aggregate</a:t>
            </a:r>
            <a:r>
              <a:rPr lang="en-US" b="0" i="0" dirty="0">
                <a:solidFill>
                  <a:srgbClr val="3C3C3B"/>
                </a:solidFill>
                <a:effectLst/>
                <a:latin typeface="Lato"/>
              </a:rPr>
              <a:t>: Functions that are used for aggregating such as summing, getting the minimum or maximum values, or calculating standard deviations or variances.</a:t>
            </a:r>
          </a:p>
          <a:p>
            <a:pPr marL="742950" lvl="1" indent="-285750" algn="l">
              <a:buFont typeface="Arial" panose="020B0604020202020204" pitchFamily="34" charset="0"/>
              <a:buChar char="•"/>
            </a:pPr>
            <a:r>
              <a:rPr lang="en-US" b="1" i="0" dirty="0">
                <a:solidFill>
                  <a:srgbClr val="3C3C3B"/>
                </a:solidFill>
                <a:effectLst/>
                <a:latin typeface="Lato"/>
              </a:rPr>
              <a:t>Pass Through</a:t>
            </a:r>
            <a:r>
              <a:rPr lang="en-US" b="0" i="0" dirty="0">
                <a:solidFill>
                  <a:srgbClr val="3C3C3B"/>
                </a:solidFill>
                <a:effectLst/>
                <a:latin typeface="Lato"/>
              </a:rPr>
              <a:t> (only available when connected live to certain databases, such as SQL Server): These functions allow you to pass through raw SQL code to the underlying database and retrieve a returned value at either a row level or aggregate level.</a:t>
            </a:r>
          </a:p>
          <a:p>
            <a:pPr marL="742950" lvl="1" indent="-285750" algn="l">
              <a:buFont typeface="Arial" panose="020B0604020202020204" pitchFamily="34" charset="0"/>
              <a:buChar char="•"/>
            </a:pPr>
            <a:r>
              <a:rPr lang="en-US" b="1" i="0" dirty="0">
                <a:solidFill>
                  <a:srgbClr val="3C3C3B"/>
                </a:solidFill>
                <a:effectLst/>
                <a:latin typeface="Lato"/>
              </a:rPr>
              <a:t>User</a:t>
            </a:r>
            <a:r>
              <a:rPr lang="en-US" b="0" i="0" dirty="0">
                <a:solidFill>
                  <a:srgbClr val="3C3C3B"/>
                </a:solidFill>
                <a:effectLst/>
                <a:latin typeface="Lato"/>
              </a:rPr>
              <a:t>: Functions that are used to obtain usernames and check whether the current user is a member of a group. These functions are often used in combination with logical functions to customize the user's experience or to implement user-based security when publishing to Tableau Server or Tableau Online.</a:t>
            </a:r>
          </a:p>
          <a:p>
            <a:pPr marL="742950" lvl="1" indent="-285750" algn="l">
              <a:buFont typeface="Arial" panose="020B0604020202020204" pitchFamily="34" charset="0"/>
              <a:buChar char="•"/>
            </a:pPr>
            <a:r>
              <a:rPr lang="en-US" b="1" i="0" dirty="0">
                <a:solidFill>
                  <a:srgbClr val="3C3C3B"/>
                </a:solidFill>
                <a:effectLst/>
                <a:latin typeface="Lato"/>
              </a:rPr>
              <a:t>Table calculation</a:t>
            </a:r>
            <a:r>
              <a:rPr lang="en-US" b="0" i="0" dirty="0">
                <a:solidFill>
                  <a:srgbClr val="3C3C3B"/>
                </a:solidFill>
                <a:effectLst/>
                <a:latin typeface="Lato"/>
              </a:rPr>
              <a:t>: These functions are different from the others. They operate on the aggregated data </a:t>
            </a:r>
            <a:r>
              <a:rPr lang="en-US" b="0" i="1" dirty="0">
                <a:solidFill>
                  <a:srgbClr val="3C3C3B"/>
                </a:solidFill>
                <a:effectLst/>
                <a:latin typeface="Lato"/>
              </a:rPr>
              <a:t>after</a:t>
            </a:r>
            <a:r>
              <a:rPr lang="en-US" b="0" i="0" dirty="0">
                <a:solidFill>
                  <a:srgbClr val="3C3C3B"/>
                </a:solidFill>
                <a:effectLst/>
                <a:latin typeface="Lato"/>
              </a:rPr>
              <a:t> it is returned from the underlying data source and just prior to the rendering of the view.</a:t>
            </a:r>
          </a:p>
          <a:p>
            <a:pPr marL="742950" lvl="1" indent="-285750" algn="l">
              <a:buFont typeface="Arial" panose="020B0604020202020204" pitchFamily="34" charset="0"/>
              <a:buChar char="•"/>
            </a:pPr>
            <a:r>
              <a:rPr lang="en-US" b="1" i="0" dirty="0">
                <a:solidFill>
                  <a:srgbClr val="3C3C3B"/>
                </a:solidFill>
                <a:effectLst/>
                <a:latin typeface="Lato"/>
              </a:rPr>
              <a:t>Spatial</a:t>
            </a:r>
            <a:r>
              <a:rPr lang="en-US" b="0" i="0" dirty="0">
                <a:solidFill>
                  <a:srgbClr val="3C3C3B"/>
                </a:solidFill>
                <a:effectLst/>
                <a:latin typeface="Lato"/>
              </a:rPr>
              <a:t>: These functions allow you to perform calculations with spatial data.</a:t>
            </a:r>
          </a:p>
          <a:p>
            <a:pPr algn="l">
              <a:buFont typeface="Arial" panose="020B0604020202020204" pitchFamily="34" charset="0"/>
              <a:buChar char="•"/>
            </a:pPr>
            <a:r>
              <a:rPr lang="en-US" b="0" i="0" dirty="0">
                <a:solidFill>
                  <a:srgbClr val="3C3C3B"/>
                </a:solidFill>
                <a:effectLst/>
                <a:latin typeface="Lato"/>
              </a:rPr>
              <a:t>Selecting a function in the list or clicking a field, parameter, or function in the code will reveal details about the selection on the right. This is helpful when nesting other calculated fields in your code, when you want to see the code for that particular calculated field, or when you want to understand the syntax for a function.</a:t>
            </a:r>
          </a:p>
          <a:p>
            <a:pPr algn="l"/>
            <a:r>
              <a:rPr lang="en-US" b="0" i="0" dirty="0">
                <a:solidFill>
                  <a:srgbClr val="3C3C3B"/>
                </a:solidFill>
                <a:effectLst/>
                <a:latin typeface="Lato"/>
              </a:rPr>
              <a:t>With a good understanding of the interface, let's briefly look at some foundational concepts for calculations.</a:t>
            </a:r>
          </a:p>
          <a:p>
            <a:pPr marL="158750" indent="0">
              <a:buNone/>
            </a:pPr>
            <a:endParaRPr dirty="0">
              <a:uFillTx/>
            </a:endParaRPr>
          </a:p>
        </p:txBody>
      </p:sp>
    </p:spTree>
    <p:extLst>
      <p:ext uri="{BB962C8B-B14F-4D97-AF65-F5344CB8AC3E}">
        <p14:creationId xmlns:p14="http://schemas.microsoft.com/office/powerpoint/2010/main" val="301214296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Fundamental to the concept of calculations are </a:t>
            </a:r>
            <a:r>
              <a:rPr lang="en-US" b="1" i="0" dirty="0">
                <a:solidFill>
                  <a:srgbClr val="3C3C3B"/>
                </a:solidFill>
                <a:effectLst/>
                <a:latin typeface="Lato"/>
              </a:rPr>
              <a:t>data types</a:t>
            </a:r>
            <a:r>
              <a:rPr lang="en-US" b="0" i="0" dirty="0">
                <a:solidFill>
                  <a:srgbClr val="3C3C3B"/>
                </a:solidFill>
                <a:effectLst/>
                <a:latin typeface="Lato"/>
              </a:rPr>
              <a:t>, which describe the kind of information stored by a field, parameter, or returned by a function. Tableau distinguishes six types of data:</a:t>
            </a:r>
          </a:p>
          <a:p>
            <a:pPr algn="l">
              <a:buFont typeface="Arial" panose="020B0604020202020204" pitchFamily="34" charset="0"/>
              <a:buChar char="•"/>
            </a:pPr>
            <a:r>
              <a:rPr lang="en-US" b="1" i="0" dirty="0">
                <a:solidFill>
                  <a:srgbClr val="3C3C3B"/>
                </a:solidFill>
                <a:effectLst/>
                <a:latin typeface="Lato"/>
              </a:rPr>
              <a:t>Number (decimal)</a:t>
            </a:r>
            <a:r>
              <a:rPr lang="en-US" b="0" i="0" dirty="0">
                <a:solidFill>
                  <a:srgbClr val="3C3C3B"/>
                </a:solidFill>
                <a:effectLst/>
                <a:latin typeface="Lato"/>
              </a:rPr>
              <a:t>: These are numeric values that include places after the decimal. Values such as 0.02, 100.377, or 3.14159 are decimal values.</a:t>
            </a:r>
          </a:p>
          <a:p>
            <a:pPr algn="l">
              <a:buFont typeface="Arial" panose="020B0604020202020204" pitchFamily="34" charset="0"/>
              <a:buChar char="•"/>
            </a:pPr>
            <a:r>
              <a:rPr lang="en-US" b="1" i="0" dirty="0">
                <a:solidFill>
                  <a:srgbClr val="3C3C3B"/>
                </a:solidFill>
                <a:effectLst/>
                <a:latin typeface="Lato"/>
              </a:rPr>
              <a:t>Number (whole)</a:t>
            </a:r>
            <a:r>
              <a:rPr lang="en-US" b="0" i="0" dirty="0">
                <a:solidFill>
                  <a:srgbClr val="3C3C3B"/>
                </a:solidFill>
                <a:effectLst/>
                <a:latin typeface="Lato"/>
              </a:rPr>
              <a:t>: These are integer or whole numbers with no fractional values or places after the decimal. Values such as 5, 157, and 1,455,982 are whole numbers.</a:t>
            </a:r>
          </a:p>
          <a:p>
            <a:pPr algn="l">
              <a:buFont typeface="Arial" panose="020B0604020202020204" pitchFamily="34" charset="0"/>
              <a:buChar char="•"/>
            </a:pPr>
            <a:r>
              <a:rPr lang="en-US" b="1" i="0" dirty="0">
                <a:solidFill>
                  <a:srgbClr val="3C3C3B"/>
                </a:solidFill>
                <a:effectLst/>
                <a:latin typeface="Lato"/>
              </a:rPr>
              <a:t>Date and Time</a:t>
            </a:r>
            <a:r>
              <a:rPr lang="en-US" b="0" i="0" dirty="0">
                <a:solidFill>
                  <a:srgbClr val="3C3C3B"/>
                </a:solidFill>
                <a:effectLst/>
                <a:latin typeface="Lato"/>
              </a:rPr>
              <a:t>: These are dates along with times. Values such as November 8, 1980 12:04:33 PM are date and time types.</a:t>
            </a:r>
          </a:p>
          <a:p>
            <a:pPr algn="l">
              <a:buFont typeface="Arial" panose="020B0604020202020204" pitchFamily="34" charset="0"/>
              <a:buChar char="•"/>
            </a:pPr>
            <a:r>
              <a:rPr lang="en-US" b="1" i="0" dirty="0">
                <a:solidFill>
                  <a:srgbClr val="3C3C3B"/>
                </a:solidFill>
                <a:effectLst/>
                <a:latin typeface="Lato"/>
              </a:rPr>
              <a:t>Date</a:t>
            </a:r>
            <a:r>
              <a:rPr lang="en-US" b="0" i="0" dirty="0">
                <a:solidFill>
                  <a:srgbClr val="3C3C3B"/>
                </a:solidFill>
                <a:effectLst/>
                <a:latin typeface="Lato"/>
              </a:rPr>
              <a:t>: These are dates without times. Values such as July 17, 1979 are date types.</a:t>
            </a:r>
          </a:p>
          <a:p>
            <a:pPr algn="l">
              <a:buFont typeface="Arial" panose="020B0604020202020204" pitchFamily="34" charset="0"/>
              <a:buChar char="•"/>
            </a:pPr>
            <a:r>
              <a:rPr lang="en-US" b="1" i="0" dirty="0">
                <a:solidFill>
                  <a:srgbClr val="3C3C3B"/>
                </a:solidFill>
                <a:effectLst/>
                <a:latin typeface="Lato"/>
              </a:rPr>
              <a:t>String</a:t>
            </a:r>
            <a:r>
              <a:rPr lang="en-US" b="0" i="0" dirty="0">
                <a:solidFill>
                  <a:srgbClr val="3C3C3B"/>
                </a:solidFill>
                <a:effectLst/>
                <a:latin typeface="Lato"/>
              </a:rPr>
              <a:t>: These are a series of characters. A string may consist of a mixture of alphabetic characters, numeric characters, symbols, or special characters. They may even be blank (empty). Values such as Hello World, password123, and %$@*! are all strings. In code, strings will be surrounded by single or double quotes.</a:t>
            </a:r>
          </a:p>
          <a:p>
            <a:pPr algn="l">
              <a:buFont typeface="Arial" panose="020B0604020202020204" pitchFamily="34" charset="0"/>
              <a:buChar char="•"/>
            </a:pPr>
            <a:r>
              <a:rPr lang="en-US" b="1" i="0" dirty="0">
                <a:solidFill>
                  <a:srgbClr val="3C3C3B"/>
                </a:solidFill>
                <a:effectLst/>
                <a:latin typeface="Lato"/>
              </a:rPr>
              <a:t>Boolean</a:t>
            </a:r>
            <a:r>
              <a:rPr lang="en-US" b="0" i="0" dirty="0">
                <a:solidFill>
                  <a:srgbClr val="3C3C3B"/>
                </a:solidFill>
                <a:effectLst/>
                <a:latin typeface="Lato"/>
              </a:rPr>
              <a:t>: This is a true or false value. The values TRUE, FALSE, and the expressions 1=1 (which evaluates as true) and 1=2 (which evaluates as false) are all Boolean types.</a:t>
            </a:r>
          </a:p>
          <a:p>
            <a:pPr algn="l">
              <a:buFont typeface="Arial" panose="020B0604020202020204" pitchFamily="34" charset="0"/>
              <a:buChar char="•"/>
            </a:pPr>
            <a:r>
              <a:rPr lang="en-US" b="1" i="0" dirty="0">
                <a:solidFill>
                  <a:srgbClr val="3C3C3B"/>
                </a:solidFill>
                <a:effectLst/>
                <a:latin typeface="Lato"/>
              </a:rPr>
              <a:t>Spatial: </a:t>
            </a:r>
            <a:r>
              <a:rPr lang="en-US" b="0" i="0" dirty="0">
                <a:solidFill>
                  <a:srgbClr val="3C3C3B"/>
                </a:solidFill>
                <a:effectLst/>
                <a:latin typeface="Lato"/>
              </a:rPr>
              <a:t>A complex value that describes a location, line or shape as it relates to a spatial area.</a:t>
            </a:r>
          </a:p>
          <a:p>
            <a:pPr algn="l"/>
            <a:r>
              <a:rPr lang="en-US" b="0" i="0" dirty="0">
                <a:solidFill>
                  <a:srgbClr val="3C3C3B"/>
                </a:solidFill>
                <a:effectLst/>
                <a:latin typeface="Lato"/>
              </a:rPr>
              <a:t>Every field in Tableau has one of these data types and every function in Tableau returns one of these data types. Some functions expect input that matches some of these types and you'll receive errors if you try to pass in the wrong type.</a:t>
            </a:r>
          </a:p>
          <a:p>
            <a:pPr algn="l"/>
            <a:r>
              <a:rPr lang="en-US" b="0" i="0" dirty="0">
                <a:solidFill>
                  <a:srgbClr val="3C3C3B"/>
                </a:solidFill>
                <a:effectLst/>
                <a:latin typeface="Lato"/>
              </a:rPr>
              <a:t>Some types can be converted to other types. For example, using some of the type conversion functions mentioned above, you could convert the string "2.81" to the decimal value 2.81. You could convert that decimal value to a whole number, but in that case, you'd lose the places after the decimal value and the whole number would simply be 2.</a:t>
            </a:r>
          </a:p>
          <a:p>
            <a:pPr algn="l"/>
            <a:r>
              <a:rPr lang="en-US" b="0" i="0" dirty="0">
                <a:solidFill>
                  <a:srgbClr val="3C3C3B"/>
                </a:solidFill>
                <a:effectLst/>
                <a:latin typeface="Lato"/>
              </a:rPr>
              <a:t>A data type is different from the format displayed. For example, you may choose to format a decimal as a percentage (for example, 0.2 could be shown as 20%), as currency (for example, 144.56 could be formatted as $144.56), or even as a number with 0 decimals (for example, 2.81 would be rounded to 3).</a:t>
            </a:r>
          </a:p>
          <a:p>
            <a:pPr algn="l"/>
            <a:r>
              <a:rPr lang="en-US" b="0" i="0" dirty="0">
                <a:solidFill>
                  <a:srgbClr val="3C3C3B"/>
                </a:solidFill>
                <a:effectLst/>
                <a:latin typeface="Lato"/>
              </a:rPr>
              <a:t>Pay attention to the data types of fields and functions as we continue.</a:t>
            </a:r>
          </a:p>
          <a:p>
            <a:pPr marL="158750" indent="0">
              <a:buNone/>
            </a:pPr>
            <a:endParaRPr dirty="0">
              <a:uFillTx/>
            </a:endParaRPr>
          </a:p>
        </p:txBody>
      </p:sp>
    </p:spTree>
    <p:extLst>
      <p:ext uri="{BB962C8B-B14F-4D97-AF65-F5344CB8AC3E}">
        <p14:creationId xmlns:p14="http://schemas.microsoft.com/office/powerpoint/2010/main" val="86720509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Tableau supports numerous functions and operators. In addition to the functions that are listed on the calculation screen, Tableau supports the following operators, keywords, and syntax conventions:</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Field names that are a single word may optionally be enclosed in brackets when used in calculations. Field names with spaces, special characters, or from secondary data sources must be enclosed in brackets.</a:t>
            </a:r>
          </a:p>
          <a:p>
            <a:pPr algn="l"/>
            <a:r>
              <a:rPr lang="en-US" b="0" i="0" dirty="0">
                <a:solidFill>
                  <a:srgbClr val="3C3C3B"/>
                </a:solidFill>
                <a:effectLst/>
                <a:latin typeface="Lato"/>
              </a:rPr>
              <a:t>You'll see these operators and functions throughout the next few lessons, so familiarize yourself with their uses. Now, let's consider the data that will guide us through some practical examples.</a:t>
            </a:r>
          </a:p>
          <a:p>
            <a:pPr marL="158750" indent="0">
              <a:buNone/>
            </a:pPr>
            <a:endParaRPr dirty="0">
              <a:uFillTx/>
            </a:endParaRPr>
          </a:p>
        </p:txBody>
      </p:sp>
    </p:spTree>
    <p:extLst>
      <p:ext uri="{BB962C8B-B14F-4D97-AF65-F5344CB8AC3E}">
        <p14:creationId xmlns:p14="http://schemas.microsoft.com/office/powerpoint/2010/main" val="137257318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Before we get started with some examples, let's consider a sample dataset that will be used for the examples in this lesson. It's simple and small, which means we will be able to easily see how the calculations are being done.</a:t>
            </a:r>
          </a:p>
          <a:p>
            <a:pPr algn="l"/>
            <a:r>
              <a:rPr lang="en-US" b="0" i="0" dirty="0">
                <a:solidFill>
                  <a:srgbClr val="3C3C3B"/>
                </a:solidFill>
                <a:effectLst/>
                <a:latin typeface="Lato"/>
              </a:rPr>
              <a:t>This dataset is included as Vacation Rentals.csv in the \Learning Tableau\lesson 04 directory of this course's resources, and is also included in the lesson 4 workbook as a data source named Vacation Rentals:</a:t>
            </a:r>
          </a:p>
          <a:p>
            <a:pPr marL="158750" indent="0">
              <a:buNone/>
            </a:pPr>
            <a:endParaRPr lang="en-US" dirty="0">
              <a:uFillTx/>
            </a:endParaRPr>
          </a:p>
          <a:p>
            <a:pPr marL="158750" indent="0">
              <a:buNone/>
            </a:pPr>
            <a:r>
              <a:rPr lang="en-US" b="0" i="0" dirty="0">
                <a:solidFill>
                  <a:srgbClr val="3C3C3B"/>
                </a:solidFill>
                <a:effectLst/>
                <a:latin typeface="Lato"/>
              </a:rPr>
              <a:t>The dataset describes several vacation rental properties, the renters, the start and end dates of the rental period, the discount, rent, and tax per night. We'll use it throughout the rest of the lesson as we see some examples of calculations. Let's start with row-level calculations.</a:t>
            </a:r>
            <a:endParaRPr dirty="0">
              <a:uFillTx/>
            </a:endParaRPr>
          </a:p>
        </p:txBody>
      </p:sp>
    </p:spTree>
    <p:extLst>
      <p:ext uri="{BB962C8B-B14F-4D97-AF65-F5344CB8AC3E}">
        <p14:creationId xmlns:p14="http://schemas.microsoft.com/office/powerpoint/2010/main" val="4253603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We won't necessarily cover creating a visualization for every example, but try building some of your own as you work through the examples.</a:t>
            </a:r>
            <a:endParaRPr dirty="0">
              <a:uFillTx/>
            </a:endParaRPr>
          </a:p>
        </p:txBody>
      </p:sp>
    </p:spTree>
    <p:extLst>
      <p:ext uri="{BB962C8B-B14F-4D97-AF65-F5344CB8AC3E}">
        <p14:creationId xmlns:p14="http://schemas.microsoft.com/office/powerpoint/2010/main" val="1094149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It is very important to note that continuous and discrete are different concepts from measure and dimension.</a:t>
            </a:r>
            <a:endParaRPr dirty="0">
              <a:uFillTx/>
            </a:endParaRPr>
          </a:p>
        </p:txBody>
      </p:sp>
    </p:spTree>
    <p:extLst>
      <p:ext uri="{BB962C8B-B14F-4D97-AF65-F5344CB8AC3E}">
        <p14:creationId xmlns:p14="http://schemas.microsoft.com/office/powerpoint/2010/main" val="222703507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3661511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After clicking </a:t>
            </a:r>
            <a:r>
              <a:rPr lang="en-US" b="1" i="0" dirty="0">
                <a:solidFill>
                  <a:srgbClr val="3C3C3B"/>
                </a:solidFill>
                <a:effectLst/>
                <a:latin typeface="Lato"/>
              </a:rPr>
              <a:t>OK</a:t>
            </a:r>
            <a:r>
              <a:rPr lang="en-US" b="0" i="0" dirty="0">
                <a:solidFill>
                  <a:srgbClr val="3C3C3B"/>
                </a:solidFill>
                <a:effectLst/>
                <a:latin typeface="Lato"/>
              </a:rPr>
              <a:t>, you should notice a new </a:t>
            </a:r>
            <a:r>
              <a:rPr lang="en-US" b="1" i="0" dirty="0">
                <a:solidFill>
                  <a:srgbClr val="3C3C3B"/>
                </a:solidFill>
                <a:effectLst/>
                <a:latin typeface="Lato"/>
              </a:rPr>
              <a:t>Full Name</a:t>
            </a:r>
            <a:r>
              <a:rPr lang="en-US" b="0" i="0" dirty="0">
                <a:solidFill>
                  <a:srgbClr val="3C3C3B"/>
                </a:solidFill>
                <a:effectLst/>
                <a:latin typeface="Lato"/>
              </a:rPr>
              <a:t> field in the data pane. The value for that field is calculated per row of data. That is, every row of data contains the full name of the renter.</a:t>
            </a:r>
            <a:endParaRPr dirty="0">
              <a:uFillTx/>
            </a:endParaRPr>
          </a:p>
        </p:txBody>
      </p:sp>
    </p:spTree>
    <p:extLst>
      <p:ext uri="{BB962C8B-B14F-4D97-AF65-F5344CB8AC3E}">
        <p14:creationId xmlns:p14="http://schemas.microsoft.com/office/powerpoint/2010/main" val="21968713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Note that the </a:t>
            </a:r>
            <a:r>
              <a:rPr lang="en-US" dirty="0"/>
              <a:t>Rental Property</a:t>
            </a:r>
            <a:r>
              <a:rPr lang="en-US" b="0" i="0" dirty="0">
                <a:solidFill>
                  <a:srgbClr val="3C3C3B"/>
                </a:solidFill>
                <a:effectLst/>
                <a:latin typeface="Lato"/>
              </a:rPr>
              <a:t> field contains values such as </a:t>
            </a:r>
            <a:r>
              <a:rPr lang="en-US" dirty="0"/>
              <a:t>112-Asbury Atoll</a:t>
            </a:r>
            <a:r>
              <a:rPr lang="en-US" b="0" i="0" dirty="0">
                <a:solidFill>
                  <a:srgbClr val="3C3C3B"/>
                </a:solidFill>
                <a:effectLst/>
                <a:latin typeface="Lato"/>
              </a:rPr>
              <a:t> or </a:t>
            </a:r>
            <a:r>
              <a:rPr lang="en-US" dirty="0"/>
              <a:t>207-Beach Breeze</a:t>
            </a:r>
            <a:r>
              <a:rPr lang="en-US" b="0" i="0" dirty="0">
                <a:solidFill>
                  <a:srgbClr val="3C3C3B"/>
                </a:solidFill>
                <a:effectLst/>
                <a:latin typeface="Lato"/>
              </a:rPr>
              <a:t>. Let's assume that the naming convention of the rental unit in the vacation rental data gives us the room number and the name of the building separated by a dash. For example, the unit named </a:t>
            </a:r>
            <a:r>
              <a:rPr lang="en-US" dirty="0"/>
              <a:t>207-Beach Breeze</a:t>
            </a:r>
            <a:r>
              <a:rPr lang="en-US" b="0" i="0" dirty="0">
                <a:solidFill>
                  <a:srgbClr val="3C3C3B"/>
                </a:solidFill>
                <a:effectLst/>
                <a:latin typeface="Lato"/>
              </a:rPr>
              <a:t> is room 207 of the Beach Breeze building.</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Both of these functions use the </a:t>
            </a:r>
            <a:r>
              <a:rPr lang="en-US" dirty="0"/>
              <a:t>Split()</a:t>
            </a:r>
            <a:r>
              <a:rPr lang="en-US" b="0" i="0" dirty="0">
                <a:solidFill>
                  <a:srgbClr val="3C3C3B"/>
                </a:solidFill>
                <a:effectLst/>
                <a:latin typeface="Lato"/>
              </a:rPr>
              <a:t> function, which splits a string into multiple values and keeps one of those values. This function takes three arguments: the </a:t>
            </a:r>
            <a:r>
              <a:rPr lang="en-US" b="1" i="0" dirty="0">
                <a:solidFill>
                  <a:srgbClr val="3C3C3B"/>
                </a:solidFill>
                <a:effectLst/>
                <a:latin typeface="Lato"/>
              </a:rPr>
              <a:t>string</a:t>
            </a:r>
            <a:r>
              <a:rPr lang="en-US" b="0" i="0" dirty="0">
                <a:solidFill>
                  <a:srgbClr val="3C3C3B"/>
                </a:solidFill>
                <a:effectLst/>
                <a:latin typeface="Lato"/>
              </a:rPr>
              <a:t>, the </a:t>
            </a:r>
            <a:r>
              <a:rPr lang="en-US" b="1" i="0" dirty="0">
                <a:solidFill>
                  <a:srgbClr val="3C3C3B"/>
                </a:solidFill>
                <a:effectLst/>
                <a:latin typeface="Lato"/>
              </a:rPr>
              <a:t>delimiter</a:t>
            </a:r>
            <a:r>
              <a:rPr lang="en-US" b="0" i="0" dirty="0">
                <a:solidFill>
                  <a:srgbClr val="3C3C3B"/>
                </a:solidFill>
                <a:effectLst/>
                <a:latin typeface="Lato"/>
              </a:rPr>
              <a:t> (a character or set of characters that separate values), and the </a:t>
            </a:r>
            <a:r>
              <a:rPr lang="en-US" b="1" i="0" dirty="0">
                <a:solidFill>
                  <a:srgbClr val="3C3C3B"/>
                </a:solidFill>
                <a:effectLst/>
                <a:latin typeface="Lato"/>
              </a:rPr>
              <a:t>token number</a:t>
            </a:r>
            <a:r>
              <a:rPr lang="en-US" b="0" i="0" dirty="0">
                <a:solidFill>
                  <a:srgbClr val="3C3C3B"/>
                </a:solidFill>
                <a:effectLst/>
                <a:latin typeface="Lato"/>
              </a:rPr>
              <a:t> (which value to keep from the split, that is, first, second, third, and so on.) Using the </a:t>
            </a:r>
            <a:r>
              <a:rPr lang="en-US" dirty="0"/>
              <a:t>-</a:t>
            </a:r>
            <a:r>
              <a:rPr lang="en-US" b="0" i="0" dirty="0">
                <a:solidFill>
                  <a:srgbClr val="3C3C3B"/>
                </a:solidFill>
                <a:effectLst/>
                <a:latin typeface="Lato"/>
              </a:rPr>
              <a:t> (dash) as the delimiter, </a:t>
            </a:r>
            <a:r>
              <a:rPr lang="en-US" dirty="0"/>
              <a:t>Room</a:t>
            </a:r>
            <a:r>
              <a:rPr lang="en-US" b="0" i="0" dirty="0">
                <a:solidFill>
                  <a:srgbClr val="3C3C3B"/>
                </a:solidFill>
                <a:effectLst/>
                <a:latin typeface="Lato"/>
              </a:rPr>
              <a:t> is the first value and </a:t>
            </a:r>
            <a:r>
              <a:rPr lang="en-US" dirty="0"/>
              <a:t>Building</a:t>
            </a:r>
            <a:r>
              <a:rPr lang="en-US" b="0" i="0" dirty="0">
                <a:solidFill>
                  <a:srgbClr val="3C3C3B"/>
                </a:solidFill>
                <a:effectLst/>
                <a:latin typeface="Lato"/>
              </a:rPr>
              <a:t> is the second.</a:t>
            </a:r>
            <a:endParaRPr dirty="0">
              <a:uFillTx/>
            </a:endParaRPr>
          </a:p>
        </p:txBody>
      </p:sp>
    </p:spTree>
    <p:extLst>
      <p:ext uri="{BB962C8B-B14F-4D97-AF65-F5344CB8AC3E}">
        <p14:creationId xmlns:p14="http://schemas.microsoft.com/office/powerpoint/2010/main" val="284822329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fields show up in the data pane as dimensions. The calculated dimensions can be used just like any other dimension. They can slice the data, define the level of detail, and group measures.</a:t>
            </a:r>
          </a:p>
          <a:p>
            <a:pPr algn="l"/>
            <a:r>
              <a:rPr lang="en-US" b="0" i="0" dirty="0">
                <a:solidFill>
                  <a:srgbClr val="3C3C3B"/>
                </a:solidFill>
                <a:effectLst/>
                <a:latin typeface="Lato"/>
              </a:rPr>
              <a:t>Row-level calculations are calculated at the row level, but you can choose to aggregate the results. For example, you could aggregate to find the highest </a:t>
            </a:r>
            <a:r>
              <a:rPr lang="en-US" b="1" i="0" dirty="0">
                <a:solidFill>
                  <a:srgbClr val="3C3C3B"/>
                </a:solidFill>
                <a:effectLst/>
                <a:latin typeface="Lato"/>
              </a:rPr>
              <a:t>Room</a:t>
            </a:r>
            <a:r>
              <a:rPr lang="en-US" b="0" i="0" dirty="0">
                <a:solidFill>
                  <a:srgbClr val="3C3C3B"/>
                </a:solidFill>
                <a:effectLst/>
                <a:latin typeface="Lato"/>
              </a:rPr>
              <a:t> number (MAX) or count the distinct number of </a:t>
            </a:r>
            <a:r>
              <a:rPr lang="en-US" b="1" i="0" dirty="0">
                <a:solidFill>
                  <a:srgbClr val="3C3C3B"/>
                </a:solidFill>
                <a:effectLst/>
                <a:latin typeface="Lato"/>
              </a:rPr>
              <a:t>Buildings</a:t>
            </a:r>
            <a:r>
              <a:rPr lang="en-US" b="0" i="0" dirty="0">
                <a:solidFill>
                  <a:srgbClr val="3C3C3B"/>
                </a:solidFill>
                <a:effectLst/>
                <a:latin typeface="Lato"/>
              </a:rPr>
              <a:t> (COUNTD). In fact, if the result of a row-level calculation is numeric, Tableau will often place the resulting field as a measure by default. But as we've seen, you can use a row-level field as either a dimension or measure in the view.</a:t>
            </a:r>
          </a:p>
          <a:p>
            <a:pPr marL="158750" indent="0">
              <a:buNone/>
            </a:pPr>
            <a:endParaRPr dirty="0">
              <a:uFillTx/>
            </a:endParaRPr>
          </a:p>
        </p:txBody>
      </p:sp>
    </p:spTree>
    <p:extLst>
      <p:ext uri="{BB962C8B-B14F-4D97-AF65-F5344CB8AC3E}">
        <p14:creationId xmlns:p14="http://schemas.microsoft.com/office/powerpoint/2010/main" val="10830960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code for both calculated fields is executed for every row of data and returns a row-level value. We can verify that the code is operating on the row level by examining the source data. Simply click on the </a:t>
            </a:r>
            <a:r>
              <a:rPr lang="en-US" b="1" i="0" dirty="0">
                <a:solidFill>
                  <a:srgbClr val="3C3C3B"/>
                </a:solidFill>
                <a:effectLst/>
                <a:latin typeface="Lato"/>
              </a:rPr>
              <a:t>View Data</a:t>
            </a:r>
            <a:r>
              <a:rPr lang="en-US" b="0" i="0" dirty="0">
                <a:solidFill>
                  <a:srgbClr val="3C3C3B"/>
                </a:solidFill>
                <a:effectLst/>
                <a:latin typeface="Lato"/>
              </a:rPr>
              <a:t> icon next to dimensions to see the row-level detail (it's next to the magnifying glass icon in the preceding screenshot).</a:t>
            </a:r>
            <a:endParaRPr dirty="0">
              <a:uFillTx/>
            </a:endParaRPr>
          </a:p>
        </p:txBody>
      </p:sp>
    </p:spTree>
    <p:extLst>
      <p:ext uri="{BB962C8B-B14F-4D97-AF65-F5344CB8AC3E}">
        <p14:creationId xmlns:p14="http://schemas.microsoft.com/office/powerpoint/2010/main" val="115847911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Tableau provides a shortcut for splitting a field. You can use the drop-down menu on a field in the data pane and select </a:t>
            </a:r>
            <a:r>
              <a:rPr lang="en-US" b="1" i="0" dirty="0">
                <a:solidFill>
                  <a:srgbClr val="FFFFFF"/>
                </a:solidFill>
                <a:effectLst/>
                <a:latin typeface="Lato"/>
              </a:rPr>
              <a:t>Transform</a:t>
            </a:r>
            <a:r>
              <a:rPr lang="en-US" b="0" i="0" dirty="0">
                <a:solidFill>
                  <a:srgbClr val="FFFFFF"/>
                </a:solidFill>
                <a:effectLst/>
                <a:latin typeface="Lato"/>
              </a:rPr>
              <a:t> | </a:t>
            </a:r>
            <a:r>
              <a:rPr lang="en-US" b="1" i="0" dirty="0">
                <a:solidFill>
                  <a:srgbClr val="FFFFFF"/>
                </a:solidFill>
                <a:effectLst/>
                <a:latin typeface="Lato"/>
              </a:rPr>
              <a:t>Split</a:t>
            </a:r>
            <a:r>
              <a:rPr lang="en-US" b="0" i="0" dirty="0">
                <a:solidFill>
                  <a:srgbClr val="FFFFFF"/>
                </a:solidFill>
                <a:effectLst/>
                <a:latin typeface="Lato"/>
              </a:rPr>
              <a:t> or </a:t>
            </a:r>
            <a:r>
              <a:rPr lang="en-US" b="1" i="0" dirty="0">
                <a:solidFill>
                  <a:srgbClr val="FFFFFF"/>
                </a:solidFill>
                <a:effectLst/>
                <a:latin typeface="Lato"/>
              </a:rPr>
              <a:t>Transform</a:t>
            </a:r>
            <a:r>
              <a:rPr lang="en-US" b="0" i="0" dirty="0">
                <a:solidFill>
                  <a:srgbClr val="FFFFFF"/>
                </a:solidFill>
                <a:effectLst/>
                <a:latin typeface="Lato"/>
              </a:rPr>
              <a:t> | </a:t>
            </a:r>
            <a:r>
              <a:rPr lang="en-US" b="1" i="0" dirty="0">
                <a:solidFill>
                  <a:srgbClr val="FFFFFF"/>
                </a:solidFill>
                <a:effectLst/>
                <a:latin typeface="Lato"/>
              </a:rPr>
              <a:t>Custom Split</a:t>
            </a:r>
            <a:r>
              <a:rPr lang="en-US" b="0" i="0" dirty="0">
                <a:solidFill>
                  <a:srgbClr val="FFFFFF"/>
                </a:solidFill>
                <a:effectLst/>
                <a:latin typeface="Lato"/>
              </a:rPr>
              <a:t> (if you have a non-standard delimiter). The results are calculated fields similar to those you created previously, but with some additional logic around determining data types. Transform functionality, such as split, is also available for fields in the </a:t>
            </a:r>
            <a:r>
              <a:rPr lang="en-US" b="1" i="0" dirty="0">
                <a:solidFill>
                  <a:srgbClr val="FFFFFF"/>
                </a:solidFill>
                <a:effectLst/>
                <a:latin typeface="Lato"/>
              </a:rPr>
              <a:t>Preview</a:t>
            </a:r>
            <a:r>
              <a:rPr lang="en-US" b="0" i="0" dirty="0">
                <a:solidFill>
                  <a:srgbClr val="FFFFFF"/>
                </a:solidFill>
                <a:effectLst/>
                <a:latin typeface="Lato"/>
              </a:rPr>
              <a:t> or </a:t>
            </a:r>
            <a:r>
              <a:rPr lang="en-US" b="1" i="0" dirty="0">
                <a:solidFill>
                  <a:srgbClr val="FFFFFF"/>
                </a:solidFill>
                <a:effectLst/>
                <a:latin typeface="Lato"/>
              </a:rPr>
              <a:t>Metadata</a:t>
            </a:r>
            <a:r>
              <a:rPr lang="en-US" b="0" i="0" dirty="0">
                <a:solidFill>
                  <a:srgbClr val="FFFFFF"/>
                </a:solidFill>
                <a:effectLst/>
                <a:latin typeface="Lato"/>
              </a:rPr>
              <a:t> views on the </a:t>
            </a:r>
            <a:r>
              <a:rPr lang="en-US" b="1" i="0" dirty="0">
                <a:solidFill>
                  <a:srgbClr val="FFFFFF"/>
                </a:solidFill>
                <a:effectLst/>
                <a:latin typeface="Lato"/>
              </a:rPr>
              <a:t>Data</a:t>
            </a:r>
            <a:r>
              <a:rPr lang="en-US" b="0" i="0" dirty="0">
                <a:solidFill>
                  <a:srgbClr val="FFFFFF"/>
                </a:solidFill>
                <a:effectLst/>
                <a:latin typeface="Lato"/>
              </a:rPr>
              <a:t> source screen.</a:t>
            </a:r>
            <a:endParaRPr dirty="0">
              <a:uFillTx/>
            </a:endParaRPr>
          </a:p>
        </p:txBody>
      </p:sp>
    </p:spTree>
    <p:extLst>
      <p:ext uri="{BB962C8B-B14F-4D97-AF65-F5344CB8AC3E}">
        <p14:creationId xmlns:p14="http://schemas.microsoft.com/office/powerpoint/2010/main" val="304488976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could potentially add this attribute to the source data, but there are times when this may not be an option or may not be feasible. You may not have permission to change the source data or the source might be a spreadsheet that is automatically generated every day, and any changes would be overwritten.</a:t>
            </a:r>
          </a:p>
          <a:p>
            <a:pPr marL="158750" indent="0">
              <a:buNone/>
            </a:pPr>
            <a:endParaRPr dirty="0">
              <a:uFillTx/>
            </a:endParaRPr>
          </a:p>
        </p:txBody>
      </p:sp>
    </p:spTree>
    <p:extLst>
      <p:ext uri="{BB962C8B-B14F-4D97-AF65-F5344CB8AC3E}">
        <p14:creationId xmlns:p14="http://schemas.microsoft.com/office/powerpoint/2010/main" val="424577501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uses the LEFT() function to return the leftmost character of the room. Thus, 112 gives a result of 1; 207 gives a result of 2. The IF THEN END logic allows us to assign a result (either First Floor or Second Floor), depending on which case is true. Notice that you used the Room field in the calculation, which, in turn, was another calculation.</a:t>
            </a:r>
          </a:p>
          <a:p>
            <a:pPr algn="l"/>
            <a:r>
              <a:rPr lang="en-US" b="0" i="0" dirty="0">
                <a:solidFill>
                  <a:srgbClr val="FFFFFF"/>
                </a:solidFill>
                <a:effectLst/>
                <a:latin typeface="Lato"/>
              </a:rPr>
              <a:t>Using a reference to a calculated field within another calculation is referred to as </a:t>
            </a:r>
            <a:r>
              <a:rPr lang="en-US" b="1" i="0" dirty="0">
                <a:solidFill>
                  <a:srgbClr val="FFFFFF"/>
                </a:solidFill>
                <a:effectLst/>
                <a:latin typeface="Lato"/>
              </a:rPr>
              <a:t>nesting.</a:t>
            </a:r>
            <a:r>
              <a:rPr lang="en-US" b="0" i="0" dirty="0">
                <a:solidFill>
                  <a:srgbClr val="FFFFFF"/>
                </a:solidFill>
                <a:effectLst/>
                <a:latin typeface="Lato"/>
              </a:rPr>
              <a:t> The calculations that use other calculated fields are called </a:t>
            </a:r>
            <a:r>
              <a:rPr lang="en-US" b="1" i="0" dirty="0">
                <a:solidFill>
                  <a:srgbClr val="FFFFFF"/>
                </a:solidFill>
                <a:effectLst/>
                <a:latin typeface="Lato"/>
              </a:rPr>
              <a:t>nested calculations</a:t>
            </a:r>
            <a:r>
              <a:rPr lang="en-US" b="0" i="0" dirty="0">
                <a:solidFill>
                  <a:srgbClr val="FFFFFF"/>
                </a:solidFill>
                <a:effectLst/>
                <a:latin typeface="Lato"/>
              </a:rPr>
              <a:t>. There's no theoretical limit to how many levels of nesting you can use, but it may become hard to untangle the logic if you use too many levels of nesting.</a:t>
            </a:r>
          </a:p>
          <a:p>
            <a:pPr marL="158750" indent="0">
              <a:buNone/>
            </a:pPr>
            <a:endParaRPr dirty="0">
              <a:uFillTx/>
            </a:endParaRPr>
          </a:p>
        </p:txBody>
      </p:sp>
    </p:spTree>
    <p:extLst>
      <p:ext uri="{BB962C8B-B14F-4D97-AF65-F5344CB8AC3E}">
        <p14:creationId xmlns:p14="http://schemas.microsoft.com/office/powerpoint/2010/main" val="577225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you write calculations, consider whether your calculation covers variations in the data that are not currently present.</a:t>
            </a:r>
          </a:p>
          <a:p>
            <a:pPr algn="l"/>
            <a:r>
              <a:rPr lang="en-US" b="0" i="0" dirty="0">
                <a:solidFill>
                  <a:srgbClr val="FFFFFF"/>
                </a:solidFill>
                <a:effectLst/>
                <a:latin typeface="Lato"/>
              </a:rPr>
              <a:t>A few good questions to ask yourself whenever you write a calculation in Tableau are: </a:t>
            </a:r>
            <a:r>
              <a:rPr lang="en-US" b="0" i="1" dirty="0">
                <a:solidFill>
                  <a:srgbClr val="FFFFFF"/>
                </a:solidFill>
                <a:effectLst/>
                <a:latin typeface="Lato"/>
              </a:rPr>
              <a:t>What happens if the data changes?</a:t>
            </a:r>
            <a:r>
              <a:rPr lang="en-US" b="0" i="0" dirty="0">
                <a:solidFill>
                  <a:srgbClr val="FFFFFF"/>
                </a:solidFill>
                <a:effectLst/>
                <a:latin typeface="Lato"/>
              </a:rPr>
              <a:t> </a:t>
            </a:r>
            <a:r>
              <a:rPr lang="en-US" b="0" i="1" dirty="0">
                <a:solidFill>
                  <a:srgbClr val="FFFFFF"/>
                </a:solidFill>
                <a:effectLst/>
                <a:latin typeface="Lato"/>
              </a:rPr>
              <a:t>Does the calculation handle unexpected or invalid values?</a:t>
            </a:r>
            <a:r>
              <a:rPr lang="en-US" b="0" i="0" dirty="0">
                <a:solidFill>
                  <a:srgbClr val="FFFFFF"/>
                </a:solidFill>
                <a:effectLst/>
                <a:latin typeface="Lato"/>
              </a:rPr>
              <a:t> </a:t>
            </a:r>
            <a:r>
              <a:rPr lang="en-US" b="0" i="1" dirty="0">
                <a:solidFill>
                  <a:srgbClr val="FFFFFF"/>
                </a:solidFill>
                <a:effectLst/>
                <a:latin typeface="Lato"/>
              </a:rPr>
              <a:t>Have I covered every case?</a:t>
            </a:r>
            <a:endParaRPr lang="en-US" b="0" i="0" dirty="0">
              <a:solidFill>
                <a:srgbClr val="FFFFFF"/>
              </a:solidFill>
              <a:effectLst/>
              <a:latin typeface="Lato"/>
            </a:endParaRPr>
          </a:p>
          <a:p>
            <a:pPr algn="l"/>
            <a:r>
              <a:rPr lang="en-US" b="0" i="0" dirty="0">
                <a:solidFill>
                  <a:srgbClr val="3C3C3B"/>
                </a:solidFill>
                <a:effectLst/>
                <a:latin typeface="Lato"/>
              </a:rPr>
              <a:t>For example, the preceding floor calculation only works if all the rooms are either 100- or 200-level rooms. What if there is a room, 306, on the third floor, or a room, 822, on the eighth floor?</a:t>
            </a:r>
          </a:p>
          <a:p>
            <a:pPr marL="158750" indent="0">
              <a:buNone/>
            </a:pPr>
            <a:endParaRPr lang="en-US" dirty="0">
              <a:uFillTx/>
            </a:endParaRP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37002971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Although this is more complicated, the string functions return a substring that starts at the beginning of the string and ends just before the last two characters. That gives us floor 10 for 1025, and floor 18 for 1856.</a:t>
            </a:r>
          </a:p>
          <a:p>
            <a:pPr algn="l"/>
            <a:r>
              <a:rPr lang="en-US" b="0" i="0" dirty="0">
                <a:solidFill>
                  <a:srgbClr val="3C3C3B"/>
                </a:solidFill>
                <a:effectLst/>
                <a:latin typeface="Lato"/>
              </a:rPr>
              <a:t>We've now considered some row-level calculation examples. Let's move on to the next major type of calculation in Tableau: aggregate-level calculations.</a:t>
            </a:r>
          </a:p>
          <a:p>
            <a:pPr marL="158750" indent="0">
              <a:buNone/>
            </a:pPr>
            <a:endParaRPr dirty="0">
              <a:uFillTx/>
            </a:endParaRPr>
          </a:p>
        </p:txBody>
      </p:sp>
    </p:spTree>
    <p:extLst>
      <p:ext uri="{BB962C8B-B14F-4D97-AF65-F5344CB8AC3E}">
        <p14:creationId xmlns:p14="http://schemas.microsoft.com/office/powerpoint/2010/main" val="181329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To change the default of a field, right-click on the field in the </a:t>
            </a:r>
            <a:r>
              <a:rPr lang="en-US" b="1" i="0" dirty="0">
                <a:solidFill>
                  <a:srgbClr val="FFFFFF"/>
                </a:solidFill>
                <a:effectLst/>
                <a:latin typeface="Lato"/>
              </a:rPr>
              <a:t>Data</a:t>
            </a:r>
            <a:r>
              <a:rPr lang="en-US" b="0" i="0" dirty="0">
                <a:solidFill>
                  <a:srgbClr val="FFFFFF"/>
                </a:solidFill>
                <a:effectLst/>
                <a:latin typeface="Lato"/>
              </a:rPr>
              <a:t> pane and select </a:t>
            </a:r>
            <a:r>
              <a:rPr lang="en-US" b="1" i="0" dirty="0">
                <a:solidFill>
                  <a:srgbClr val="FFFFFF"/>
                </a:solidFill>
                <a:effectLst/>
                <a:latin typeface="Lato"/>
              </a:rPr>
              <a:t>Convert to Discrete</a:t>
            </a:r>
            <a:r>
              <a:rPr lang="en-US" b="0" i="0" dirty="0">
                <a:solidFill>
                  <a:srgbClr val="FFFFFF"/>
                </a:solidFill>
                <a:effectLst/>
                <a:latin typeface="Lato"/>
              </a:rPr>
              <a:t> or </a:t>
            </a:r>
            <a:r>
              <a:rPr lang="en-US" b="1" i="0" dirty="0">
                <a:solidFill>
                  <a:srgbClr val="FFFFFF"/>
                </a:solidFill>
                <a:effectLst/>
                <a:latin typeface="Lato"/>
              </a:rPr>
              <a:t>Convert to Continuous</a:t>
            </a:r>
            <a:r>
              <a:rPr lang="en-US" b="0" i="0" dirty="0">
                <a:solidFill>
                  <a:srgbClr val="FFFFFF"/>
                </a:solidFill>
                <a:effectLst/>
                <a:latin typeface="Lato"/>
              </a:rPr>
              <a:t>.</a:t>
            </a:r>
          </a:p>
          <a:p>
            <a:pPr algn="l"/>
            <a:r>
              <a:rPr lang="en-US" b="0" i="0" dirty="0">
                <a:solidFill>
                  <a:srgbClr val="FFFFFF"/>
                </a:solidFill>
                <a:effectLst/>
                <a:latin typeface="Lato"/>
              </a:rPr>
              <a:t>To change how a field is used in the view, right-click on the field in the view and select </a:t>
            </a:r>
            <a:r>
              <a:rPr lang="en-US" b="1" i="0" dirty="0">
                <a:solidFill>
                  <a:srgbClr val="FFFFFF"/>
                </a:solidFill>
                <a:effectLst/>
                <a:latin typeface="Lato"/>
              </a:rPr>
              <a:t>Discrete</a:t>
            </a:r>
            <a:r>
              <a:rPr lang="en-US" b="0" i="0" dirty="0">
                <a:solidFill>
                  <a:srgbClr val="FFFFFF"/>
                </a:solidFill>
                <a:effectLst/>
                <a:latin typeface="Lato"/>
              </a:rPr>
              <a:t> or </a:t>
            </a:r>
            <a:r>
              <a:rPr lang="en-US" b="1" i="0" dirty="0">
                <a:solidFill>
                  <a:srgbClr val="FFFFFF"/>
                </a:solidFill>
                <a:effectLst/>
                <a:latin typeface="Lato"/>
              </a:rPr>
              <a:t>Continuous</a:t>
            </a:r>
            <a:r>
              <a:rPr lang="en-US" b="0" i="0" dirty="0">
                <a:solidFill>
                  <a:srgbClr val="FFFFFF"/>
                </a:solidFill>
                <a:effectLst/>
                <a:latin typeface="Lato"/>
              </a:rPr>
              <a:t>. Alternatively, you can drag and drop the fields between </a:t>
            </a:r>
            <a:r>
              <a:rPr lang="en-US" b="1" i="0" dirty="0">
                <a:solidFill>
                  <a:srgbClr val="FFFFFF"/>
                </a:solidFill>
                <a:effectLst/>
                <a:latin typeface="Lato"/>
              </a:rPr>
              <a:t>Dimensions</a:t>
            </a:r>
            <a:r>
              <a:rPr lang="en-US" b="0" i="0" dirty="0">
                <a:solidFill>
                  <a:srgbClr val="FFFFFF"/>
                </a:solidFill>
                <a:effectLst/>
                <a:latin typeface="Lato"/>
              </a:rPr>
              <a:t> and </a:t>
            </a:r>
            <a:r>
              <a:rPr lang="en-US" b="1" i="0" dirty="0">
                <a:solidFill>
                  <a:srgbClr val="FFFFFF"/>
                </a:solidFill>
                <a:effectLst/>
                <a:latin typeface="Lato"/>
              </a:rPr>
              <a:t>Measures</a:t>
            </a:r>
            <a:r>
              <a:rPr lang="en-US" b="0" i="0" dirty="0">
                <a:solidFill>
                  <a:srgbClr val="FFFFFF"/>
                </a:solidFill>
                <a:effectLst/>
                <a:latin typeface="Lato"/>
              </a:rPr>
              <a:t> in the </a:t>
            </a:r>
            <a:r>
              <a:rPr lang="en-US" b="1" i="0" dirty="0">
                <a:solidFill>
                  <a:srgbClr val="FFFFFF"/>
                </a:solidFill>
                <a:effectLst/>
                <a:latin typeface="Lato"/>
              </a:rPr>
              <a:t>Data</a:t>
            </a:r>
            <a:r>
              <a:rPr lang="en-US" b="0" i="0" dirty="0">
                <a:solidFill>
                  <a:srgbClr val="FFFFFF"/>
                </a:solidFill>
                <a:effectLst/>
                <a:latin typeface="Lato"/>
              </a:rPr>
              <a:t> pane.</a:t>
            </a:r>
          </a:p>
          <a:p>
            <a:pPr marL="158750" indent="0">
              <a:buNone/>
            </a:pPr>
            <a:endParaRPr dirty="0">
              <a:uFillTx/>
            </a:endParaRPr>
          </a:p>
        </p:txBody>
      </p:sp>
    </p:spTree>
    <p:extLst>
      <p:ext uri="{BB962C8B-B14F-4D97-AF65-F5344CB8AC3E}">
        <p14:creationId xmlns:p14="http://schemas.microsoft.com/office/powerpoint/2010/main" val="284052773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It could not really be stored in the source, because the value changes based on the level of detail present in the view (for example, the percent discounted for an individual unit will be different to the percent discounted per floor or per building). Rather, it must be calculated as an aggregate and recalculated as the level of detail changes.</a:t>
            </a:r>
            <a:endParaRPr dirty="0">
              <a:uFillTx/>
            </a:endParaRPr>
          </a:p>
        </p:txBody>
      </p:sp>
    </p:spTree>
    <p:extLst>
      <p:ext uri="{BB962C8B-B14F-4D97-AF65-F5344CB8AC3E}">
        <p14:creationId xmlns:p14="http://schemas.microsoft.com/office/powerpoint/2010/main" val="15521809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indicates that the sum of Discount should be divided by the sum of Rent. This means that all the values of Discount will be added, and all the values of Rent will be added. Only after the sums are calculated will the division occur.</a:t>
            </a:r>
          </a:p>
          <a:p>
            <a:pPr algn="l"/>
            <a:r>
              <a:rPr lang="en-US" b="0" i="0" dirty="0">
                <a:solidFill>
                  <a:srgbClr val="FFFFFF"/>
                </a:solidFill>
                <a:effectLst/>
                <a:latin typeface="Lato"/>
              </a:rPr>
              <a:t>Once you've created the calculation, you'll notice that Tableau treats the new field as a </a:t>
            </a:r>
            <a:r>
              <a:rPr lang="en-US" b="1" i="0" dirty="0">
                <a:solidFill>
                  <a:srgbClr val="FFFFFF"/>
                </a:solidFill>
                <a:effectLst/>
                <a:latin typeface="Lato"/>
              </a:rPr>
              <a:t>Measure</a:t>
            </a:r>
            <a:r>
              <a:rPr lang="en-US" b="0" i="0" dirty="0">
                <a:solidFill>
                  <a:srgbClr val="FFFFFF"/>
                </a:solidFill>
                <a:effectLst/>
                <a:latin typeface="Lato"/>
              </a:rPr>
              <a:t> in the data pane. Tableau will treat any calculation with a numeric result as a measure by default, but you can change </a:t>
            </a:r>
            <a:r>
              <a:rPr lang="en-US" b="0" i="1" dirty="0">
                <a:solidFill>
                  <a:srgbClr val="FFFFFF"/>
                </a:solidFill>
                <a:effectLst/>
                <a:latin typeface="Lato"/>
              </a:rPr>
              <a:t>row-level calculations</a:t>
            </a:r>
            <a:r>
              <a:rPr lang="en-US" b="0" i="0" dirty="0">
                <a:solidFill>
                  <a:srgbClr val="FFFFFF"/>
                </a:solidFill>
                <a:effectLst/>
                <a:latin typeface="Lato"/>
              </a:rPr>
              <a:t> to dimensions if desired. In this case, though, you are not even able to redefine the new field as a dimension. The reason for this is that Tableau will treat every </a:t>
            </a:r>
            <a:r>
              <a:rPr lang="en-US" b="0" i="1" dirty="0">
                <a:solidFill>
                  <a:srgbClr val="FFFFFF"/>
                </a:solidFill>
                <a:effectLst/>
                <a:latin typeface="Lato"/>
              </a:rPr>
              <a:t>aggregate calculation</a:t>
            </a:r>
            <a:r>
              <a:rPr lang="en-US" b="0" i="0" dirty="0">
                <a:solidFill>
                  <a:srgbClr val="FFFFFF"/>
                </a:solidFill>
                <a:effectLst/>
                <a:latin typeface="Lato"/>
              </a:rPr>
              <a:t> as a measure, no matter what data type is returned. This is because an aggregate calculation depends on dimensions to define the level of detail at which the calculation is performed. So, an aggregate calculation cannot be a dimension itself.</a:t>
            </a:r>
          </a:p>
          <a:p>
            <a:pPr algn="l"/>
            <a:r>
              <a:rPr lang="en-US" b="0" i="0" dirty="0">
                <a:solidFill>
                  <a:srgbClr val="3C3C3B"/>
                </a:solidFill>
                <a:effectLst/>
                <a:latin typeface="Lato"/>
              </a:rPr>
              <a:t>As the value of your calculation is a percentage, you will also likely want to define the format as a percentage. To do this, right-click the Discount % field,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Number Format</a:t>
            </a:r>
            <a:r>
              <a:rPr lang="en-US" b="0" i="0" dirty="0">
                <a:solidFill>
                  <a:srgbClr val="3C3C3B"/>
                </a:solidFill>
                <a:effectLst/>
                <a:latin typeface="Lato"/>
              </a:rPr>
              <a:t>, and select </a:t>
            </a:r>
            <a:r>
              <a:rPr lang="en-US" b="1" i="0" dirty="0">
                <a:solidFill>
                  <a:srgbClr val="3C3C3B"/>
                </a:solidFill>
                <a:effectLst/>
                <a:latin typeface="Lato"/>
              </a:rPr>
              <a:t>Percentage</a:t>
            </a:r>
            <a:r>
              <a:rPr lang="en-US" b="0" i="0" dirty="0">
                <a:solidFill>
                  <a:srgbClr val="3C3C3B"/>
                </a:solidFill>
                <a:effectLst/>
                <a:latin typeface="Lato"/>
              </a:rPr>
              <a:t>. You may adjust the number of decimal places that are displayed if desired.</a:t>
            </a:r>
          </a:p>
          <a:p>
            <a:pPr marL="158750" indent="0">
              <a:buNone/>
            </a:pPr>
            <a:endParaRPr dirty="0">
              <a:uFillTx/>
            </a:endParaRPr>
          </a:p>
        </p:txBody>
      </p:sp>
    </p:spTree>
    <p:extLst>
      <p:ext uri="{BB962C8B-B14F-4D97-AF65-F5344CB8AC3E}">
        <p14:creationId xmlns:p14="http://schemas.microsoft.com/office/powerpoint/2010/main" val="5466403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Now, create a couple of views to see how the calculation returns different results, depending on the level of detail in the view. First, we'll build a view to look at each individual rental period:</a:t>
            </a: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Building</a:t>
            </a:r>
            <a:r>
              <a:rPr lang="en-US" b="0" i="0" dirty="0">
                <a:solidFill>
                  <a:srgbClr val="3C3C3B"/>
                </a:solidFill>
                <a:effectLst/>
                <a:latin typeface="Lato"/>
              </a:rPr>
              <a:t>, </a:t>
            </a:r>
            <a:r>
              <a:rPr lang="en-US" b="1" i="0" dirty="0">
                <a:solidFill>
                  <a:srgbClr val="3C3C3B"/>
                </a:solidFill>
                <a:effectLst/>
                <a:latin typeface="Lato"/>
              </a:rPr>
              <a:t>Room</a:t>
            </a:r>
            <a:r>
              <a:rPr lang="en-US" b="0" i="0" dirty="0">
                <a:solidFill>
                  <a:srgbClr val="3C3C3B"/>
                </a:solidFill>
                <a:effectLst/>
                <a:latin typeface="Lato"/>
              </a:rPr>
              <a:t>, </a:t>
            </a:r>
            <a:r>
              <a:rPr lang="en-US" b="1" i="0" dirty="0">
                <a:solidFill>
                  <a:srgbClr val="3C3C3B"/>
                </a:solidFill>
                <a:effectLst/>
                <a:latin typeface="Lato"/>
              </a:rPr>
              <a:t>Full Name</a:t>
            </a:r>
            <a:r>
              <a:rPr lang="en-US" b="0" i="0" dirty="0">
                <a:solidFill>
                  <a:srgbClr val="3C3C3B"/>
                </a:solidFill>
                <a:effectLst/>
                <a:latin typeface="Lato"/>
              </a:rPr>
              <a:t>, </a:t>
            </a:r>
            <a:r>
              <a:rPr lang="en-US" b="1" i="0" dirty="0">
                <a:solidFill>
                  <a:srgbClr val="3C3C3B"/>
                </a:solidFill>
                <a:effectLst/>
                <a:latin typeface="Lato"/>
              </a:rPr>
              <a:t>Start</a:t>
            </a:r>
            <a:r>
              <a:rPr lang="en-US" b="0" i="0" dirty="0">
                <a:solidFill>
                  <a:srgbClr val="3C3C3B"/>
                </a:solidFill>
                <a:effectLst/>
                <a:latin typeface="Lato"/>
              </a:rPr>
              <a:t>, and </a:t>
            </a:r>
            <a:r>
              <a:rPr lang="en-US" b="1" i="0" dirty="0">
                <a:solidFill>
                  <a:srgbClr val="3C3C3B"/>
                </a:solidFill>
                <a:effectLst/>
                <a:latin typeface="Lato"/>
              </a:rPr>
              <a:t>End</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In the data pane, under </a:t>
            </a:r>
            <a:r>
              <a:rPr lang="en-US" b="1" i="0" dirty="0">
                <a:solidFill>
                  <a:srgbClr val="3C3C3B"/>
                </a:solidFill>
                <a:effectLst/>
                <a:latin typeface="Lato"/>
              </a:rPr>
              <a:t>Measures</a:t>
            </a:r>
            <a:r>
              <a:rPr lang="en-US" b="0" i="0" dirty="0">
                <a:solidFill>
                  <a:srgbClr val="3C3C3B"/>
                </a:solidFill>
                <a:effectLst/>
                <a:latin typeface="Lato"/>
              </a:rPr>
              <a:t>, double-click each of the following fields: </a:t>
            </a:r>
            <a:r>
              <a:rPr lang="en-US" b="1" i="0" dirty="0">
                <a:solidFill>
                  <a:srgbClr val="3C3C3B"/>
                </a:solidFill>
                <a:effectLst/>
                <a:latin typeface="Lato"/>
              </a:rPr>
              <a:t>Rent</a:t>
            </a:r>
            <a:r>
              <a:rPr lang="en-US" b="0" i="0" dirty="0">
                <a:solidFill>
                  <a:srgbClr val="3C3C3B"/>
                </a:solidFill>
                <a:effectLst/>
                <a:latin typeface="Lato"/>
              </a:rPr>
              <a:t>, </a:t>
            </a:r>
            <a:r>
              <a:rPr lang="en-US" b="1" i="0" dirty="0">
                <a:solidFill>
                  <a:srgbClr val="3C3C3B"/>
                </a:solidFill>
                <a:effectLst/>
                <a:latin typeface="Lato"/>
              </a:rPr>
              <a:t>Discount</a:t>
            </a:r>
            <a:r>
              <a:rPr lang="en-US" b="0" i="0" dirty="0">
                <a:solidFill>
                  <a:srgbClr val="3C3C3B"/>
                </a:solidFill>
                <a:effectLst/>
                <a:latin typeface="Lato"/>
              </a:rPr>
              <a:t>, and </a:t>
            </a:r>
            <a:r>
              <a:rPr lang="en-US" b="1" i="0" dirty="0">
                <a:solidFill>
                  <a:srgbClr val="3C3C3B"/>
                </a:solidFill>
                <a:effectLst/>
                <a:latin typeface="Lato"/>
              </a:rPr>
              <a:t>Discount %</a:t>
            </a:r>
            <a:r>
              <a:rPr lang="en-US" b="0" i="0" dirty="0">
                <a:solidFill>
                  <a:srgbClr val="3C3C3B"/>
                </a:solidFill>
                <a:effectLst/>
                <a:latin typeface="Lato"/>
              </a:rPr>
              <a:t>. Tableau will place each of these measures in the view by using </a:t>
            </a:r>
            <a:r>
              <a:rPr lang="en-US" b="1" i="0" dirty="0">
                <a:solidFill>
                  <a:srgbClr val="3C3C3B"/>
                </a:solidFill>
                <a:effectLst/>
                <a:latin typeface="Lato"/>
              </a:rPr>
              <a:t>Measure Names</a:t>
            </a:r>
            <a:r>
              <a:rPr lang="en-US" b="0" i="0" dirty="0">
                <a:solidFill>
                  <a:srgbClr val="3C3C3B"/>
                </a:solidFill>
                <a:effectLst/>
                <a:latin typeface="Lato"/>
              </a:rPr>
              <a:t> and </a:t>
            </a:r>
            <a:r>
              <a:rPr lang="en-US" b="1" i="0" dirty="0">
                <a:solidFill>
                  <a:srgbClr val="3C3C3B"/>
                </a:solidFill>
                <a:effectLst/>
                <a:latin typeface="Lato"/>
              </a:rPr>
              <a:t>Measure Values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Rearrange the fields on the </a:t>
            </a:r>
            <a:r>
              <a:rPr lang="en-US" b="1" i="0" dirty="0">
                <a:solidFill>
                  <a:srgbClr val="3C3C3B"/>
                </a:solidFill>
                <a:effectLst/>
                <a:latin typeface="Lato"/>
              </a:rPr>
              <a:t>Measure Values</a:t>
            </a:r>
            <a:r>
              <a:rPr lang="en-US" b="0" i="0" dirty="0">
                <a:solidFill>
                  <a:srgbClr val="3C3C3B"/>
                </a:solidFill>
                <a:effectLst/>
                <a:latin typeface="Lato"/>
              </a:rPr>
              <a:t> shelf so that the order is </a:t>
            </a:r>
            <a:r>
              <a:rPr lang="en-US" b="1" i="0" dirty="0">
                <a:solidFill>
                  <a:srgbClr val="3C3C3B"/>
                </a:solidFill>
                <a:effectLst/>
                <a:latin typeface="Lato"/>
              </a:rPr>
              <a:t>Rent</a:t>
            </a:r>
            <a:r>
              <a:rPr lang="en-US" b="0" i="0" dirty="0">
                <a:solidFill>
                  <a:srgbClr val="3C3C3B"/>
                </a:solidFill>
                <a:effectLst/>
                <a:latin typeface="Lato"/>
              </a:rPr>
              <a:t>, </a:t>
            </a:r>
            <a:r>
              <a:rPr lang="en-US" b="1" i="0" dirty="0">
                <a:solidFill>
                  <a:srgbClr val="3C3C3B"/>
                </a:solidFill>
                <a:effectLst/>
                <a:latin typeface="Lato"/>
              </a:rPr>
              <a:t>Discount</a:t>
            </a:r>
            <a:r>
              <a:rPr lang="en-US" b="0" i="0" dirty="0">
                <a:solidFill>
                  <a:srgbClr val="3C3C3B"/>
                </a:solidFill>
                <a:effectLst/>
                <a:latin typeface="Lato"/>
              </a:rPr>
              <a:t>, and </a:t>
            </a:r>
            <a:r>
              <a:rPr lang="en-US" b="1" i="0" dirty="0">
                <a:solidFill>
                  <a:srgbClr val="3C3C3B"/>
                </a:solidFill>
                <a:effectLst/>
                <a:latin typeface="Lato"/>
              </a:rPr>
              <a:t>Discount %</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52736937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Why did the values change? Because aggregations depend on what dimensions are defining the level of detail of the view. In the first case,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a:t>
            </a:r>
            <a:r>
              <a:rPr lang="en-US" b="1" i="0" dirty="0">
                <a:solidFill>
                  <a:srgbClr val="3C3C3B"/>
                </a:solidFill>
                <a:effectLst/>
                <a:latin typeface="Lato"/>
              </a:rPr>
              <a:t>Full Name</a:t>
            </a:r>
            <a:r>
              <a:rPr lang="en-US" b="0" i="0" dirty="0">
                <a:solidFill>
                  <a:srgbClr val="3C3C3B"/>
                </a:solidFill>
                <a:effectLst/>
                <a:latin typeface="Lato"/>
              </a:rPr>
              <a:t>, </a:t>
            </a:r>
            <a:r>
              <a:rPr lang="en-US" b="1" i="0" dirty="0">
                <a:solidFill>
                  <a:srgbClr val="3C3C3B"/>
                </a:solidFill>
                <a:effectLst/>
                <a:latin typeface="Lato"/>
              </a:rPr>
              <a:t>Start</a:t>
            </a:r>
            <a:r>
              <a:rPr lang="en-US" b="0" i="0" dirty="0">
                <a:solidFill>
                  <a:srgbClr val="3C3C3B"/>
                </a:solidFill>
                <a:effectLst/>
                <a:latin typeface="Lato"/>
              </a:rPr>
              <a:t>, and </a:t>
            </a:r>
            <a:r>
              <a:rPr lang="en-US" b="1" i="0" dirty="0">
                <a:solidFill>
                  <a:srgbClr val="3C3C3B"/>
                </a:solidFill>
                <a:effectLst/>
                <a:latin typeface="Lato"/>
              </a:rPr>
              <a:t>End</a:t>
            </a:r>
            <a:r>
              <a:rPr lang="en-US" b="0" i="0" dirty="0">
                <a:solidFill>
                  <a:srgbClr val="3C3C3B"/>
                </a:solidFill>
                <a:effectLst/>
                <a:latin typeface="Lato"/>
              </a:rPr>
              <a:t> defined the level of detail in the view. So, the calculation added up all the rent for each rental period and all the discounts for the rental period and then divided them. In the second case,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redefine the level of detail. So, the calculation added up all the prices for each building and room and all the discounts for each building and room and then divided them.</a:t>
            </a:r>
          </a:p>
          <a:p>
            <a:pPr algn="l"/>
            <a:r>
              <a:rPr lang="en-US" b="0" i="0" dirty="0">
                <a:solidFill>
                  <a:srgbClr val="FFFFFF"/>
                </a:solidFill>
                <a:effectLst/>
                <a:latin typeface="Lato"/>
              </a:rPr>
              <a:t>You may have noticed that as you double-clicked each measure, it was added to the pane of the view in a special way. </a:t>
            </a:r>
            <a:r>
              <a:rPr lang="en-US" b="1" i="0" dirty="0">
                <a:solidFill>
                  <a:srgbClr val="FFFFFF"/>
                </a:solidFill>
                <a:effectLst/>
                <a:latin typeface="Lato"/>
              </a:rPr>
              <a:t>Measure Names</a:t>
            </a:r>
            <a:r>
              <a:rPr lang="en-US" b="0" i="0" dirty="0">
                <a:solidFill>
                  <a:srgbClr val="FFFFFF"/>
                </a:solidFill>
                <a:effectLst/>
                <a:latin typeface="Lato"/>
              </a:rPr>
              <a:t> and </a:t>
            </a:r>
            <a:r>
              <a:rPr lang="en-US" b="1" i="0" dirty="0">
                <a:solidFill>
                  <a:srgbClr val="FFFFFF"/>
                </a:solidFill>
                <a:effectLst/>
                <a:latin typeface="Lato"/>
              </a:rPr>
              <a:t>Measure Values</a:t>
            </a:r>
            <a:r>
              <a:rPr lang="en-US" b="0" i="0" dirty="0">
                <a:solidFill>
                  <a:srgbClr val="FFFFFF"/>
                </a:solidFill>
                <a:effectLst/>
                <a:latin typeface="Lato"/>
              </a:rPr>
              <a:t> are special fields that appear in every data connection (toward the bottom of the </a:t>
            </a:r>
            <a:r>
              <a:rPr lang="en-US" b="1" i="0" dirty="0">
                <a:solidFill>
                  <a:srgbClr val="FFFFFF"/>
                </a:solidFill>
                <a:effectLst/>
                <a:latin typeface="Lato"/>
              </a:rPr>
              <a:t>Data</a:t>
            </a:r>
            <a:r>
              <a:rPr lang="en-US" b="0" i="0" dirty="0">
                <a:solidFill>
                  <a:srgbClr val="FFFFFF"/>
                </a:solidFill>
                <a:effectLst/>
                <a:latin typeface="Lato"/>
              </a:rPr>
              <a:t> pane). These serve as placeholders for multiple measures that share the same space in the view.</a:t>
            </a:r>
          </a:p>
          <a:p>
            <a:pPr algn="l"/>
            <a:r>
              <a:rPr lang="en-US" b="0" i="0" dirty="0">
                <a:solidFill>
                  <a:srgbClr val="FFFFFF"/>
                </a:solidFill>
                <a:effectLst/>
                <a:latin typeface="Lato"/>
              </a:rPr>
              <a:t>In the view you just created, for example, three measures all shared space in the pane. </a:t>
            </a:r>
            <a:r>
              <a:rPr lang="en-US" b="1" i="0" dirty="0">
                <a:solidFill>
                  <a:srgbClr val="FFFFFF"/>
                </a:solidFill>
                <a:effectLst/>
                <a:latin typeface="Lato"/>
              </a:rPr>
              <a:t>Measure Values</a:t>
            </a:r>
            <a:r>
              <a:rPr lang="en-US" b="0" i="0" dirty="0">
                <a:solidFill>
                  <a:srgbClr val="FFFFFF"/>
                </a:solidFill>
                <a:effectLst/>
                <a:latin typeface="Lato"/>
              </a:rPr>
              <a:t> on </a:t>
            </a:r>
            <a:r>
              <a:rPr lang="en-US" b="1" i="0" dirty="0">
                <a:solidFill>
                  <a:srgbClr val="FFFFFF"/>
                </a:solidFill>
                <a:effectLst/>
                <a:latin typeface="Lato"/>
              </a:rPr>
              <a:t>Text</a:t>
            </a:r>
            <a:r>
              <a:rPr lang="en-US" b="0" i="0" dirty="0">
                <a:solidFill>
                  <a:srgbClr val="FFFFFF"/>
                </a:solidFill>
                <a:effectLst/>
                <a:latin typeface="Lato"/>
              </a:rPr>
              <a:t> indicated that all values of measures on the </a:t>
            </a:r>
            <a:r>
              <a:rPr lang="en-US" b="1" i="0" dirty="0">
                <a:solidFill>
                  <a:srgbClr val="FFFFFF"/>
                </a:solidFill>
                <a:effectLst/>
                <a:latin typeface="Lato"/>
              </a:rPr>
              <a:t>Measure Values</a:t>
            </a:r>
            <a:r>
              <a:rPr lang="en-US" b="0" i="0" dirty="0">
                <a:solidFill>
                  <a:srgbClr val="FFFFFF"/>
                </a:solidFill>
                <a:effectLst/>
                <a:latin typeface="Lato"/>
              </a:rPr>
              <a:t> shelf should be displayed as text. The </a:t>
            </a:r>
            <a:r>
              <a:rPr lang="en-US" b="1" i="0" dirty="0">
                <a:solidFill>
                  <a:srgbClr val="FFFFFF"/>
                </a:solidFill>
                <a:effectLst/>
                <a:latin typeface="Lato"/>
              </a:rPr>
              <a:t>Measure Names</a:t>
            </a:r>
            <a:r>
              <a:rPr lang="en-US" b="0" i="0" dirty="0">
                <a:solidFill>
                  <a:srgbClr val="FFFFFF"/>
                </a:solidFill>
                <a:effectLst/>
                <a:latin typeface="Lato"/>
              </a:rPr>
              <a:t> field on </a:t>
            </a:r>
            <a:r>
              <a:rPr lang="en-US" b="1" i="0" dirty="0">
                <a:solidFill>
                  <a:srgbClr val="FFFFFF"/>
                </a:solidFill>
                <a:effectLst/>
                <a:latin typeface="Lato"/>
              </a:rPr>
              <a:t>Columns</a:t>
            </a:r>
            <a:r>
              <a:rPr lang="en-US" b="0" i="0" dirty="0">
                <a:solidFill>
                  <a:srgbClr val="FFFFFF"/>
                </a:solidFill>
                <a:effectLst/>
                <a:latin typeface="Lato"/>
              </a:rPr>
              <a:t> created a column for each measure, with the value of the name of that measure.</a:t>
            </a:r>
          </a:p>
          <a:p>
            <a:pPr marL="158750" indent="0">
              <a:buNone/>
            </a:pPr>
            <a:endParaRPr dirty="0">
              <a:uFillTx/>
            </a:endParaRPr>
          </a:p>
        </p:txBody>
      </p:sp>
    </p:spTree>
    <p:extLst>
      <p:ext uri="{BB962C8B-B14F-4D97-AF65-F5344CB8AC3E}">
        <p14:creationId xmlns:p14="http://schemas.microsoft.com/office/powerpoint/2010/main" val="258902258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An easy way to get Tableau to implement </a:t>
            </a:r>
            <a:r>
              <a:rPr lang="en-US" b="1" i="0" dirty="0">
                <a:solidFill>
                  <a:srgbClr val="FFFFFF"/>
                </a:solidFill>
                <a:effectLst/>
                <a:latin typeface="Lato"/>
              </a:rPr>
              <a:t>Measure Names</a:t>
            </a:r>
            <a:r>
              <a:rPr lang="en-US" b="0" i="0" dirty="0">
                <a:solidFill>
                  <a:srgbClr val="FFFFFF"/>
                </a:solidFill>
                <a:effectLst/>
                <a:latin typeface="Lato"/>
              </a:rPr>
              <a:t> / </a:t>
            </a:r>
            <a:r>
              <a:rPr lang="en-US" b="1" i="0" dirty="0">
                <a:solidFill>
                  <a:srgbClr val="FFFFFF"/>
                </a:solidFill>
                <a:effectLst/>
                <a:latin typeface="Lato"/>
              </a:rPr>
              <a:t>Measure Values</a:t>
            </a:r>
            <a:r>
              <a:rPr lang="en-US" b="0" i="0" dirty="0">
                <a:solidFill>
                  <a:srgbClr val="FFFFFF"/>
                </a:solidFill>
                <a:effectLst/>
                <a:latin typeface="Lato"/>
              </a:rPr>
              <a:t> is to remember that they are used whenever you want to use </a:t>
            </a:r>
            <a:r>
              <a:rPr lang="en-US" b="0" i="1" dirty="0">
                <a:solidFill>
                  <a:srgbClr val="FFFFFF"/>
                </a:solidFill>
                <a:effectLst/>
                <a:latin typeface="Lato"/>
              </a:rPr>
              <a:t>two or more measures in the same space</a:t>
            </a:r>
            <a:r>
              <a:rPr lang="en-US" b="0" i="0" dirty="0">
                <a:solidFill>
                  <a:srgbClr val="FFFFFF"/>
                </a:solidFill>
                <a:effectLst/>
                <a:latin typeface="Lato"/>
              </a:rPr>
              <a:t> in a view. So, if you want to use two or more measures in the pane, drag the first to the pane and then the second. If you want to use two or more measures on the same axis, drag the first to the axis, and then drag and drop the second on the same spot.</a:t>
            </a:r>
          </a:p>
          <a:p>
            <a:pPr algn="l"/>
            <a:r>
              <a:rPr lang="en-US" b="0" i="0" dirty="0">
                <a:solidFill>
                  <a:srgbClr val="3C3C3B"/>
                </a:solidFill>
                <a:effectLst/>
                <a:latin typeface="Lato"/>
              </a:rPr>
              <a:t>Now that you have a basic understanding of row-level and aggregate calculations, let's consider why the distinction is important.</a:t>
            </a:r>
          </a:p>
          <a:p>
            <a:pPr marL="158750" indent="0">
              <a:buNone/>
            </a:pPr>
            <a:endParaRPr dirty="0">
              <a:uFillTx/>
            </a:endParaRPr>
          </a:p>
        </p:txBody>
      </p:sp>
    </p:spTree>
    <p:extLst>
      <p:ext uri="{BB962C8B-B14F-4D97-AF65-F5344CB8AC3E}">
        <p14:creationId xmlns:p14="http://schemas.microsoft.com/office/powerpoint/2010/main" val="345279816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049155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the dramatic difference in results: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Notice that </a:t>
            </a:r>
            <a:r>
              <a:rPr lang="en-US" dirty="0"/>
              <a:t>Discount % (row level)</a:t>
            </a:r>
            <a:r>
              <a:rPr lang="en-US" b="0" i="0" dirty="0">
                <a:solidFill>
                  <a:srgbClr val="3C3C3B"/>
                </a:solidFill>
                <a:effectLst/>
                <a:latin typeface="Lato"/>
              </a:rPr>
              <a:t> appears on the </a:t>
            </a:r>
            <a:r>
              <a:rPr lang="en-US" b="1" i="0" dirty="0">
                <a:solidFill>
                  <a:srgbClr val="3C3C3B"/>
                </a:solidFill>
                <a:effectLst/>
                <a:latin typeface="Lato"/>
              </a:rPr>
              <a:t>Measure Values</a:t>
            </a:r>
            <a:r>
              <a:rPr lang="en-US" b="0" i="0" dirty="0">
                <a:solidFill>
                  <a:srgbClr val="3C3C3B"/>
                </a:solidFill>
                <a:effectLst/>
                <a:latin typeface="Lato"/>
              </a:rPr>
              <a:t> shelf as a </a:t>
            </a:r>
            <a:r>
              <a:rPr lang="en-US" dirty="0"/>
              <a:t>SUM</a:t>
            </a:r>
            <a:r>
              <a:rPr lang="en-US" b="0" i="0" dirty="0">
                <a:solidFill>
                  <a:srgbClr val="3C3C3B"/>
                </a:solidFill>
                <a:effectLst/>
                <a:latin typeface="Lato"/>
              </a:rPr>
              <a:t>. That's because the calculation is a row-level calculation, so it gets calculated row by row and then aggregated as a measure after all row-level values have been determined. The </a:t>
            </a:r>
            <a:r>
              <a:rPr lang="en-US" dirty="0"/>
              <a:t>54.00%</a:t>
            </a:r>
            <a:r>
              <a:rPr lang="en-US" b="0" i="0" dirty="0">
                <a:solidFill>
                  <a:srgbClr val="3C3C3B"/>
                </a:solidFill>
                <a:effectLst/>
                <a:latin typeface="Lato"/>
              </a:rPr>
              <a:t> value you see is actually a sum of percentages that were calculated in each record of underlying data.</a:t>
            </a:r>
            <a:endParaRPr dirty="0">
              <a:uFillTx/>
            </a:endParaRPr>
          </a:p>
        </p:txBody>
      </p:sp>
    </p:spTree>
    <p:extLst>
      <p:ext uri="{BB962C8B-B14F-4D97-AF65-F5344CB8AC3E}">
        <p14:creationId xmlns:p14="http://schemas.microsoft.com/office/powerpoint/2010/main" val="33416635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Contrast that with the way the aggregate calculation is performed. Notice that the aggregation that's listed in the active field on the </a:t>
            </a:r>
            <a:r>
              <a:rPr lang="en-US" b="1" i="0" dirty="0">
                <a:solidFill>
                  <a:srgbClr val="3C3C3B"/>
                </a:solidFill>
                <a:effectLst/>
                <a:latin typeface="Lato"/>
              </a:rPr>
              <a:t>Measure Values</a:t>
            </a:r>
            <a:r>
              <a:rPr lang="en-US" b="0" i="0" dirty="0">
                <a:solidFill>
                  <a:srgbClr val="3C3C3B"/>
                </a:solidFill>
                <a:effectLst/>
                <a:latin typeface="Lato"/>
              </a:rPr>
              <a:t> shelf in the view is </a:t>
            </a:r>
            <a:r>
              <a:rPr lang="en-US" dirty="0"/>
              <a:t>AGG</a:t>
            </a:r>
            <a:r>
              <a:rPr lang="en-US" b="0" i="0" dirty="0">
                <a:solidFill>
                  <a:srgbClr val="3C3C3B"/>
                </a:solidFill>
                <a:effectLst/>
                <a:latin typeface="Lato"/>
              </a:rPr>
              <a:t>, and not </a:t>
            </a:r>
            <a:r>
              <a:rPr lang="en-US" dirty="0"/>
              <a:t>SUM</a:t>
            </a:r>
            <a:r>
              <a:rPr lang="en-US" b="0" i="0" dirty="0">
                <a:solidFill>
                  <a:srgbClr val="3C3C3B"/>
                </a:solidFill>
                <a:effectLst/>
                <a:latin typeface="Lato"/>
              </a:rPr>
              <a:t>. This indicates that you have defined the aggregation in the calculation. Tableau is not aggregating the results further. </a:t>
            </a:r>
            <a:endParaRPr dirty="0">
              <a:uFillTx/>
            </a:endParaRPr>
          </a:p>
        </p:txBody>
      </p:sp>
    </p:spTree>
    <p:extLst>
      <p:ext uri="{BB962C8B-B14F-4D97-AF65-F5344CB8AC3E}">
        <p14:creationId xmlns:p14="http://schemas.microsoft.com/office/powerpoint/2010/main" val="155668643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how the aggregate calculation is performed:</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It is vital to understand the difference between row-level and aggregate calculations to ensure you are getting the results you expect and need. In general, use row-level calculations when you are certain that you will use either the value as a dimension or that an aggregation of the row-level values will make sense. Use aggregate calculations if aggregations must be performed prior to other operations.</a:t>
            </a:r>
          </a:p>
          <a:p>
            <a:pPr algn="l"/>
            <a:r>
              <a:rPr lang="en-US" b="0" i="0" dirty="0">
                <a:solidFill>
                  <a:srgbClr val="3C3C3B"/>
                </a:solidFill>
                <a:effectLst/>
                <a:latin typeface="Lato"/>
              </a:rPr>
              <a:t>One of the most common error messages that's encountered while writing Tableau calculations is </a:t>
            </a:r>
            <a:r>
              <a:rPr lang="en-US" b="0" i="1" dirty="0">
                <a:solidFill>
                  <a:srgbClr val="3C3C3B"/>
                </a:solidFill>
                <a:effectLst/>
                <a:latin typeface="Lato"/>
              </a:rPr>
              <a:t>Cannot mix aggregate and non-aggregate arguments with this function</a:t>
            </a:r>
            <a:r>
              <a:rPr lang="en-US" b="0" i="0" dirty="0">
                <a:solidFill>
                  <a:srgbClr val="3C3C3B"/>
                </a:solidFill>
                <a:effectLst/>
                <a:latin typeface="Lato"/>
              </a:rPr>
              <a:t>. When you encounter this message, check your code to make sure you are not improperly mixing row-level fields and calculations with aggregate fields and calculations. For example, you cannot have something like [Discount] / SUM([Rent]).</a:t>
            </a:r>
          </a:p>
          <a:p>
            <a:pPr algn="l"/>
            <a:r>
              <a:rPr lang="en-US" b="0" i="0" dirty="0">
                <a:solidFill>
                  <a:srgbClr val="3C3C3B"/>
                </a:solidFill>
                <a:effectLst/>
                <a:latin typeface="Lato"/>
              </a:rPr>
              <a:t>This mixture of a row-level value (Discount) and the aggregation (SUM of Rent) is invalid.</a:t>
            </a:r>
          </a:p>
          <a:p>
            <a:pPr algn="l"/>
            <a:r>
              <a:rPr lang="en-US" b="0" i="0" dirty="0">
                <a:solidFill>
                  <a:srgbClr val="3C3C3B"/>
                </a:solidFill>
                <a:effectLst/>
                <a:latin typeface="Lato"/>
              </a:rPr>
              <a:t>With the distinction between row-level and aggregate calculations clear, let's take an interlude and discuss parameters before building additional examples.</a:t>
            </a:r>
          </a:p>
          <a:p>
            <a:pPr marL="158750" indent="0">
              <a:buNone/>
            </a:pPr>
            <a:endParaRPr dirty="0">
              <a:uFillTx/>
            </a:endParaRPr>
          </a:p>
        </p:txBody>
      </p:sp>
    </p:spTree>
    <p:extLst>
      <p:ext uri="{BB962C8B-B14F-4D97-AF65-F5344CB8AC3E}">
        <p14:creationId xmlns:p14="http://schemas.microsoft.com/office/powerpoint/2010/main" val="167857591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Parameter values may even be changed with actions, as you'll see in lesson 8, Telling a Data Story with Dashboards.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value of a parameter is global so that if the value is changed, every view and calculation in the workbook that references the parameter will use the new value. Parameters provide another way to provide rich interactivity to the end users of your dashboards and visualizations.</a:t>
            </a:r>
          </a:p>
          <a:p>
            <a:pPr marL="158750" indent="0">
              <a:buNone/>
            </a:pPr>
            <a:endParaRPr dirty="0">
              <a:uFillTx/>
            </a:endParaRPr>
          </a:p>
        </p:txBody>
      </p:sp>
    </p:spTree>
    <p:extLst>
      <p:ext uri="{BB962C8B-B14F-4D97-AF65-F5344CB8AC3E}">
        <p14:creationId xmlns:p14="http://schemas.microsoft.com/office/powerpoint/2010/main" val="364238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you work through the examples in this course, pay attention to the fields you are using to create the visualizations, whether they are dimensions or measures, and whether they are discrete or continuous. Experiment with changing fields in the view from continuous to discrete, and vice versa, to gain an understanding of the differences in the visualization. We'll put this understanding into practice as we turn our attention to visualizing data.</a:t>
            </a:r>
            <a:endParaRPr dirty="0">
              <a:uFillTx/>
            </a:endParaRPr>
          </a:p>
        </p:txBody>
      </p:sp>
    </p:spTree>
    <p:extLst>
      <p:ext uri="{BB962C8B-B14F-4D97-AF65-F5344CB8AC3E}">
        <p14:creationId xmlns:p14="http://schemas.microsoft.com/office/powerpoint/2010/main" val="390562114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Parameters can be used to allow anyone interacting with your view or dashboard to dynamically do many things, including the following:</a:t>
            </a:r>
          </a:p>
          <a:p>
            <a:pPr marL="158750" indent="0">
              <a:buNone/>
            </a:pPr>
            <a:endParaRPr lang="en-US" dirty="0">
              <a:uFillTx/>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Some of these are options we'll consider in later lessons.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Since parameters can be used in calculations, and since calculated fields can be used to define any aspect of a visualization (from filters to colors to rows and columns), the change in a parameter value can have dramatic results. We'll see some examples of this in the following sections.</a:t>
            </a: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280099612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the last case, Tableau will create a parameter with a list of potential values based on the </a:t>
            </a:r>
            <a:r>
              <a:rPr lang="en-US" b="1" i="0" dirty="0">
                <a:solidFill>
                  <a:srgbClr val="3C3C3B"/>
                </a:solidFill>
                <a:effectLst/>
                <a:latin typeface="Lato"/>
              </a:rPr>
              <a:t>domain</a:t>
            </a:r>
            <a:r>
              <a:rPr lang="en-US" b="0" i="0" dirty="0">
                <a:solidFill>
                  <a:srgbClr val="3C3C3B"/>
                </a:solidFill>
                <a:effectLst/>
                <a:latin typeface="Lato"/>
              </a:rPr>
              <a:t> (distinct values) of the field. For fields in the data pane that are </a:t>
            </a:r>
            <a:r>
              <a:rPr lang="en-US" b="1" i="0" dirty="0">
                <a:solidFill>
                  <a:srgbClr val="3C3C3B"/>
                </a:solidFill>
                <a:effectLst/>
                <a:latin typeface="Lato"/>
              </a:rPr>
              <a:t>discrete</a:t>
            </a:r>
            <a:r>
              <a:rPr lang="en-US" b="0" i="0" dirty="0">
                <a:solidFill>
                  <a:srgbClr val="3C3C3B"/>
                </a:solidFill>
                <a:effectLst/>
                <a:latin typeface="Lato"/>
              </a:rPr>
              <a:t> (blue) by default, Tableau will create a parameter with a list of values matching the discrete values of the field. For fields in the data pane that are </a:t>
            </a:r>
            <a:r>
              <a:rPr lang="en-US" b="1" i="0" dirty="0">
                <a:solidFill>
                  <a:srgbClr val="3C3C3B"/>
                </a:solidFill>
                <a:effectLst/>
                <a:latin typeface="Lato"/>
              </a:rPr>
              <a:t>continuous</a:t>
            </a:r>
            <a:r>
              <a:rPr lang="en-US" b="0" i="0" dirty="0">
                <a:solidFill>
                  <a:srgbClr val="3C3C3B"/>
                </a:solidFill>
                <a:effectLst/>
                <a:latin typeface="Lato"/>
              </a:rPr>
              <a:t> (green), Tableau will create a parameter with a range set to the minimum and maximum values of the field that's present in the data.</a:t>
            </a:r>
            <a:endParaRPr dirty="0">
              <a:uFillTx/>
            </a:endParaRPr>
          </a:p>
        </p:txBody>
      </p:sp>
    </p:spTree>
    <p:extLst>
      <p:ext uri="{BB962C8B-B14F-4D97-AF65-F5344CB8AC3E}">
        <p14:creationId xmlns:p14="http://schemas.microsoft.com/office/powerpoint/2010/main" val="302312385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r>
              <a:rPr lang="en-US" b="0" i="0" dirty="0">
                <a:solidFill>
                  <a:srgbClr val="3C3C3B"/>
                </a:solidFill>
                <a:effectLst/>
                <a:latin typeface="Lato"/>
              </a:rPr>
              <a:t>The interface contains the following features:</a:t>
            </a:r>
          </a:p>
          <a:p>
            <a:pPr algn="l">
              <a:buFont typeface="+mj-lt"/>
              <a:buAutoNum type="arabicPeriod"/>
            </a:pPr>
            <a:r>
              <a:rPr lang="en-US" b="1" i="0" dirty="0">
                <a:solidFill>
                  <a:srgbClr val="3C3C3B"/>
                </a:solidFill>
                <a:effectLst/>
                <a:latin typeface="Lato"/>
              </a:rPr>
              <a:t>Name</a:t>
            </a:r>
            <a:r>
              <a:rPr lang="en-US" b="0" i="0" dirty="0">
                <a:solidFill>
                  <a:srgbClr val="3C3C3B"/>
                </a:solidFill>
                <a:effectLst/>
                <a:latin typeface="Lato"/>
              </a:rPr>
              <a:t> will show as the default title for parameter controls and will also be the reference in calculations. You can also add a </a:t>
            </a:r>
            <a:r>
              <a:rPr lang="en-US" b="1" i="0" dirty="0">
                <a:solidFill>
                  <a:srgbClr val="3C3C3B"/>
                </a:solidFill>
                <a:effectLst/>
                <a:latin typeface="Lato"/>
              </a:rPr>
              <a:t>Comment</a:t>
            </a:r>
            <a:r>
              <a:rPr lang="en-US" b="0" i="0" dirty="0">
                <a:solidFill>
                  <a:srgbClr val="3C3C3B"/>
                </a:solidFill>
                <a:effectLst/>
                <a:latin typeface="Lato"/>
              </a:rPr>
              <a:t> to describe the use of the parameter.</a:t>
            </a:r>
          </a:p>
          <a:p>
            <a:pPr algn="l">
              <a:buFont typeface="+mj-lt"/>
              <a:buAutoNum type="arabicPeriod"/>
            </a:pPr>
            <a:r>
              <a:rPr lang="en-US" b="1" i="0" dirty="0">
                <a:solidFill>
                  <a:srgbClr val="3C3C3B"/>
                </a:solidFill>
                <a:effectLst/>
                <a:latin typeface="Lato"/>
              </a:rPr>
              <a:t>Data type </a:t>
            </a:r>
            <a:r>
              <a:rPr lang="en-US" b="0" i="0" dirty="0">
                <a:solidFill>
                  <a:srgbClr val="3C3C3B"/>
                </a:solidFill>
                <a:effectLst/>
                <a:latin typeface="Lato"/>
              </a:rPr>
              <a:t>defines what type of data is allowed for the value of the parameter. Options include integer, float (floating-point decimal), string, Boolean, date, or date with time.</a:t>
            </a:r>
          </a:p>
          <a:p>
            <a:pPr algn="l">
              <a:buFont typeface="+mj-lt"/>
              <a:buAutoNum type="arabicPeriod"/>
            </a:pPr>
            <a:r>
              <a:rPr lang="en-US" b="1" i="0" dirty="0">
                <a:solidFill>
                  <a:srgbClr val="3C3C3B"/>
                </a:solidFill>
                <a:effectLst/>
                <a:latin typeface="Lato"/>
              </a:rPr>
              <a:t>Current value</a:t>
            </a:r>
            <a:r>
              <a:rPr lang="en-US" b="0" i="0" dirty="0">
                <a:solidFill>
                  <a:srgbClr val="3C3C3B"/>
                </a:solidFill>
                <a:effectLst/>
                <a:latin typeface="Lato"/>
              </a:rPr>
              <a:t> defines what the initial default value of the parameter will be. Changing this value on this screen or on a dashboard or visualization where the parameter control is shown will change the current value.</a:t>
            </a:r>
          </a:p>
          <a:p>
            <a:pPr algn="l">
              <a:buFont typeface="+mj-lt"/>
              <a:buAutoNum type="arabicPeriod"/>
            </a:pPr>
            <a:r>
              <a:rPr lang="en-US" b="1" i="0" dirty="0">
                <a:solidFill>
                  <a:srgbClr val="3C3C3B"/>
                </a:solidFill>
                <a:effectLst/>
                <a:latin typeface="Lato"/>
              </a:rPr>
              <a:t>Value when workbook opens</a:t>
            </a:r>
            <a:r>
              <a:rPr lang="en-US" b="0" i="0" dirty="0">
                <a:solidFill>
                  <a:srgbClr val="3C3C3B"/>
                </a:solidFill>
                <a:effectLst/>
                <a:latin typeface="Lato"/>
              </a:rPr>
              <a:t> allows you to optionally change the default value of the parameter when the workbook opens based on a calculated value.</a:t>
            </a:r>
          </a:p>
          <a:p>
            <a:pPr algn="l">
              <a:buFont typeface="+mj-lt"/>
              <a:buAutoNum type="arabicPeriod"/>
            </a:pPr>
            <a:r>
              <a:rPr lang="en-US" b="1" i="0" dirty="0">
                <a:solidFill>
                  <a:srgbClr val="3C3C3B"/>
                </a:solidFill>
                <a:effectLst/>
                <a:latin typeface="Lato"/>
              </a:rPr>
              <a:t>Display format</a:t>
            </a:r>
            <a:r>
              <a:rPr lang="en-US" b="0" i="0" dirty="0">
                <a:solidFill>
                  <a:srgbClr val="3C3C3B"/>
                </a:solidFill>
                <a:effectLst/>
                <a:latin typeface="Lato"/>
              </a:rPr>
              <a:t> defines how the values will be displayed. For example, you might want to show an integer value as a dollar amount, a decimal as a percentage, or display a date in a specific format.</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Allowable values</a:t>
            </a:r>
            <a:r>
              <a:rPr lang="en-US" b="0" i="0" dirty="0">
                <a:solidFill>
                  <a:srgbClr val="3C3C3B"/>
                </a:solidFill>
                <a:effectLst/>
                <a:latin typeface="Lato"/>
              </a:rPr>
              <a:t> option gives us the ability to restrict the scope of values that are permissible. There are three options for </a:t>
            </a:r>
            <a:r>
              <a:rPr lang="en-US" b="1" i="0" dirty="0">
                <a:solidFill>
                  <a:srgbClr val="3C3C3B"/>
                </a:solidFill>
                <a:effectLst/>
                <a:latin typeface="Lato"/>
              </a:rPr>
              <a:t>Allowable values</a:t>
            </a:r>
            <a:r>
              <a:rPr lang="en-US" b="0" i="0" dirty="0">
                <a:solidFill>
                  <a:srgbClr val="3C3C3B"/>
                </a:solidFill>
                <a:effectLst/>
                <a:latin typeface="Lato"/>
              </a:rPr>
              <a:t>:</a:t>
            </a:r>
          </a:p>
          <a:p>
            <a:pPr marL="742950" lvl="1" indent="-285750" algn="l">
              <a:buFont typeface="+mj-lt"/>
              <a:buAutoNum type="arabicPeriod"/>
            </a:pPr>
            <a:r>
              <a:rPr lang="en-US" b="1" i="0" dirty="0">
                <a:solidFill>
                  <a:srgbClr val="3C3C3B"/>
                </a:solidFill>
                <a:effectLst/>
                <a:latin typeface="Lato"/>
              </a:rPr>
              <a:t>All </a:t>
            </a:r>
            <a:r>
              <a:rPr lang="en-US" b="0" i="0" dirty="0">
                <a:solidFill>
                  <a:srgbClr val="3C3C3B"/>
                </a:solidFill>
                <a:effectLst/>
                <a:latin typeface="Lato"/>
              </a:rPr>
              <a:t>allows any input from the user that matches the data type of the parameter.</a:t>
            </a:r>
          </a:p>
          <a:p>
            <a:pPr marL="742950" lvl="1" indent="-285750" algn="l">
              <a:buFont typeface="+mj-lt"/>
              <a:buAutoNum type="arabicPeriod"/>
            </a:pPr>
            <a:r>
              <a:rPr lang="en-US" b="1" i="0" dirty="0">
                <a:solidFill>
                  <a:srgbClr val="3C3C3B"/>
                </a:solidFill>
                <a:effectLst/>
                <a:latin typeface="Lato"/>
              </a:rPr>
              <a:t>List</a:t>
            </a:r>
            <a:r>
              <a:rPr lang="en-US" b="0" i="0" dirty="0">
                <a:solidFill>
                  <a:srgbClr val="3C3C3B"/>
                </a:solidFill>
                <a:effectLst/>
                <a:latin typeface="Lato"/>
              </a:rPr>
              <a:t> allows us to define a list of values from which the user must select a single option. The list can be entered manually, pasted from the clipboard, or loaded from a dimension of the same data type.</a:t>
            </a:r>
          </a:p>
          <a:p>
            <a:pPr marL="742950" lvl="1" indent="-285750" algn="l">
              <a:buFont typeface="+mj-lt"/>
              <a:buAutoNum type="arabicPeriod"/>
            </a:pPr>
            <a:r>
              <a:rPr lang="en-US" b="1" i="0" dirty="0">
                <a:solidFill>
                  <a:srgbClr val="3C3C3B"/>
                </a:solidFill>
                <a:effectLst/>
                <a:latin typeface="Lato"/>
              </a:rPr>
              <a:t>Range</a:t>
            </a:r>
            <a:r>
              <a:rPr lang="en-US" b="0" i="0" dirty="0">
                <a:solidFill>
                  <a:srgbClr val="3C3C3B"/>
                </a:solidFill>
                <a:effectLst/>
                <a:latin typeface="Lato"/>
              </a:rPr>
              <a:t> allows us to define a range of possible values, including an optional upper and lower limit, as well as a step size. This can also be set from a field or another parameter.</a:t>
            </a:r>
          </a:p>
          <a:p>
            <a:pPr algn="l">
              <a:buFont typeface="+mj-lt"/>
              <a:buAutoNum type="arabicPeriod"/>
            </a:pPr>
            <a:r>
              <a:rPr lang="en-US" b="0" i="0" dirty="0">
                <a:solidFill>
                  <a:srgbClr val="3C3C3B"/>
                </a:solidFill>
                <a:effectLst/>
                <a:latin typeface="Lato"/>
              </a:rPr>
              <a:t>In the example of the preceding screenshot, since we've selected </a:t>
            </a:r>
            <a:r>
              <a:rPr lang="en-US" b="1" i="0" dirty="0">
                <a:solidFill>
                  <a:srgbClr val="3C3C3B"/>
                </a:solidFill>
                <a:effectLst/>
                <a:latin typeface="Lato"/>
              </a:rPr>
              <a:t>List</a:t>
            </a:r>
            <a:r>
              <a:rPr lang="en-US" b="0" i="0" dirty="0">
                <a:solidFill>
                  <a:srgbClr val="3C3C3B"/>
                </a:solidFill>
                <a:effectLst/>
                <a:latin typeface="Lato"/>
              </a:rPr>
              <a:t> for </a:t>
            </a:r>
            <a:r>
              <a:rPr lang="en-US" b="1" i="0" dirty="0">
                <a:solidFill>
                  <a:srgbClr val="3C3C3B"/>
                </a:solidFill>
                <a:effectLst/>
                <a:latin typeface="Lato"/>
              </a:rPr>
              <a:t>Allowable values</a:t>
            </a:r>
            <a:r>
              <a:rPr lang="en-US" b="0" i="0" dirty="0">
                <a:solidFill>
                  <a:srgbClr val="3C3C3B"/>
                </a:solidFill>
                <a:effectLst/>
                <a:latin typeface="Lato"/>
              </a:rPr>
              <a:t>, we are given options to enter the list of possible values. In this example, a list of three items has been entered. Notice that the value must match the data type, but the display value can be any string value. You can drag and drop values in the list to reorder the list. If </a:t>
            </a:r>
            <a:r>
              <a:rPr lang="en-US" b="1" i="0" dirty="0">
                <a:solidFill>
                  <a:srgbClr val="3C3C3B"/>
                </a:solidFill>
                <a:effectLst/>
                <a:latin typeface="Lato"/>
              </a:rPr>
              <a:t>Range</a:t>
            </a:r>
            <a:r>
              <a:rPr lang="en-US" b="0" i="0" dirty="0">
                <a:solidFill>
                  <a:srgbClr val="3C3C3B"/>
                </a:solidFill>
                <a:effectLst/>
                <a:latin typeface="Lato"/>
              </a:rPr>
              <a:t> had been selected, the screen would instead show options for setting the </a:t>
            </a:r>
            <a:r>
              <a:rPr lang="en-US" b="1" i="0" dirty="0">
                <a:solidFill>
                  <a:srgbClr val="3C3C3B"/>
                </a:solidFill>
                <a:effectLst/>
                <a:latin typeface="Lato"/>
              </a:rPr>
              <a:t>Minimum</a:t>
            </a:r>
            <a:r>
              <a:rPr lang="en-US" b="0" i="0" dirty="0">
                <a:solidFill>
                  <a:srgbClr val="3C3C3B"/>
                </a:solidFill>
                <a:effectLst/>
                <a:latin typeface="Lato"/>
              </a:rPr>
              <a:t>, </a:t>
            </a:r>
            <a:r>
              <a:rPr lang="en-US" b="1" i="0" dirty="0">
                <a:solidFill>
                  <a:srgbClr val="3C3C3B"/>
                </a:solidFill>
                <a:effectLst/>
                <a:latin typeface="Lato"/>
              </a:rPr>
              <a:t>Maximum</a:t>
            </a:r>
            <a:r>
              <a:rPr lang="en-US" b="0" i="0" dirty="0">
                <a:solidFill>
                  <a:srgbClr val="3C3C3B"/>
                </a:solidFill>
                <a:effectLst/>
                <a:latin typeface="Lato"/>
              </a:rPr>
              <a:t>, and </a:t>
            </a:r>
            <a:r>
              <a:rPr lang="en-US" b="1" i="0" dirty="0">
                <a:solidFill>
                  <a:srgbClr val="3C3C3B"/>
                </a:solidFill>
                <a:effectLst/>
                <a:latin typeface="Lato"/>
              </a:rPr>
              <a:t>Step Size</a:t>
            </a:r>
            <a:r>
              <a:rPr lang="en-US" b="0" i="0" dirty="0">
                <a:solidFill>
                  <a:srgbClr val="3C3C3B"/>
                </a:solidFill>
                <a:effectLst/>
                <a:latin typeface="Lato"/>
              </a:rPr>
              <a:t> for the range.</a:t>
            </a:r>
          </a:p>
          <a:p>
            <a:pPr algn="l">
              <a:buFont typeface="+mj-lt"/>
              <a:buAutoNum type="arabicPeriod"/>
            </a:pPr>
            <a:r>
              <a:rPr lang="en-US" b="0" i="0" dirty="0">
                <a:solidFill>
                  <a:srgbClr val="3C3C3B"/>
                </a:solidFill>
                <a:effectLst/>
                <a:latin typeface="Lato"/>
              </a:rPr>
              <a:t>Also specific to </a:t>
            </a:r>
            <a:r>
              <a:rPr lang="en-US" b="1" i="0" dirty="0">
                <a:solidFill>
                  <a:srgbClr val="3C3C3B"/>
                </a:solidFill>
                <a:effectLst/>
                <a:latin typeface="Lato"/>
              </a:rPr>
              <a:t>List</a:t>
            </a:r>
            <a:r>
              <a:rPr lang="en-US" b="0" i="0" dirty="0">
                <a:solidFill>
                  <a:srgbClr val="3C3C3B"/>
                </a:solidFill>
                <a:effectLst/>
                <a:latin typeface="Lato"/>
              </a:rPr>
              <a:t> are a couple of additional options for populating the list:</a:t>
            </a:r>
          </a:p>
          <a:p>
            <a:pPr marL="742950" lvl="1" indent="-285750" algn="l">
              <a:buFont typeface="+mj-lt"/>
              <a:buAutoNum type="arabicPeriod"/>
            </a:pPr>
            <a:r>
              <a:rPr lang="en-US" b="1" i="0" dirty="0">
                <a:solidFill>
                  <a:srgbClr val="3C3C3B"/>
                </a:solidFill>
                <a:effectLst/>
                <a:latin typeface="Lato"/>
              </a:rPr>
              <a:t>Fixed</a:t>
            </a:r>
            <a:r>
              <a:rPr lang="en-US" b="0" i="0" dirty="0">
                <a:solidFill>
                  <a:srgbClr val="3C3C3B"/>
                </a:solidFill>
                <a:effectLst/>
                <a:latin typeface="Lato"/>
              </a:rPr>
              <a:t>: You may manually enter the values, paste from the clipboard, or set them from the existing values of a field in the data. In any case, the list will be a static list and will not change even if the data is updated.</a:t>
            </a:r>
          </a:p>
          <a:p>
            <a:pPr marL="742950" lvl="1" indent="-285750" algn="l">
              <a:buFont typeface="+mj-lt"/>
              <a:buAutoNum type="arabicPeriod"/>
            </a:pPr>
            <a:r>
              <a:rPr lang="en-US" b="1" i="0" dirty="0">
                <a:solidFill>
                  <a:srgbClr val="3C3C3B"/>
                </a:solidFill>
                <a:effectLst/>
                <a:latin typeface="Lato"/>
              </a:rPr>
              <a:t>When the workbook opens</a:t>
            </a:r>
            <a:r>
              <a:rPr lang="en-US" b="0" i="0" dirty="0">
                <a:solidFill>
                  <a:srgbClr val="3C3C3B"/>
                </a:solidFill>
                <a:effectLst/>
                <a:latin typeface="Lato"/>
              </a:rPr>
              <a:t> allows you to specify a field that will dynamically update the list based on the available values for that field when the workbook is first opened.</a:t>
            </a:r>
          </a:p>
          <a:p>
            <a:pPr algn="l"/>
            <a:r>
              <a:rPr lang="en-US" b="0" i="0" dirty="0">
                <a:solidFill>
                  <a:srgbClr val="3C3C3B"/>
                </a:solidFill>
                <a:effectLst/>
                <a:latin typeface="Lato"/>
              </a:rPr>
              <a:t>Click </a:t>
            </a:r>
            <a:r>
              <a:rPr lang="en-US" b="1" i="0" dirty="0">
                <a:solidFill>
                  <a:srgbClr val="3C3C3B"/>
                </a:solidFill>
                <a:effectLst/>
                <a:latin typeface="Lato"/>
              </a:rPr>
              <a:t>OK</a:t>
            </a:r>
            <a:r>
              <a:rPr lang="en-US" b="0" i="0" dirty="0">
                <a:solidFill>
                  <a:srgbClr val="3C3C3B"/>
                </a:solidFill>
                <a:effectLst/>
                <a:latin typeface="Lato"/>
              </a:rPr>
              <a:t> to save changes to the parameter or </a:t>
            </a:r>
            <a:r>
              <a:rPr lang="en-US" b="1" i="0" dirty="0">
                <a:solidFill>
                  <a:srgbClr val="3C3C3B"/>
                </a:solidFill>
                <a:effectLst/>
                <a:latin typeface="Lato"/>
              </a:rPr>
              <a:t>Cancel</a:t>
            </a:r>
            <a:r>
              <a:rPr lang="en-US" b="0" i="0" dirty="0">
                <a:solidFill>
                  <a:srgbClr val="3C3C3B"/>
                </a:solidFill>
                <a:effectLst/>
                <a:latin typeface="Lato"/>
              </a:rPr>
              <a:t> to revert.</a:t>
            </a:r>
          </a:p>
          <a:p>
            <a:pPr marL="158750" indent="0">
              <a:buNone/>
            </a:pPr>
            <a:endParaRPr dirty="0">
              <a:uFillTx/>
            </a:endParaRPr>
          </a:p>
        </p:txBody>
      </p:sp>
    </p:spTree>
    <p:extLst>
      <p:ext uri="{BB962C8B-B14F-4D97-AF65-F5344CB8AC3E}">
        <p14:creationId xmlns:p14="http://schemas.microsoft.com/office/powerpoint/2010/main" val="29337114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the parameter is created, it appears in the data pane in the </a:t>
            </a:r>
            <a:r>
              <a:rPr lang="en-US" b="1" i="0" dirty="0">
                <a:solidFill>
                  <a:srgbClr val="3C3C3B"/>
                </a:solidFill>
                <a:effectLst/>
                <a:latin typeface="Lato"/>
              </a:rPr>
              <a:t>Parameters</a:t>
            </a:r>
            <a:r>
              <a:rPr lang="en-US" b="0" i="0" dirty="0">
                <a:solidFill>
                  <a:srgbClr val="3C3C3B"/>
                </a:solidFill>
                <a:effectLst/>
                <a:latin typeface="Lato"/>
              </a:rPr>
              <a:t> section. The drop-down menu for a parameter reveals an option, </a:t>
            </a:r>
            <a:r>
              <a:rPr lang="en-US" b="1" i="0" dirty="0">
                <a:solidFill>
                  <a:srgbClr val="3C3C3B"/>
                </a:solidFill>
                <a:effectLst/>
                <a:latin typeface="Lato"/>
              </a:rPr>
              <a:t>Show Parameter Control</a:t>
            </a:r>
            <a:r>
              <a:rPr lang="en-US" b="0" i="0" dirty="0">
                <a:solidFill>
                  <a:srgbClr val="3C3C3B"/>
                </a:solidFill>
                <a:effectLst/>
                <a:latin typeface="Lato"/>
              </a:rPr>
              <a:t>, which adds the parameter control to the view. The little drop-down caret in the upper right of the parameter control reveals a menu for customizing the appearance and behavior of the parameter control. </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control can be shown on any sheet or dashboard and allows the end user to select a single value. When the value is changed, any calculations, filters, sets, or bins that use the parameter will be re-evaluated, and any views that are affected will be redrawn.</a:t>
            </a:r>
          </a:p>
          <a:p>
            <a:pPr algn="l"/>
            <a:r>
              <a:rPr lang="en-US" b="0" i="0" dirty="0">
                <a:solidFill>
                  <a:srgbClr val="3C3C3B"/>
                </a:solidFill>
                <a:effectLst/>
                <a:latin typeface="Lato"/>
              </a:rPr>
              <a:t>Next, we'll consider some practical examples that use parameters in calculations.</a:t>
            </a:r>
          </a:p>
          <a:p>
            <a:pPr marL="158750" indent="0">
              <a:buNone/>
            </a:pPr>
            <a:endParaRPr dirty="0">
              <a:uFillTx/>
            </a:endParaRPr>
          </a:p>
        </p:txBody>
      </p:sp>
    </p:spTree>
    <p:extLst>
      <p:ext uri="{BB962C8B-B14F-4D97-AF65-F5344CB8AC3E}">
        <p14:creationId xmlns:p14="http://schemas.microsoft.com/office/powerpoint/2010/main" val="259633276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 great place to find help and suggestions for calculations is the official Tableau forums at https://community.tableau.com/s/explore-forums.</a:t>
            </a:r>
          </a:p>
          <a:p>
            <a:pPr marL="158750" indent="0">
              <a:buNone/>
            </a:pPr>
            <a:endParaRPr dirty="0">
              <a:uFillTx/>
            </a:endParaRPr>
          </a:p>
        </p:txBody>
      </p:sp>
    </p:spTree>
    <p:extLst>
      <p:ext uri="{BB962C8B-B14F-4D97-AF65-F5344CB8AC3E}">
        <p14:creationId xmlns:p14="http://schemas.microsoft.com/office/powerpoint/2010/main" val="396215685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We'll consider using Tableau Prep—a tool designed to shape and cleanse data—in </a:t>
            </a:r>
            <a:r>
              <a:rPr lang="en-US" b="0" i="1" dirty="0">
                <a:solidFill>
                  <a:srgbClr val="FFFFFF"/>
                </a:solidFill>
                <a:effectLst/>
                <a:latin typeface="Lato"/>
              </a:rPr>
              <a:t>lesson 14</a:t>
            </a:r>
            <a:r>
              <a:rPr lang="en-US" b="0" i="0" dirty="0">
                <a:solidFill>
                  <a:srgbClr val="FFFFFF"/>
                </a:solidFill>
                <a:effectLst/>
                <a:latin typeface="Lato"/>
              </a:rPr>
              <a:t>, </a:t>
            </a:r>
            <a:r>
              <a:rPr lang="en-US" b="0" i="1" dirty="0">
                <a:solidFill>
                  <a:srgbClr val="FFFFFF"/>
                </a:solidFill>
                <a:effectLst/>
                <a:latin typeface="Lato"/>
              </a:rPr>
              <a:t>Structuring Messy Data to Work Well in Tableau</a:t>
            </a:r>
            <a:r>
              <a:rPr lang="en-US" b="0" i="0" dirty="0">
                <a:solidFill>
                  <a:srgbClr val="FFFFFF"/>
                </a:solidFill>
                <a:effectLst/>
                <a:latin typeface="Lato"/>
              </a:rPr>
              <a:t>. Tableau Prep's calculation syntax is nearly identical, so many of the examples in this lesson will also be applicable in that context. Knowing how to address data issues in either Tableau Desktop or Tableau Prep will help you greatly.</a:t>
            </a:r>
          </a:p>
          <a:p>
            <a:pPr marL="158750" indent="0">
              <a:buNone/>
            </a:pPr>
            <a:endParaRPr dirty="0">
              <a:uFillTx/>
            </a:endParaRPr>
          </a:p>
        </p:txBody>
      </p:sp>
    </p:spTree>
    <p:extLst>
      <p:ext uri="{BB962C8B-B14F-4D97-AF65-F5344CB8AC3E}">
        <p14:creationId xmlns:p14="http://schemas.microsoft.com/office/powerpoint/2010/main" val="110569817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Without the year, Tableau does not recognize the Start or End fields as </a:t>
            </a:r>
            <a:r>
              <a:rPr lang="en-US" b="0" i="1" dirty="0">
                <a:solidFill>
                  <a:srgbClr val="3C3C3B"/>
                </a:solidFill>
                <a:effectLst/>
                <a:latin typeface="Lato"/>
              </a:rPr>
              <a:t>dates</a:t>
            </a:r>
            <a:r>
              <a:rPr lang="en-US" b="0" i="0" dirty="0">
                <a:solidFill>
                  <a:srgbClr val="3C3C3B"/>
                </a:solidFill>
                <a:effectLst/>
                <a:latin typeface="Lato"/>
              </a:rPr>
              <a:t>. Instead, Tableau recognizes them as </a:t>
            </a:r>
            <a:r>
              <a:rPr lang="en-US" b="0" i="1" dirty="0">
                <a:solidFill>
                  <a:srgbClr val="3C3C3B"/>
                </a:solidFill>
                <a:effectLst/>
                <a:latin typeface="Lato"/>
              </a:rPr>
              <a:t>strings</a:t>
            </a:r>
            <a:r>
              <a:rPr lang="en-US" b="0" i="0" dirty="0">
                <a:solidFill>
                  <a:srgbClr val="3C3C3B"/>
                </a:solidFill>
                <a:effectLst/>
                <a:latin typeface="Lato"/>
              </a:rPr>
              <a:t>. You might try using the drop-down menu on the fields in the data pane to change the data type to date, but without the year, Tableau will almost certainly parse them incorrectly, or at least incompletely. This is a case where we'll need to use a calculation to fix the issue.</a:t>
            </a:r>
          </a:p>
          <a:p>
            <a:pPr algn="l"/>
            <a:r>
              <a:rPr lang="en-US" b="0" i="0" dirty="0">
                <a:solidFill>
                  <a:srgbClr val="3C3C3B"/>
                </a:solidFill>
                <a:effectLst/>
                <a:latin typeface="Lato"/>
              </a:rPr>
              <a:t>Assuming, in this case, that you are confident the year should always be 2020, you might create calculated fields named Start Date and End Date.</a:t>
            </a:r>
          </a:p>
          <a:p>
            <a:pPr marL="158750" indent="0">
              <a:buNone/>
            </a:pPr>
            <a:endParaRPr dirty="0">
              <a:uFillTx/>
            </a:endParaRPr>
          </a:p>
        </p:txBody>
      </p:sp>
    </p:spTree>
    <p:extLst>
      <p:ext uri="{BB962C8B-B14F-4D97-AF65-F5344CB8AC3E}">
        <p14:creationId xmlns:p14="http://schemas.microsoft.com/office/powerpoint/2010/main" val="183468086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1100" b="0" i="0" u="none" strike="noStrike" kern="0" cap="none" spc="0" normalizeH="0" baseline="0" noProof="0" dirty="0">
                <a:ln>
                  <a:noFill/>
                </a:ln>
                <a:solidFill>
                  <a:srgbClr val="3C3C3B"/>
                </a:solidFill>
                <a:effectLst/>
                <a:uLnTx/>
                <a:uFillTx/>
                <a:latin typeface="Lato"/>
                <a:cs typeface="Arial"/>
                <a:sym typeface="Arial"/>
              </a:rPr>
              <a:t>What these calculated fields do is concatenate the month and day with the year and then use the </a:t>
            </a:r>
            <a:r>
              <a:rPr kumimoji="0" lang="en-US" sz="1100" b="0" i="0" u="none" strike="noStrike" kern="0" cap="none" spc="0" normalizeH="0" baseline="0" noProof="0" dirty="0">
                <a:ln>
                  <a:noFill/>
                </a:ln>
                <a:solidFill>
                  <a:srgbClr val="000000"/>
                </a:solidFill>
                <a:effectLst/>
                <a:uLnTx/>
                <a:uFillTx/>
                <a:latin typeface="Arial"/>
                <a:cs typeface="Arial"/>
                <a:sym typeface="Arial"/>
              </a:rPr>
              <a:t>DATE()</a:t>
            </a:r>
            <a:r>
              <a:rPr kumimoji="0" lang="en-US" sz="1100" b="0" i="0" u="none" strike="noStrike" kern="0" cap="none" spc="0" normalizeH="0" baseline="0" noProof="0" dirty="0">
                <a:ln>
                  <a:noFill/>
                </a:ln>
                <a:solidFill>
                  <a:srgbClr val="3C3C3B"/>
                </a:solidFill>
                <a:effectLst/>
                <a:uLnTx/>
                <a:uFillTx/>
                <a:latin typeface="Lato"/>
                <a:cs typeface="Arial"/>
                <a:sym typeface="Arial"/>
              </a:rPr>
              <a:t> function to convert the string into a date value. Indeed, Tableau recognizes the resulting fields as dates (with all the features of a date field, such as built-in hierarchies). </a:t>
            </a:r>
            <a:endParaRPr dirty="0">
              <a:uFillTx/>
            </a:endParaRPr>
          </a:p>
        </p:txBody>
      </p:sp>
    </p:spTree>
    <p:extLst>
      <p:ext uri="{BB962C8B-B14F-4D97-AF65-F5344CB8AC3E}">
        <p14:creationId xmlns:p14="http://schemas.microsoft.com/office/powerpoint/2010/main" val="341061400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 only are we able to fix problems in the data, but we can also extend the data and our analysis using calculations. We'll consider this next.</a:t>
            </a:r>
            <a:endParaRPr dirty="0">
              <a:uFillTx/>
            </a:endParaRPr>
          </a:p>
        </p:txBody>
      </p:sp>
    </p:spTree>
    <p:extLst>
      <p:ext uri="{BB962C8B-B14F-4D97-AF65-F5344CB8AC3E}">
        <p14:creationId xmlns:p14="http://schemas.microsoft.com/office/powerpoint/2010/main" val="388066757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Often, there will be dimensions or measures you'd like to have in your data, but which are not present in the source. Many times, you will be able to extend your dataset using calculated fields. We already considered an example of creating a field for the full name of the guest where we only had first and last name fields.</a:t>
            </a:r>
          </a:p>
          <a:p>
            <a:pPr algn="l"/>
            <a:r>
              <a:rPr lang="en-US" b="0" i="0" dirty="0">
                <a:solidFill>
                  <a:srgbClr val="3C3C3B"/>
                </a:solidFill>
                <a:effectLst/>
                <a:latin typeface="Lato"/>
              </a:rPr>
              <a:t>Another piece of data that might unlock some truly interesting analysis would be the length of each rental. We have the start and end dates, but not the length of time between those two dates. Fortunately, this is easy to calculate.</a:t>
            </a:r>
          </a:p>
          <a:p>
            <a:pPr marL="158750" indent="0">
              <a:buNone/>
            </a:pPr>
            <a:endParaRPr dirty="0">
              <a:uFillTx/>
            </a:endParaRPr>
          </a:p>
        </p:txBody>
      </p:sp>
    </p:spTree>
    <p:extLst>
      <p:ext uri="{BB962C8B-B14F-4D97-AF65-F5344CB8AC3E}">
        <p14:creationId xmlns:p14="http://schemas.microsoft.com/office/powerpoint/2010/main" val="82305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05242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visual analytics capabilities of Tableau empower you to rapidly and iteratively explore the data, ask new questions, and make new discoveries.</a:t>
            </a:r>
          </a:p>
          <a:p>
            <a:pPr algn="l"/>
            <a:r>
              <a:rPr lang="en-US" b="0" i="0" dirty="0">
                <a:solidFill>
                  <a:srgbClr val="3C3C3B"/>
                </a:solidFill>
                <a:effectLst/>
                <a:latin typeface="Lato"/>
              </a:rPr>
              <a:t>The following visualization examples cover a few of the most foundational visualization types. As you work through the examples, keep in mind that the goal is not simply to learn how to create a specific chart. Rather, the examples are designed to help you think through the process of asking questions of the data and getting answers through iterations of visualization. Tableau is designed to make that process intuitive, rapid, and transparent.</a:t>
            </a:r>
          </a:p>
          <a:p>
            <a:pPr algn="l"/>
            <a:r>
              <a:rPr lang="en-US" b="0" i="0" dirty="0">
                <a:solidFill>
                  <a:srgbClr val="FFFFFF"/>
                </a:solidFill>
                <a:effectLst/>
                <a:latin typeface="Lato"/>
              </a:rPr>
              <a:t>Something that is far more important than memorizing the steps to create a specific chart type is understanding how and why to use Tableau to create a chart and being able to adjust your visualization to gain new insights as you ask new questions.</a:t>
            </a:r>
          </a:p>
          <a:p>
            <a:pPr marL="158750" indent="0">
              <a:buNone/>
            </a:pPr>
            <a:endParaRPr dirty="0">
              <a:uFillTx/>
            </a:endParaRPr>
          </a:p>
        </p:txBody>
      </p:sp>
    </p:spTree>
    <p:extLst>
      <p:ext uri="{BB962C8B-B14F-4D97-AF65-F5344CB8AC3E}">
        <p14:creationId xmlns:p14="http://schemas.microsoft.com/office/powerpoint/2010/main" val="289044702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Tableau employs intelligent code completion. It will offer suggestions for functions and field names as you type in the code editor. Pressing the </a:t>
            </a:r>
            <a:r>
              <a:rPr lang="en-US" dirty="0"/>
              <a:t>Tab</a:t>
            </a:r>
            <a:r>
              <a:rPr lang="en-US" b="0" i="0" dirty="0">
                <a:solidFill>
                  <a:srgbClr val="FFFFFF"/>
                </a:solidFill>
                <a:effectLst/>
                <a:latin typeface="Lato"/>
              </a:rPr>
              <a:t> key will autocomplete what you have started to type based on the current suggestion.</a:t>
            </a:r>
            <a:endParaRPr dirty="0">
              <a:uFillTx/>
            </a:endParaRPr>
          </a:p>
        </p:txBody>
      </p:sp>
    </p:spTree>
    <p:extLst>
      <p:ext uri="{BB962C8B-B14F-4D97-AF65-F5344CB8AC3E}">
        <p14:creationId xmlns:p14="http://schemas.microsoft.com/office/powerpoint/2010/main" val="125100749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DATEDIFF()</a:t>
            </a:r>
            <a:r>
              <a:rPr lang="en-US" b="0" i="0" dirty="0">
                <a:solidFill>
                  <a:srgbClr val="3C3C3B"/>
                </a:solidFill>
                <a:effectLst/>
                <a:latin typeface="Lato"/>
              </a:rPr>
              <a:t> function takes a date part description, a start and an end date, and returns a numeric value for the difference between the two dates. We now have a new measure, which wasn't available previously. We can use this new measure in our visualizations, such as the Gantt chart of rentals, as follows: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You'll find many ways to extend your data with calculations as you continue your journey in Tableau. And that will enable you to accomplish some amazing analysis and visualizations. We'll consider some examples next.</a:t>
            </a:r>
            <a:endParaRPr dirty="0">
              <a:uFillTx/>
            </a:endParaRPr>
          </a:p>
        </p:txBody>
      </p:sp>
    </p:spTree>
    <p:extLst>
      <p:ext uri="{BB962C8B-B14F-4D97-AF65-F5344CB8AC3E}">
        <p14:creationId xmlns:p14="http://schemas.microsoft.com/office/powerpoint/2010/main" val="65401350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She wants to be able to see which renters would have received the free night, depending on which night she chooses.</a:t>
            </a:r>
            <a:endParaRPr dirty="0">
              <a:uFillTx/>
            </a:endParaRPr>
          </a:p>
        </p:txBody>
      </p:sp>
    </p:spTree>
    <p:extLst>
      <p:ext uri="{BB962C8B-B14F-4D97-AF65-F5344CB8AC3E}">
        <p14:creationId xmlns:p14="http://schemas.microsoft.com/office/powerpoint/2010/main" val="364620748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accomplish this, follow these steps:</a:t>
            </a:r>
          </a:p>
          <a:p>
            <a:pPr algn="l">
              <a:buFont typeface="+mj-lt"/>
              <a:buAutoNum type="arabicPeriod"/>
            </a:pPr>
            <a:r>
              <a:rPr lang="en-US" b="0" i="0" dirty="0">
                <a:solidFill>
                  <a:srgbClr val="3C3C3B"/>
                </a:solidFill>
                <a:effectLst/>
                <a:latin typeface="Lato"/>
              </a:rPr>
              <a:t>If you have not done so, create a Gantt chart similar to what was shown earlier (following the field placement of the screenshot).</a:t>
            </a:r>
          </a:p>
          <a:p>
            <a:pPr algn="l">
              <a:buFont typeface="+mj-lt"/>
              <a:buAutoNum type="arabicPeriod"/>
            </a:pPr>
            <a:r>
              <a:rPr lang="en-US" b="0" i="0" dirty="0">
                <a:solidFill>
                  <a:srgbClr val="3C3C3B"/>
                </a:solidFill>
                <a:effectLst/>
                <a:latin typeface="Lato"/>
              </a:rPr>
              <a:t>Create a parameter called </a:t>
            </a:r>
            <a:r>
              <a:rPr lang="en-US" b="1" i="0" dirty="0">
                <a:solidFill>
                  <a:srgbClr val="3C3C3B"/>
                </a:solidFill>
                <a:effectLst/>
                <a:latin typeface="Lato"/>
              </a:rPr>
              <a:t>Free Night</a:t>
            </a:r>
            <a:r>
              <a:rPr lang="en-US" b="0" i="0" dirty="0">
                <a:solidFill>
                  <a:srgbClr val="3C3C3B"/>
                </a:solidFill>
                <a:effectLst/>
                <a:latin typeface="Lato"/>
              </a:rPr>
              <a:t> with a data type of </a:t>
            </a:r>
            <a:r>
              <a:rPr lang="en-US" b="1" i="0" dirty="0">
                <a:solidFill>
                  <a:srgbClr val="3C3C3B"/>
                </a:solidFill>
                <a:effectLst/>
                <a:latin typeface="Lato"/>
              </a:rPr>
              <a:t>Date</a:t>
            </a:r>
            <a:r>
              <a:rPr lang="en-US" b="0" i="0" dirty="0">
                <a:solidFill>
                  <a:srgbClr val="3C3C3B"/>
                </a:solidFill>
                <a:effectLst/>
                <a:latin typeface="Lato"/>
              </a:rPr>
              <a:t> and a starting value of 12/12/2020. This will allow the manager to set and adjust the starting date for the promotional month. Show the parameter control by selecting </a:t>
            </a:r>
            <a:r>
              <a:rPr lang="en-US" b="1" i="0" dirty="0">
                <a:solidFill>
                  <a:srgbClr val="3C3C3B"/>
                </a:solidFill>
                <a:effectLst/>
                <a:latin typeface="Lato"/>
              </a:rPr>
              <a:t>Show Parameter Control</a:t>
            </a:r>
            <a:r>
              <a:rPr lang="en-US" b="0" i="0" dirty="0">
                <a:solidFill>
                  <a:srgbClr val="3C3C3B"/>
                </a:solidFill>
                <a:effectLst/>
                <a:latin typeface="Lato"/>
              </a:rPr>
              <a:t> from the drop-down menu on the </a:t>
            </a:r>
            <a:r>
              <a:rPr lang="en-US" b="1" i="0" dirty="0">
                <a:solidFill>
                  <a:srgbClr val="3C3C3B"/>
                </a:solidFill>
                <a:effectLst/>
                <a:latin typeface="Lato"/>
              </a:rPr>
              <a:t>Free Night</a:t>
            </a:r>
            <a:r>
              <a:rPr lang="en-US" b="0" i="0" dirty="0">
                <a:solidFill>
                  <a:srgbClr val="3C3C3B"/>
                </a:solidFill>
                <a:effectLst/>
                <a:latin typeface="Lato"/>
              </a:rPr>
              <a:t> parameter in the data pane.</a:t>
            </a:r>
          </a:p>
          <a:p>
            <a:pPr algn="l">
              <a:buFont typeface="+mj-lt"/>
              <a:buAutoNum type="arabicPeriod"/>
            </a:pPr>
            <a:r>
              <a:rPr lang="en-US" b="0" i="0" dirty="0">
                <a:solidFill>
                  <a:srgbClr val="3C3C3B"/>
                </a:solidFill>
                <a:effectLst/>
                <a:latin typeface="Lato"/>
              </a:rPr>
              <a:t>Now, add a reference line to the view to show the free night. Do this by switching to the </a:t>
            </a:r>
            <a:r>
              <a:rPr lang="en-US" b="1" i="0" dirty="0">
                <a:solidFill>
                  <a:srgbClr val="3C3C3B"/>
                </a:solidFill>
                <a:effectLst/>
                <a:latin typeface="Lato"/>
              </a:rPr>
              <a:t>Analytics</a:t>
            </a:r>
            <a:r>
              <a:rPr lang="en-US" b="0" i="0" dirty="0">
                <a:solidFill>
                  <a:srgbClr val="3C3C3B"/>
                </a:solidFill>
                <a:effectLst/>
                <a:latin typeface="Lato"/>
              </a:rPr>
              <a:t> tab in the left sidebar. Drag </a:t>
            </a:r>
            <a:r>
              <a:rPr lang="en-US" b="1" i="0" dirty="0">
                <a:solidFill>
                  <a:srgbClr val="3C3C3B"/>
                </a:solidFill>
                <a:effectLst/>
                <a:latin typeface="Lato"/>
              </a:rPr>
              <a:t>Reference Line</a:t>
            </a:r>
            <a:r>
              <a:rPr lang="en-US" b="0" i="0" dirty="0">
                <a:solidFill>
                  <a:srgbClr val="3C3C3B"/>
                </a:solidFill>
                <a:effectLst/>
                <a:latin typeface="Lato"/>
              </a:rPr>
              <a:t> to the view and drop it on </a:t>
            </a:r>
            <a:r>
              <a:rPr lang="en-US" b="1" i="0" dirty="0">
                <a:solidFill>
                  <a:srgbClr val="3C3C3B"/>
                </a:solidFill>
                <a:effectLst/>
                <a:latin typeface="Lato"/>
              </a:rPr>
              <a:t>Table</a:t>
            </a:r>
            <a:r>
              <a:rPr lang="en-US" b="0" i="0" dirty="0">
                <a:solidFill>
                  <a:srgbClr val="3C3C3B"/>
                </a:solidFill>
                <a:effectLst/>
                <a:latin typeface="Lato"/>
              </a:rPr>
              <a:t>:</a:t>
            </a: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71400194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99045124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C3C3B"/>
                </a:solidFill>
                <a:effectLst/>
                <a:latin typeface="Lato"/>
              </a:rPr>
              <a:t>Place this new calculated field on the </a:t>
            </a:r>
            <a:r>
              <a:rPr lang="en-US" b="1" i="0" dirty="0">
                <a:solidFill>
                  <a:srgbClr val="3C3C3B"/>
                </a:solidFill>
                <a:effectLst/>
                <a:latin typeface="Lato"/>
              </a:rPr>
              <a:t>Color</a:t>
            </a:r>
            <a:r>
              <a:rPr lang="en-US" b="0" i="0" dirty="0">
                <a:solidFill>
                  <a:srgbClr val="3C3C3B"/>
                </a:solidFill>
                <a:effectLst/>
                <a:latin typeface="Lato"/>
              </a:rPr>
              <a:t> shelf.</a:t>
            </a:r>
          </a:p>
          <a:p>
            <a:pPr marL="158750" indent="0">
              <a:buNone/>
            </a:pPr>
            <a:endParaRPr dirty="0">
              <a:uFillTx/>
            </a:endParaRPr>
          </a:p>
        </p:txBody>
      </p:sp>
    </p:spTree>
    <p:extLst>
      <p:ext uri="{BB962C8B-B14F-4D97-AF65-F5344CB8AC3E}">
        <p14:creationId xmlns:p14="http://schemas.microsoft.com/office/powerpoint/2010/main" val="41795170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We now have a view that allows the apartment manager to change the date and see a dynamically changing view that makes it obvious which renters would have fallen within a given promotional period. Experiment by changing the value of the </a:t>
            </a:r>
            <a:r>
              <a:rPr lang="en-US" b="1" i="0" dirty="0">
                <a:solidFill>
                  <a:srgbClr val="3C3C3B"/>
                </a:solidFill>
                <a:effectLst/>
                <a:latin typeface="Lato"/>
              </a:rPr>
              <a:t>Free Night</a:t>
            </a:r>
            <a:r>
              <a:rPr lang="en-US" b="0" i="0" dirty="0">
                <a:solidFill>
                  <a:srgbClr val="3C3C3B"/>
                </a:solidFill>
                <a:effectLst/>
                <a:latin typeface="Lato"/>
              </a:rPr>
              <a:t> parameter to see how the view updates: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preceding view shows the proposed free night as a dashed line and highlights which rental periods would receive a free night. The line and colors will change as the apartment manager adjusts the </a:t>
            </a:r>
            <a:r>
              <a:rPr lang="en-US" b="1" i="0" dirty="0">
                <a:solidFill>
                  <a:srgbClr val="3C3C3B"/>
                </a:solidFill>
                <a:effectLst/>
                <a:latin typeface="Lato"/>
              </a:rPr>
              <a:t>Free Night</a:t>
            </a:r>
            <a:r>
              <a:rPr lang="en-US" b="0" i="0" dirty="0">
                <a:solidFill>
                  <a:srgbClr val="3C3C3B"/>
                </a:solidFill>
                <a:effectLst/>
                <a:latin typeface="Lato"/>
              </a:rPr>
              <a:t> parameter value.</a:t>
            </a:r>
          </a:p>
          <a:p>
            <a:pPr algn="l"/>
            <a:r>
              <a:rPr lang="en-US" b="0" i="0" dirty="0">
                <a:solidFill>
                  <a:srgbClr val="3C3C3B"/>
                </a:solidFill>
                <a:effectLst/>
                <a:latin typeface="Lato"/>
              </a:rPr>
              <a:t>In addition to extending your analysis, visualization, and user experience, you might also use calculations to add required business logic. We'll consider that next.</a:t>
            </a:r>
          </a:p>
          <a:p>
            <a:pPr marL="158750" indent="0">
              <a:buNone/>
            </a:pPr>
            <a:endParaRPr dirty="0">
              <a:uFillTx/>
            </a:endParaRPr>
          </a:p>
        </p:txBody>
      </p:sp>
    </p:spTree>
    <p:extLst>
      <p:ext uri="{BB962C8B-B14F-4D97-AF65-F5344CB8AC3E}">
        <p14:creationId xmlns:p14="http://schemas.microsoft.com/office/powerpoint/2010/main" val="8059457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Although this kind of business logic is often applied as data is transformed or modeled prior to connecting to it with Tableau, you may find cases where you need to implement business logic on the fly.</a:t>
            </a:r>
            <a:endParaRPr dirty="0">
              <a:uFillTx/>
            </a:endParaRPr>
          </a:p>
        </p:txBody>
      </p:sp>
    </p:spTree>
    <p:extLst>
      <p:ext uri="{BB962C8B-B14F-4D97-AF65-F5344CB8AC3E}">
        <p14:creationId xmlns:p14="http://schemas.microsoft.com/office/powerpoint/2010/main" val="35116343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formula takes the base Rent, subtracts the Discount, and then adds the Tax per Night multiplied by the Nights Rented. The parentheses aid readability but are not required because the multiplication operator, *, has higher precedence and is evaluated before the addition, +.</a:t>
            </a:r>
          </a:p>
          <a:p>
            <a:pPr algn="l"/>
            <a:r>
              <a:rPr lang="en-US" b="0" i="0" dirty="0">
                <a:solidFill>
                  <a:srgbClr val="3C3C3B"/>
                </a:solidFill>
                <a:effectLst/>
                <a:latin typeface="Lato"/>
              </a:rPr>
              <a:t>Up until now, we've created calculated fields that extend the data source. Sometimes you just need a quick calculation to help in a single view. We'll conclude by looking at these quick ad hoc calculations.</a:t>
            </a:r>
          </a:p>
          <a:p>
            <a:pPr marL="158750" indent="0">
              <a:buNone/>
            </a:pPr>
            <a:endParaRPr dirty="0">
              <a:uFillTx/>
            </a:endParaRPr>
          </a:p>
        </p:txBody>
      </p:sp>
    </p:spTree>
    <p:extLst>
      <p:ext uri="{BB962C8B-B14F-4D97-AF65-F5344CB8AC3E}">
        <p14:creationId xmlns:p14="http://schemas.microsoft.com/office/powerpoint/2010/main" val="35345858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Ad hoc calculations allow you to add calculated fields to shelves in a single view without adding fields to the data pane.</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What if you wanted to quickly highlight any renters who had paid less than $1,500? One option would be to create an ad hoc calculation. To do so, simply double-click on an empty area of the </a:t>
            </a:r>
            <a:r>
              <a:rPr lang="en-US" b="1" i="0" dirty="0">
                <a:solidFill>
                  <a:srgbClr val="3C3C3B"/>
                </a:solidFill>
                <a:effectLst/>
                <a:latin typeface="Lato"/>
              </a:rPr>
              <a:t>Columns</a:t>
            </a:r>
            <a:r>
              <a:rPr lang="en-US" b="0" i="0" dirty="0">
                <a:solidFill>
                  <a:srgbClr val="3C3C3B"/>
                </a:solidFill>
                <a:effectLst/>
                <a:latin typeface="Lato"/>
              </a:rPr>
              <a:t>,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Measure Values</a:t>
            </a:r>
            <a:r>
              <a:rPr lang="en-US" b="0" i="0" dirty="0">
                <a:solidFill>
                  <a:srgbClr val="3C3C3B"/>
                </a:solidFill>
                <a:effectLst/>
                <a:latin typeface="Lato"/>
              </a:rPr>
              <a:t> cards, or on the empty space of the </a:t>
            </a:r>
            <a:r>
              <a:rPr lang="en-US" b="1" i="0" dirty="0">
                <a:solidFill>
                  <a:srgbClr val="3C3C3B"/>
                </a:solidFill>
                <a:effectLst/>
                <a:latin typeface="Lato"/>
              </a:rPr>
              <a:t>Marks</a:t>
            </a:r>
            <a:r>
              <a:rPr lang="en-US" b="0" i="0" dirty="0">
                <a:solidFill>
                  <a:srgbClr val="3C3C3B"/>
                </a:solidFill>
                <a:effectLst/>
                <a:latin typeface="Lato"/>
              </a:rPr>
              <a:t> shelf, and then start typing the code for a calculation. </a:t>
            </a:r>
            <a:endParaRPr dirty="0">
              <a:uFillTx/>
            </a:endParaRPr>
          </a:p>
        </p:txBody>
      </p:sp>
    </p:spTree>
    <p:extLst>
      <p:ext uri="{BB962C8B-B14F-4D97-AF65-F5344CB8AC3E}">
        <p14:creationId xmlns:p14="http://schemas.microsoft.com/office/powerpoint/2010/main" val="207118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Creating bar charts in Tableau is very easy. Simply drag and drop the measure you want to see on to either the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shelf and the dimension that defines the categories on to the opposing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shelf.</a:t>
            </a:r>
          </a:p>
          <a:p>
            <a:pPr algn="l"/>
            <a:endParaRPr lang="en-US" b="0" i="0" dirty="0">
              <a:solidFill>
                <a:srgbClr val="3C3C3B"/>
              </a:solidFill>
              <a:effectLst/>
              <a:latin typeface="Lato"/>
            </a:endParaRPr>
          </a:p>
          <a:p>
            <a:pPr algn="l"/>
            <a:r>
              <a:rPr lang="en-US" b="0" i="0" dirty="0">
                <a:solidFill>
                  <a:srgbClr val="3C3C3B"/>
                </a:solidFill>
                <a:effectLst/>
                <a:latin typeface="Lato"/>
              </a:rPr>
              <a:t>As an analyst for </a:t>
            </a:r>
            <a:r>
              <a:rPr lang="en-US" b="1" i="0" dirty="0">
                <a:solidFill>
                  <a:srgbClr val="3C3C3B"/>
                </a:solidFill>
                <a:effectLst/>
                <a:latin typeface="Lato"/>
              </a:rPr>
              <a:t>Superstore</a:t>
            </a:r>
            <a:r>
              <a:rPr lang="en-US" b="0" i="0" dirty="0">
                <a:solidFill>
                  <a:srgbClr val="3C3C3B"/>
                </a:solidFill>
                <a:effectLst/>
                <a:latin typeface="Lato"/>
              </a:rPr>
              <a:t>, you are ready to begin a discovery process focused on sales (especially the dollar value of sales). As you follow the examples, work your way through the sheets in the </a:t>
            </a:r>
            <a:r>
              <a:rPr lang="en-US" dirty="0"/>
              <a:t>lesson 01 Starter</a:t>
            </a:r>
            <a:r>
              <a:rPr lang="en-US" b="0" i="0" dirty="0">
                <a:solidFill>
                  <a:srgbClr val="3C3C3B"/>
                </a:solidFill>
                <a:effectLst/>
                <a:latin typeface="Lato"/>
              </a:rPr>
              <a:t> workbook. The </a:t>
            </a:r>
            <a:r>
              <a:rPr lang="en-US" dirty="0"/>
              <a:t>lesson 01 Complete</a:t>
            </a:r>
            <a:r>
              <a:rPr lang="en-US" b="0" i="0" dirty="0">
                <a:solidFill>
                  <a:srgbClr val="3C3C3B"/>
                </a:solidFill>
                <a:effectLst/>
                <a:latin typeface="Lato"/>
              </a:rPr>
              <a:t> workbook contains the complete examples so that you can compare your results at any time:</a:t>
            </a:r>
          </a:p>
          <a:p>
            <a:pPr marL="158750" indent="0">
              <a:buNone/>
            </a:pPr>
            <a:endParaRPr dirty="0">
              <a:uFillTx/>
            </a:endParaRPr>
          </a:p>
        </p:txBody>
      </p:sp>
    </p:spTree>
    <p:extLst>
      <p:ext uri="{BB962C8B-B14F-4D97-AF65-F5344CB8AC3E}">
        <p14:creationId xmlns:p14="http://schemas.microsoft.com/office/powerpoint/2010/main" val="417878648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we've entered code that will return </a:t>
            </a:r>
            <a:r>
              <a:rPr lang="en-US" dirty="0"/>
              <a:t>True</a:t>
            </a:r>
            <a:r>
              <a:rPr lang="en-US" b="0" i="0" dirty="0">
                <a:solidFill>
                  <a:srgbClr val="3C3C3B"/>
                </a:solidFill>
                <a:effectLst/>
                <a:latin typeface="Lato"/>
              </a:rPr>
              <a:t> if the sum of </a:t>
            </a:r>
            <a:r>
              <a:rPr lang="en-US" dirty="0"/>
              <a:t>Rent</a:t>
            </a:r>
            <a:r>
              <a:rPr lang="en-US" b="0" i="0" dirty="0">
                <a:solidFill>
                  <a:srgbClr val="3C3C3B"/>
                </a:solidFill>
                <a:effectLst/>
                <a:latin typeface="Lato"/>
              </a:rPr>
              <a:t> is less than $1,500 and </a:t>
            </a:r>
            <a:r>
              <a:rPr lang="en-US" dirty="0"/>
              <a:t>False</a:t>
            </a:r>
            <a:r>
              <a:rPr lang="en-US" b="0" i="0" dirty="0">
                <a:solidFill>
                  <a:srgbClr val="3C3C3B"/>
                </a:solidFill>
                <a:effectLst/>
                <a:latin typeface="Lato"/>
              </a:rPr>
              <a:t> otherwise.</a:t>
            </a:r>
            <a:endParaRPr dirty="0">
              <a:uFillTx/>
            </a:endParaRPr>
          </a:p>
        </p:txBody>
      </p:sp>
    </p:spTree>
    <p:extLst>
      <p:ext uri="{BB962C8B-B14F-4D97-AF65-F5344CB8AC3E}">
        <p14:creationId xmlns:p14="http://schemas.microsoft.com/office/powerpoint/2010/main" val="56363226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Pressing </a:t>
            </a:r>
            <a:r>
              <a:rPr lang="en-US" b="0" i="1" dirty="0">
                <a:solidFill>
                  <a:srgbClr val="3C3C3B"/>
                </a:solidFill>
                <a:effectLst/>
                <a:latin typeface="Lato"/>
              </a:rPr>
              <a:t>Enter</a:t>
            </a:r>
            <a:r>
              <a:rPr lang="en-US" b="0" i="0" dirty="0">
                <a:solidFill>
                  <a:srgbClr val="3C3C3B"/>
                </a:solidFill>
                <a:effectLst/>
                <a:latin typeface="Lato"/>
              </a:rPr>
              <a:t> or clicking outside the text box will reveal a new ad hoc field that can be dragged and dropped anywhere within the view. Here, we've moved it to the </a:t>
            </a:r>
            <a:r>
              <a:rPr lang="en-US" b="1" i="0" dirty="0">
                <a:solidFill>
                  <a:srgbClr val="3C3C3B"/>
                </a:solidFill>
                <a:effectLst/>
                <a:latin typeface="Lato"/>
              </a:rPr>
              <a:t>Color</a:t>
            </a:r>
            <a:r>
              <a:rPr lang="en-US" b="0" i="0" dirty="0">
                <a:solidFill>
                  <a:srgbClr val="3C3C3B"/>
                </a:solidFill>
                <a:effectLst/>
                <a:latin typeface="Lato"/>
              </a:rPr>
              <a:t> shelf:</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ad hoc field is only available within the view and does not show up in the data pane. You can double-click the field to edit the code.</a:t>
            </a:r>
          </a:p>
          <a:p>
            <a:pPr algn="l"/>
            <a:r>
              <a:rPr lang="en-US" b="0" i="0" dirty="0">
                <a:solidFill>
                  <a:srgbClr val="FFFFFF"/>
                </a:solidFill>
                <a:effectLst/>
                <a:latin typeface="Lato"/>
              </a:rPr>
              <a:t>Dragging and dropping an ad hoc field into the data pane transforms it into a regular calculated field that will be available for other views that are using that data source.</a:t>
            </a:r>
          </a:p>
          <a:p>
            <a:pPr algn="l"/>
            <a:r>
              <a:rPr lang="en-US" b="0" i="0" dirty="0">
                <a:solidFill>
                  <a:srgbClr val="3C3C3B"/>
                </a:solidFill>
                <a:effectLst/>
                <a:latin typeface="Lato"/>
              </a:rPr>
              <a:t>Having seen a number of practical examples, let's conclude by considering some ways to ensure good performance when using calculations.</a:t>
            </a:r>
          </a:p>
          <a:p>
            <a:pPr marL="158750" indent="0">
              <a:buNone/>
            </a:pPr>
            <a:endParaRPr dirty="0">
              <a:uFillTx/>
            </a:endParaRPr>
          </a:p>
        </p:txBody>
      </p:sp>
    </p:spTree>
    <p:extLst>
      <p:ext uri="{BB962C8B-B14F-4D97-AF65-F5344CB8AC3E}">
        <p14:creationId xmlns:p14="http://schemas.microsoft.com/office/powerpoint/2010/main" val="192286976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Here are some tips for making your calculations as efficient as possible:</a:t>
            </a:r>
          </a:p>
          <a:p>
            <a:pPr algn="l">
              <a:buFont typeface="Arial" panose="020B0604020202020204" pitchFamily="34" charset="0"/>
              <a:buChar char="•"/>
            </a:pPr>
            <a:r>
              <a:rPr lang="en-US" b="0" i="0" dirty="0">
                <a:solidFill>
                  <a:srgbClr val="3C3C3B"/>
                </a:solidFill>
                <a:effectLst/>
                <a:latin typeface="Lato"/>
              </a:rPr>
              <a:t>Boolean and numeric calculations are much faster than string calculations. If possible, avoid string manipulation and use aliasing or formatting to provide user-friendly labels. For example, don't write the following code: IF [value] == 1 THEN "Yes" ELSE "No" END. Instead, simply write [value] == 1, and then edit the aliases of the field and set True to Yes and False to No.</a:t>
            </a:r>
          </a:p>
          <a:p>
            <a:pPr marL="158750" indent="0">
              <a:buNone/>
            </a:pPr>
            <a:endParaRPr dirty="0">
              <a:uFillTx/>
            </a:endParaRPr>
          </a:p>
        </p:txBody>
      </p:sp>
    </p:spTree>
    <p:extLst>
      <p:ext uri="{BB962C8B-B14F-4D97-AF65-F5344CB8AC3E}">
        <p14:creationId xmlns:p14="http://schemas.microsoft.com/office/powerpoint/2010/main" val="168862908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lang="en-US" b="0" i="0" dirty="0">
                <a:solidFill>
                  <a:srgbClr val="3C3C3B"/>
                </a:solidFill>
                <a:effectLst/>
                <a:latin typeface="Lato"/>
              </a:rPr>
              <a:t>Look for ways to increase the efficiency of a calculation. If you find yourself writing a long </a:t>
            </a:r>
            <a:r>
              <a:rPr lang="en-US" dirty="0"/>
              <a:t>IF ELSEIF</a:t>
            </a:r>
            <a:r>
              <a:rPr lang="en-US" b="0" i="0" dirty="0">
                <a:solidFill>
                  <a:srgbClr val="3C3C3B"/>
                </a:solidFill>
                <a:effectLst/>
                <a:latin typeface="Lato"/>
              </a:rPr>
              <a:t> statement with lots of conditions, see whether there are one or two conditions that you can check first to eliminate the checks of all the other conditions. For example, let's consider simplifying the following code:</a:t>
            </a:r>
          </a:p>
          <a:p>
            <a:pPr marL="158750" indent="0">
              <a:buNone/>
            </a:pPr>
            <a:endParaRPr lang="en-US" b="0" i="0" dirty="0">
              <a:solidFill>
                <a:srgbClr val="3C3C3B"/>
              </a:solidFill>
              <a:effectLst/>
              <a:uFillTx/>
              <a:latin typeface="Lato"/>
            </a:endParaRPr>
          </a:p>
          <a:p>
            <a:pPr algn="l">
              <a:buFont typeface="Arial" panose="020B0604020202020204" pitchFamily="34" charset="0"/>
              <a:buChar char="•"/>
            </a:pPr>
            <a:r>
              <a:rPr lang="en-US" b="0" i="0" dirty="0">
                <a:solidFill>
                  <a:srgbClr val="3C3C3B"/>
                </a:solidFill>
                <a:effectLst/>
                <a:latin typeface="Lato"/>
              </a:rPr>
              <a:t>Row-level calculations have to be performed for every row of data. Try to minimize the complexity of row-level calculations. However, if that is not possible or doesn't solve a performance issue, consider the final option.</a:t>
            </a:r>
          </a:p>
          <a:p>
            <a:pPr algn="l">
              <a:buFont typeface="Arial" panose="020B0604020202020204" pitchFamily="34" charset="0"/>
              <a:buChar char="•"/>
            </a:pPr>
            <a:r>
              <a:rPr lang="en-US" b="0" i="0" dirty="0">
                <a:solidFill>
                  <a:srgbClr val="3C3C3B"/>
                </a:solidFill>
                <a:effectLst/>
                <a:latin typeface="Lato"/>
              </a:rPr>
              <a:t>When you create a data extract, certain row-level calculations are materialized. This means that the calculation is performed once when the extract is created, and the results are then stored in the extract. This means that the data engine does not have to execute the calculation over and over. Instead, the value is simply read from the extract. Calculations that use any user functions, parameters, or TODAY() or NOW(), will not be materialized in an extract as the value necessarily changes according to the current user, parameter selection, and system time. Tableau's optimizer may also determine whether to materialize certain calculations that are more efficiently performed in memory rather than having to read the stored value.</a:t>
            </a:r>
          </a:p>
          <a:p>
            <a:pPr algn="l"/>
            <a:r>
              <a:rPr lang="en-US" b="0" i="0" dirty="0">
                <a:solidFill>
                  <a:srgbClr val="FFFFFF"/>
                </a:solidFill>
                <a:effectLst/>
                <a:latin typeface="Lato"/>
              </a:rPr>
              <a:t>When you use an extract to materialize row-level calculations, only the calculations that were created at the time of the extract are materialized. If you edit calculated fields or create new ones after creating the extract, you will need to optimize the extract (use the drop-down menu on the data source or select it from the </a:t>
            </a:r>
            <a:r>
              <a:rPr lang="en-US" b="1" i="0" dirty="0">
                <a:solidFill>
                  <a:srgbClr val="FFFFFF"/>
                </a:solidFill>
                <a:effectLst/>
                <a:latin typeface="Lato"/>
              </a:rPr>
              <a:t>Data</a:t>
            </a:r>
            <a:r>
              <a:rPr lang="en-US" b="0" i="0" dirty="0">
                <a:solidFill>
                  <a:srgbClr val="FFFFFF"/>
                </a:solidFill>
                <a:effectLst/>
                <a:latin typeface="Lato"/>
              </a:rPr>
              <a:t> menu and then select </a:t>
            </a:r>
            <a:r>
              <a:rPr lang="en-US" b="1" i="0" dirty="0">
                <a:solidFill>
                  <a:srgbClr val="FFFFFF"/>
                </a:solidFill>
                <a:effectLst/>
                <a:latin typeface="Lato"/>
              </a:rPr>
              <a:t>Extract</a:t>
            </a:r>
            <a:r>
              <a:rPr lang="en-US" b="0" i="0" dirty="0">
                <a:solidFill>
                  <a:srgbClr val="FFFFFF"/>
                </a:solidFill>
                <a:effectLst/>
                <a:latin typeface="Lato"/>
              </a:rPr>
              <a:t> | </a:t>
            </a:r>
            <a:r>
              <a:rPr lang="en-US" b="1" i="0" dirty="0">
                <a:solidFill>
                  <a:srgbClr val="FFFFFF"/>
                </a:solidFill>
                <a:effectLst/>
                <a:latin typeface="Lato"/>
              </a:rPr>
              <a:t>Optimize</a:t>
            </a:r>
            <a:r>
              <a:rPr lang="en-US" b="0" i="0" dirty="0">
                <a:solidFill>
                  <a:srgbClr val="FFFFFF"/>
                </a:solidFill>
                <a:effectLst/>
                <a:latin typeface="Lato"/>
              </a:rPr>
              <a:t> or </a:t>
            </a:r>
            <a:r>
              <a:rPr lang="en-US" b="1" i="0" dirty="0">
                <a:solidFill>
                  <a:srgbClr val="FFFFFF"/>
                </a:solidFill>
                <a:effectLst/>
                <a:latin typeface="Lato"/>
              </a:rPr>
              <a:t>Extract</a:t>
            </a:r>
            <a:r>
              <a:rPr lang="en-US" b="0" i="0" dirty="0">
                <a:solidFill>
                  <a:srgbClr val="FFFFFF"/>
                </a:solidFill>
                <a:effectLst/>
                <a:latin typeface="Lato"/>
              </a:rPr>
              <a:t> | </a:t>
            </a:r>
            <a:r>
              <a:rPr lang="en-US" b="1" i="0" dirty="0">
                <a:solidFill>
                  <a:srgbClr val="FFFFFF"/>
                </a:solidFill>
                <a:effectLst/>
                <a:latin typeface="Lato"/>
              </a:rPr>
              <a:t>Compute Calculations Now</a:t>
            </a:r>
            <a:r>
              <a:rPr lang="en-US" b="0" i="0" dirty="0">
                <a:solidFill>
                  <a:srgbClr val="FFFFFF"/>
                </a:solidFill>
                <a:effectLst/>
                <a:latin typeface="Lato"/>
              </a:rPr>
              <a:t>).</a:t>
            </a:r>
          </a:p>
          <a:p>
            <a:pPr algn="l"/>
            <a:r>
              <a:rPr lang="en-US" b="0" i="0" dirty="0">
                <a:solidFill>
                  <a:srgbClr val="3C3C3B"/>
                </a:solidFill>
                <a:effectLst/>
                <a:latin typeface="Lato"/>
              </a:rPr>
              <a:t>As you continue to work with calculations, pay special attention to situations where you notice performance issues, and consider whether you can optimize your calculations for better results.</a:t>
            </a:r>
          </a:p>
          <a:p>
            <a:pPr marL="158750" indent="0">
              <a:buNone/>
            </a:pPr>
            <a:endParaRPr dirty="0">
              <a:uFillTx/>
            </a:endParaRPr>
          </a:p>
        </p:txBody>
      </p:sp>
    </p:spTree>
    <p:extLst>
      <p:ext uri="{BB962C8B-B14F-4D97-AF65-F5344CB8AC3E}">
        <p14:creationId xmlns:p14="http://schemas.microsoft.com/office/powerpoint/2010/main" val="19749277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key to using calculated fields is understanding the four main types of calculations in Tableau. Row-level calculations are performed for every row of source data. These calculated fields can be used as dimensions or they can be aggregated as measures. Aggregate calculations are performed at the level of detail that's defined by the dimensions that are present in a view. They are especially helpful, and even necessary, when you must first aggregate components of the calculation before performing additional operations.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next lesson, we'll explore the third of the four main types of calculations: Level of Detail calculations. This will greatly extend your ability to work with data and solve all kinds of interesting problems.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61691081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8318285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Having considered row-level and aggregate calculations, it's time to turn our attention to the third of the four main types of calculations: </a:t>
            </a:r>
            <a:r>
              <a:rPr lang="en-US" b="1" i="0" dirty="0">
                <a:solidFill>
                  <a:srgbClr val="3C3C3B"/>
                </a:solidFill>
                <a:effectLst/>
                <a:latin typeface="Lato"/>
              </a:rPr>
              <a:t>level of detail calculations</a:t>
            </a:r>
            <a:r>
              <a:rPr lang="en-US" b="0" i="0" dirty="0">
                <a:solidFill>
                  <a:srgbClr val="3C3C3B"/>
                </a:solidFill>
                <a:effectLst/>
                <a:latin typeface="Lato"/>
              </a:rPr>
              <a:t>.</a:t>
            </a:r>
          </a:p>
          <a:p>
            <a:pPr algn="l"/>
            <a:r>
              <a:rPr lang="en-US" b="1" i="0" dirty="0">
                <a:solidFill>
                  <a:srgbClr val="3C3C3B"/>
                </a:solidFill>
                <a:effectLst/>
                <a:latin typeface="Lato"/>
              </a:rPr>
              <a:t>Level of detail calculations</a:t>
            </a:r>
            <a:r>
              <a:rPr lang="en-US" b="0" i="0" dirty="0">
                <a:solidFill>
                  <a:srgbClr val="3C3C3B"/>
                </a:solidFill>
                <a:effectLst/>
                <a:latin typeface="Lato"/>
              </a:rPr>
              <a:t> (sometimes referred to as </a:t>
            </a:r>
            <a:r>
              <a:rPr lang="en-US" b="1" i="0" dirty="0">
                <a:solidFill>
                  <a:srgbClr val="3C3C3B"/>
                </a:solidFill>
                <a:effectLst/>
                <a:latin typeface="Lato"/>
              </a:rPr>
              <a:t>LOD calcs</a:t>
            </a:r>
            <a:r>
              <a:rPr lang="en-US" b="0" i="0" dirty="0">
                <a:solidFill>
                  <a:srgbClr val="3C3C3B"/>
                </a:solidFill>
                <a:effectLst/>
                <a:latin typeface="Lato"/>
              </a:rPr>
              <a:t> or </a:t>
            </a:r>
            <a:r>
              <a:rPr lang="en-US" b="1" i="0" dirty="0">
                <a:solidFill>
                  <a:srgbClr val="3C3C3B"/>
                </a:solidFill>
                <a:effectLst/>
                <a:latin typeface="Lato"/>
              </a:rPr>
              <a:t>LOD expressions</a:t>
            </a:r>
            <a:r>
              <a:rPr lang="en-US" b="0" i="0" dirty="0">
                <a:solidFill>
                  <a:srgbClr val="3C3C3B"/>
                </a:solidFill>
                <a:effectLst/>
                <a:latin typeface="Lato"/>
              </a:rPr>
              <a:t>) allow you to perform aggregations at a specified level of detail, which may be different from the level of detail that is defined in the view. You can leverage this capability to perform a wide variety of analyses that would otherwise be quite difficult.</a:t>
            </a:r>
          </a:p>
          <a:p>
            <a:pPr marL="158750" indent="0">
              <a:buNone/>
            </a:pPr>
            <a:endParaRPr dirty="0">
              <a:uFillTx/>
            </a:endParaRPr>
          </a:p>
        </p:txBody>
      </p:sp>
    </p:spTree>
    <p:extLst>
      <p:ext uri="{BB962C8B-B14F-4D97-AF65-F5344CB8AC3E}">
        <p14:creationId xmlns:p14="http://schemas.microsoft.com/office/powerpoint/2010/main" val="261712192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Data level of detail</a:t>
            </a:r>
            <a:r>
              <a:rPr lang="en-US" b="0" i="0" dirty="0">
                <a:solidFill>
                  <a:srgbClr val="3C3C3B"/>
                </a:solidFill>
                <a:effectLst/>
                <a:latin typeface="Lato"/>
              </a:rPr>
              <a:t>: Sometimes referred to as the </a:t>
            </a:r>
            <a:r>
              <a:rPr lang="en-US" b="1" i="0" dirty="0">
                <a:solidFill>
                  <a:srgbClr val="3C3C3B"/>
                </a:solidFill>
                <a:effectLst/>
                <a:latin typeface="Lato"/>
              </a:rPr>
              <a:t>grain</a:t>
            </a:r>
            <a:r>
              <a:rPr lang="en-US" b="0" i="0" dirty="0">
                <a:solidFill>
                  <a:srgbClr val="3C3C3B"/>
                </a:solidFill>
                <a:effectLst/>
                <a:latin typeface="Lato"/>
              </a:rPr>
              <a:t> of the data, this is the level of detail defined by a single record of the data set. When you can articulate what one record of the data represents (for example, "Every record represents a single order" or "There is one record for every customer"), then you have a good understanding of the data level of detail. </a:t>
            </a:r>
            <a:r>
              <a:rPr lang="en-US" b="0" i="1" dirty="0">
                <a:solidFill>
                  <a:srgbClr val="3C3C3B"/>
                </a:solidFill>
                <a:effectLst/>
                <a:latin typeface="Lato"/>
              </a:rPr>
              <a:t>Row-level calculations operate at this level</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View level of detail</a:t>
            </a:r>
            <a:r>
              <a:rPr lang="en-US" b="0" i="0" dirty="0">
                <a:solidFill>
                  <a:srgbClr val="3C3C3B"/>
                </a:solidFill>
                <a:effectLst/>
                <a:latin typeface="Lato"/>
              </a:rPr>
              <a:t>: We've previously discussed that the combination of fields used as dimensions in the view defines the view level of detail. Normally in a view, Tableau draws a single mark for each distinct combination of values present in the data for all the dimensions in the view. For example, if </a:t>
            </a:r>
            <a:r>
              <a:rPr lang="en-US" b="1" i="0" dirty="0">
                <a:solidFill>
                  <a:srgbClr val="3C3C3B"/>
                </a:solidFill>
                <a:effectLst/>
                <a:latin typeface="Lato"/>
              </a:rPr>
              <a:t>Customer</a:t>
            </a:r>
            <a:r>
              <a:rPr lang="en-US" b="0" i="0" dirty="0">
                <a:solidFill>
                  <a:srgbClr val="3C3C3B"/>
                </a:solidFill>
                <a:effectLst/>
                <a:latin typeface="Lato"/>
              </a:rPr>
              <a:t> and </a:t>
            </a:r>
            <a:r>
              <a:rPr lang="en-US" b="1" i="0" dirty="0">
                <a:solidFill>
                  <a:srgbClr val="3C3C3B"/>
                </a:solidFill>
                <a:effectLst/>
                <a:latin typeface="Lato"/>
              </a:rPr>
              <a:t>Year</a:t>
            </a:r>
            <a:r>
              <a:rPr lang="en-US" b="0" i="0" dirty="0">
                <a:solidFill>
                  <a:srgbClr val="3C3C3B"/>
                </a:solidFill>
                <a:effectLst/>
                <a:latin typeface="Lato"/>
              </a:rPr>
              <a:t> are the two dimensions in your view, Tableau will draw a mark (such as a bar or circle) for each </a:t>
            </a:r>
            <a:r>
              <a:rPr lang="en-US" b="1" i="0" dirty="0">
                <a:solidFill>
                  <a:srgbClr val="3C3C3B"/>
                </a:solidFill>
                <a:effectLst/>
                <a:latin typeface="Lato"/>
              </a:rPr>
              <a:t>Customer</a:t>
            </a:r>
            <a:r>
              <a:rPr lang="en-US" b="0" i="0" dirty="0">
                <a:solidFill>
                  <a:srgbClr val="3C3C3B"/>
                </a:solidFill>
                <a:effectLst/>
                <a:latin typeface="Lato"/>
              </a:rPr>
              <a:t>/</a:t>
            </a:r>
            <a:r>
              <a:rPr lang="en-US" b="1" i="0" dirty="0">
                <a:solidFill>
                  <a:srgbClr val="3C3C3B"/>
                </a:solidFill>
                <a:effectLst/>
                <a:latin typeface="Lato"/>
              </a:rPr>
              <a:t>Year</a:t>
            </a:r>
            <a:r>
              <a:rPr lang="en-US" b="0" i="0" dirty="0">
                <a:solidFill>
                  <a:srgbClr val="3C3C3B"/>
                </a:solidFill>
                <a:effectLst/>
                <a:latin typeface="Lato"/>
              </a:rPr>
              <a:t> combination present in the data (that is not excluded by a filter). </a:t>
            </a:r>
            <a:r>
              <a:rPr lang="en-US" b="0" i="1" dirty="0">
                <a:solidFill>
                  <a:srgbClr val="3C3C3B"/>
                </a:solidFill>
                <a:effectLst/>
                <a:latin typeface="Lato"/>
              </a:rPr>
              <a:t>Aggregate calculations operate at this level</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Calculated level of detail</a:t>
            </a:r>
            <a:r>
              <a:rPr lang="en-US" b="0" i="0" dirty="0">
                <a:solidFill>
                  <a:srgbClr val="3C3C3B"/>
                </a:solidFill>
                <a:effectLst/>
                <a:latin typeface="Lato"/>
              </a:rPr>
              <a:t>: This is a separate level of detail defined by a calculation. As we'll see, you may use any number of dimensions to define the level of detail. </a:t>
            </a:r>
            <a:r>
              <a:rPr lang="en-US" b="0" i="1" dirty="0">
                <a:solidFill>
                  <a:srgbClr val="3C3C3B"/>
                </a:solidFill>
                <a:effectLst/>
                <a:latin typeface="Lato"/>
              </a:rPr>
              <a:t>Level of detail calculations are used to define this level</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4104821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case, each record defines a single unique customer. If we were to perform a row-level calculation, such as </a:t>
            </a:r>
            <a:r>
              <a:rPr lang="en-US" dirty="0"/>
              <a:t>DATEDIFF('year'</a:t>
            </a:r>
            <a:r>
              <a:rPr lang="en-US" b="0" i="0" dirty="0">
                <a:solidFill>
                  <a:srgbClr val="3C3C3B"/>
                </a:solidFill>
                <a:effectLst/>
                <a:latin typeface="Lato"/>
              </a:rPr>
              <a:t>,</a:t>
            </a:r>
            <a:r>
              <a:rPr lang="en-US" dirty="0"/>
              <a:t> [Membership Date]</a:t>
            </a:r>
            <a:r>
              <a:rPr lang="en-US" b="0" i="0" dirty="0">
                <a:solidFill>
                  <a:srgbClr val="3C3C3B"/>
                </a:solidFill>
                <a:effectLst/>
                <a:latin typeface="Lato"/>
              </a:rPr>
              <a:t>,</a:t>
            </a:r>
            <a:r>
              <a:rPr lang="en-US" dirty="0"/>
              <a:t> TODAY())</a:t>
            </a:r>
            <a:r>
              <a:rPr lang="en-US" b="0" i="0" dirty="0">
                <a:solidFill>
                  <a:srgbClr val="3C3C3B"/>
                </a:solidFill>
                <a:effectLst/>
                <a:latin typeface="Lato"/>
              </a:rPr>
              <a:t> to determine the number of years each customer has been a member, then the result would be calculated per record.</a:t>
            </a:r>
            <a:endParaRPr dirty="0">
              <a:uFillTx/>
            </a:endParaRPr>
          </a:p>
        </p:txBody>
      </p:sp>
    </p:spTree>
    <p:extLst>
      <p:ext uri="{BB962C8B-B14F-4D97-AF65-F5344CB8AC3E}">
        <p14:creationId xmlns:p14="http://schemas.microsoft.com/office/powerpoint/2010/main" val="107735878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the only dimension in the view, </a:t>
            </a:r>
            <a:r>
              <a:rPr lang="en-US" b="1" i="0" dirty="0">
                <a:solidFill>
                  <a:srgbClr val="3C3C3B"/>
                </a:solidFill>
                <a:effectLst/>
                <a:latin typeface="Lato"/>
              </a:rPr>
              <a:t>State</a:t>
            </a:r>
            <a:r>
              <a:rPr lang="en-US" b="0" i="0" dirty="0">
                <a:solidFill>
                  <a:srgbClr val="3C3C3B"/>
                </a:solidFill>
                <a:effectLst/>
                <a:latin typeface="Lato"/>
              </a:rPr>
              <a:t> defines the view level of detail. There is one mark per state, and calculations and fields used as aggregates, such as </a:t>
            </a:r>
            <a:r>
              <a:rPr lang="en-US" b="1" i="0" dirty="0">
                <a:solidFill>
                  <a:srgbClr val="3C3C3B"/>
                </a:solidFill>
                <a:effectLst/>
                <a:latin typeface="Lato"/>
              </a:rPr>
              <a:t>SUM(Orders)</a:t>
            </a:r>
            <a:r>
              <a:rPr lang="en-US" b="0" i="0" dirty="0">
                <a:solidFill>
                  <a:srgbClr val="3C3C3B"/>
                </a:solidFill>
                <a:effectLst/>
                <a:latin typeface="Lato"/>
              </a:rPr>
              <a:t>, will be performed per state.</a:t>
            </a:r>
            <a:endParaRPr dirty="0">
              <a:uFillTx/>
            </a:endParaRPr>
          </a:p>
        </p:txBody>
      </p:sp>
    </p:spTree>
    <p:extLst>
      <p:ext uri="{BB962C8B-B14F-4D97-AF65-F5344CB8AC3E}">
        <p14:creationId xmlns:p14="http://schemas.microsoft.com/office/powerpoint/2010/main" val="3423656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buFont typeface="+mj-lt"/>
              <a:buAutoNum type="arabicPeriod"/>
            </a:pPr>
            <a:r>
              <a:rPr lang="en-US" b="0" i="0" dirty="0">
                <a:solidFill>
                  <a:srgbClr val="3C3C3B"/>
                </a:solidFill>
                <a:effectLst/>
                <a:latin typeface="Lato"/>
              </a:rPr>
              <a:t>Click on the </a:t>
            </a:r>
            <a:r>
              <a:rPr lang="en-US" b="1" i="0" dirty="0">
                <a:solidFill>
                  <a:srgbClr val="3C3C3B"/>
                </a:solidFill>
                <a:effectLst/>
                <a:latin typeface="Lato"/>
              </a:rPr>
              <a:t>Sales by Department</a:t>
            </a:r>
            <a:r>
              <a:rPr lang="en-US" b="0" i="0" dirty="0">
                <a:solidFill>
                  <a:srgbClr val="3C3C3B"/>
                </a:solidFill>
                <a:effectLst/>
                <a:latin typeface="Lato"/>
              </a:rPr>
              <a:t> tab to view that sheet.</a:t>
            </a:r>
          </a:p>
          <a:p>
            <a:pPr algn="l">
              <a:buFont typeface="+mj-lt"/>
              <a:buAutoNum type="arabicPeriod"/>
            </a:pPr>
            <a:r>
              <a:rPr lang="en-US" b="0" i="0" dirty="0">
                <a:solidFill>
                  <a:srgbClr val="3C3C3B"/>
                </a:solidFill>
                <a:effectLst/>
                <a:latin typeface="Lato"/>
              </a:rPr>
              <a:t>Drag and drop the Sales field from </a:t>
            </a:r>
            <a:r>
              <a:rPr lang="en-US" b="1" i="0" dirty="0">
                <a:solidFill>
                  <a:srgbClr val="3C3C3B"/>
                </a:solidFill>
                <a:effectLst/>
                <a:latin typeface="Lato"/>
              </a:rPr>
              <a:t>Measures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on to the </a:t>
            </a:r>
            <a:r>
              <a:rPr lang="en-US" b="1" i="0" dirty="0">
                <a:solidFill>
                  <a:srgbClr val="3C3C3B"/>
                </a:solidFill>
                <a:effectLst/>
                <a:latin typeface="Lato"/>
              </a:rPr>
              <a:t>Columns</a:t>
            </a:r>
            <a:r>
              <a:rPr lang="en-US" b="0" i="0" dirty="0">
                <a:solidFill>
                  <a:srgbClr val="3C3C3B"/>
                </a:solidFill>
                <a:effectLst/>
                <a:latin typeface="Lato"/>
              </a:rPr>
              <a:t> shelf. You now have a bar chart with a single bar representing the sum of sales for all of the data in the data source.</a:t>
            </a:r>
          </a:p>
          <a:p>
            <a:pPr algn="l">
              <a:buFont typeface="+mj-lt"/>
              <a:buAutoNum type="arabicPeriod" startAt="3"/>
            </a:pPr>
            <a:r>
              <a:rPr lang="en-US" b="0" i="0" dirty="0">
                <a:solidFill>
                  <a:srgbClr val="3C3C3B"/>
                </a:solidFill>
                <a:effectLst/>
                <a:latin typeface="Lato"/>
              </a:rPr>
              <a:t>Drag and drop the Department field from </a:t>
            </a:r>
            <a:r>
              <a:rPr lang="en-US" b="1" i="0" dirty="0">
                <a:solidFill>
                  <a:srgbClr val="3C3C3B"/>
                </a:solidFill>
                <a:effectLst/>
                <a:latin typeface="Lato"/>
              </a:rPr>
              <a:t>Dimensions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to the </a:t>
            </a:r>
            <a:r>
              <a:rPr lang="en-US" b="1" i="0" dirty="0">
                <a:solidFill>
                  <a:srgbClr val="3C3C3B"/>
                </a:solidFill>
                <a:effectLst/>
                <a:latin typeface="Lato"/>
              </a:rPr>
              <a:t>Rows</a:t>
            </a:r>
            <a:r>
              <a:rPr lang="en-US" b="0" i="0" dirty="0">
                <a:solidFill>
                  <a:srgbClr val="3C3C3B"/>
                </a:solidFill>
                <a:effectLst/>
                <a:latin typeface="Lato"/>
              </a:rPr>
              <a:t> shelf. This slices the data to give you three bars, each having a length that corresponds to the sum of sales for each department:</a:t>
            </a:r>
          </a:p>
          <a:p>
            <a:pPr algn="l">
              <a:buFont typeface="+mj-lt"/>
              <a:buAutoNum type="arabicPeriod" startAt="3"/>
            </a:pPr>
            <a:endParaRPr lang="en-US" b="0" i="0" dirty="0">
              <a:solidFill>
                <a:srgbClr val="3C3C3B"/>
              </a:solidFill>
              <a:effectLst/>
              <a:latin typeface="Lato"/>
            </a:endParaRPr>
          </a:p>
          <a:p>
            <a:pPr algn="l"/>
            <a:r>
              <a:rPr lang="en-US" b="0" i="0" dirty="0">
                <a:solidFill>
                  <a:srgbClr val="3C3C3B"/>
                </a:solidFill>
                <a:effectLst/>
                <a:latin typeface="Lato"/>
              </a:rPr>
              <a:t>You now have a horizontal bar chart. This makes comparing the sales between the departments easy. The </a:t>
            </a:r>
            <a:r>
              <a:rPr lang="en-US" b="1" i="0" dirty="0">
                <a:solidFill>
                  <a:srgbClr val="3C3C3B"/>
                </a:solidFill>
                <a:effectLst/>
                <a:latin typeface="Lato"/>
              </a:rPr>
              <a:t>type</a:t>
            </a:r>
            <a:r>
              <a:rPr lang="en-US" b="0" i="0" dirty="0">
                <a:solidFill>
                  <a:srgbClr val="3C3C3B"/>
                </a:solidFill>
                <a:effectLst/>
                <a:latin typeface="Lato"/>
              </a:rPr>
              <a:t> drop-down menu on the </a:t>
            </a:r>
            <a:r>
              <a:rPr lang="en-US" b="1" i="0" dirty="0">
                <a:solidFill>
                  <a:srgbClr val="3C3C3B"/>
                </a:solidFill>
                <a:effectLst/>
                <a:latin typeface="Lato"/>
              </a:rPr>
              <a:t>Marks</a:t>
            </a:r>
            <a:r>
              <a:rPr lang="en-US" b="0" i="0" dirty="0">
                <a:solidFill>
                  <a:srgbClr val="3C3C3B"/>
                </a:solidFill>
                <a:effectLst/>
                <a:latin typeface="Lato"/>
              </a:rPr>
              <a:t> card is set to </a:t>
            </a:r>
            <a:r>
              <a:rPr lang="en-US" b="1" i="0" dirty="0">
                <a:solidFill>
                  <a:srgbClr val="3C3C3B"/>
                </a:solidFill>
                <a:effectLst/>
                <a:latin typeface="Lato"/>
              </a:rPr>
              <a:t>Automatic</a:t>
            </a:r>
            <a:r>
              <a:rPr lang="en-US" b="0" i="0" dirty="0">
                <a:solidFill>
                  <a:srgbClr val="3C3C3B"/>
                </a:solidFill>
                <a:effectLst/>
                <a:latin typeface="Lato"/>
              </a:rPr>
              <a:t> and indicates that Tableau has determined that bars are the best visualization given the fields you have placed in the view. As a dimension, Department slices the data. Being discrete, it defines row headers for each department in the data. As a measure, the Sales field is aggregated. Being continuous, it defines an axis. The mark type of bar causes individual bars for each department to be drawn from 0 to the value of the sum of sales for that department.</a:t>
            </a:r>
          </a:p>
          <a:p>
            <a:pPr algn="l"/>
            <a:r>
              <a:rPr lang="en-US" b="0" i="0" dirty="0">
                <a:solidFill>
                  <a:srgbClr val="FFFFFF"/>
                </a:solidFill>
                <a:effectLst/>
                <a:latin typeface="Lato"/>
              </a:rPr>
              <a:t>Typically, Tableau draws a mark (such as a bar, a circle, or a square) for every combination of dimensional values in the view. In this simple case, Tableau is drawing a single bar mark for each dimensional value (Furniture, Office Supplies, and Technology) of Department. The type of mark is indicated and can be changed in the drop-down menu on the </a:t>
            </a:r>
            <a:r>
              <a:rPr lang="en-US" b="1" i="0" dirty="0">
                <a:solidFill>
                  <a:srgbClr val="FFFFFF"/>
                </a:solidFill>
                <a:effectLst/>
                <a:latin typeface="Lato"/>
              </a:rPr>
              <a:t>Marks</a:t>
            </a:r>
            <a:r>
              <a:rPr lang="en-US" b="0" i="0" dirty="0">
                <a:solidFill>
                  <a:srgbClr val="FFFFFF"/>
                </a:solidFill>
                <a:effectLst/>
                <a:latin typeface="Lato"/>
              </a:rPr>
              <a:t> card. The number of marks drawn in the view can be observed on the lower-left status bar.</a:t>
            </a:r>
          </a:p>
          <a:p>
            <a:pPr algn="l"/>
            <a:r>
              <a:rPr lang="en-US" b="0" i="0" dirty="0">
                <a:solidFill>
                  <a:srgbClr val="3C3C3B"/>
                </a:solidFill>
                <a:effectLst/>
                <a:latin typeface="Lato"/>
              </a:rPr>
              <a:t>Tableau draws different marks in different ways; for example, bars are drawn from 0 (or the end of the previous bar, if stacked) along the axis. Circles and other shapes are drawn at locations defined by the value(s) of the field that is defining the axis. Take a moment to experiment with selecting different mark types from the drop-down menu on the </a:t>
            </a:r>
            <a:r>
              <a:rPr lang="en-US" b="1" i="0" dirty="0">
                <a:solidFill>
                  <a:srgbClr val="3C3C3B"/>
                </a:solidFill>
                <a:effectLst/>
                <a:latin typeface="Lato"/>
              </a:rPr>
              <a:t>Marks</a:t>
            </a:r>
            <a:r>
              <a:rPr lang="en-US" b="0" i="0" dirty="0">
                <a:solidFill>
                  <a:srgbClr val="3C3C3B"/>
                </a:solidFill>
                <a:effectLst/>
                <a:latin typeface="Lato"/>
              </a:rPr>
              <a:t> card. A solid grasp of how Tableau draws different mark types will help you to master the tool.</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7879687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each case, the question involves a level of detail that is different from the view (the minimum membership date per state compared to each individual customer, the average orders overall compared to orders per state, and the minimum or maximum number of orders per membership level per state). In some cases, it might make sense to build a new view to answer these questions. But sometimes we want to supplement an existing view or compare different levels of detail in the same view. Level of detail calculations provide a solution!</a:t>
            </a:r>
            <a:endParaRPr dirty="0">
              <a:uFillTx/>
            </a:endParaRPr>
          </a:p>
        </p:txBody>
      </p:sp>
    </p:spTree>
    <p:extLst>
      <p:ext uri="{BB962C8B-B14F-4D97-AF65-F5344CB8AC3E}">
        <p14:creationId xmlns:p14="http://schemas.microsoft.com/office/powerpoint/2010/main" val="318346036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Before getting into practical examples of using level of detail calculations, let's take a moment to understand the syntax and types of level of detail calculations.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definitions of the preceding declaration are as follows:</a:t>
            </a:r>
          </a:p>
          <a:p>
            <a:pPr algn="l">
              <a:buFont typeface="Arial" panose="020B0604020202020204" pitchFamily="34" charset="0"/>
              <a:buChar char="•"/>
            </a:pPr>
            <a:r>
              <a:rPr lang="en-US" b="0" i="0" dirty="0">
                <a:solidFill>
                  <a:srgbClr val="3C3C3B"/>
                </a:solidFill>
                <a:effectLst/>
                <a:latin typeface="Lato"/>
              </a:rPr>
              <a:t>FIXED, INCLUDE, and EXCLUDE are keywords that indicate the type of level of detail calculation. We'll consider the differences in detail in the following section.</a:t>
            </a:r>
          </a:p>
          <a:p>
            <a:pPr algn="l">
              <a:buFont typeface="Arial" panose="020B0604020202020204" pitchFamily="34" charset="0"/>
              <a:buChar char="•"/>
            </a:pPr>
            <a:r>
              <a:rPr lang="en-US" b="0" i="0" dirty="0">
                <a:solidFill>
                  <a:srgbClr val="3C3C3B"/>
                </a:solidFill>
                <a:effectLst/>
                <a:latin typeface="Lato"/>
              </a:rPr>
              <a:t>Dim 1, Dim 2 (and as many dimensions that are needed) is a comma-separated list of dimension fields that defines the level of detail at which the calculation will be performed.</a:t>
            </a:r>
          </a:p>
          <a:p>
            <a:pPr algn="l">
              <a:buFont typeface="Arial" panose="020B0604020202020204" pitchFamily="34" charset="0"/>
              <a:buChar char="•"/>
            </a:pPr>
            <a:r>
              <a:rPr lang="en-US" b="0" i="0" dirty="0">
                <a:solidFill>
                  <a:srgbClr val="3C3C3B"/>
                </a:solidFill>
                <a:effectLst/>
                <a:latin typeface="Lato"/>
              </a:rPr>
              <a:t>AGG is the aggregate function you wish to perform (such as SUM, AVG, MIN, and MAX).</a:t>
            </a:r>
          </a:p>
          <a:p>
            <a:pPr algn="l">
              <a:buFont typeface="Arial" panose="020B0604020202020204" pitchFamily="34" charset="0"/>
              <a:buChar char="•"/>
            </a:pPr>
            <a:r>
              <a:rPr lang="en-US" b="0" i="0" dirty="0">
                <a:solidFill>
                  <a:srgbClr val="3C3C3B"/>
                </a:solidFill>
                <a:effectLst/>
                <a:latin typeface="Lato"/>
              </a:rPr>
              <a:t>Field is the value that will be aggregated as specified by the aggregation you choose.</a:t>
            </a:r>
          </a:p>
          <a:p>
            <a:pPr marL="158750" indent="0">
              <a:buNone/>
            </a:pPr>
            <a:endParaRPr dirty="0">
              <a:uFillTx/>
            </a:endParaRPr>
          </a:p>
        </p:txBody>
      </p:sp>
    </p:spTree>
    <p:extLst>
      <p:ext uri="{BB962C8B-B14F-4D97-AF65-F5344CB8AC3E}">
        <p14:creationId xmlns:p14="http://schemas.microsoft.com/office/powerpoint/2010/main" val="141699417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16577276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99751076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A fixed level of detail expression with no dimensions specified is sometimes referred to as a </a:t>
            </a:r>
            <a:r>
              <a:rPr lang="en-US" b="0" i="1" dirty="0">
                <a:solidFill>
                  <a:srgbClr val="FFFFFF"/>
                </a:solidFill>
                <a:effectLst/>
                <a:latin typeface="Lato"/>
              </a:rPr>
              <a:t>table-scoped fixed level of detail expression</a:t>
            </a:r>
            <a:r>
              <a:rPr lang="en-US" b="0" i="0" dirty="0">
                <a:solidFill>
                  <a:srgbClr val="FFFFFF"/>
                </a:solidFill>
                <a:effectLst/>
                <a:latin typeface="Lato"/>
              </a:rPr>
              <a:t>, because the aggregation defined in the calculation will be for the entire table.</a:t>
            </a:r>
            <a:endParaRPr dirty="0">
              <a:uFillTx/>
            </a:endParaRPr>
          </a:p>
        </p:txBody>
      </p:sp>
    </p:spTree>
    <p:extLst>
      <p:ext uri="{BB962C8B-B14F-4D97-AF65-F5344CB8AC3E}">
        <p14:creationId xmlns:p14="http://schemas.microsoft.com/office/powerpoint/2010/main" val="10104716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Include level of detail expressions aggregate at the level of detail that's determined by the dimensions in the view, along with the dimensions listed in the code. </a:t>
            </a:r>
            <a:endParaRPr dirty="0">
              <a:uFillTx/>
            </a:endParaRPr>
          </a:p>
        </p:txBody>
      </p:sp>
    </p:spTree>
    <p:extLst>
      <p:ext uri="{BB962C8B-B14F-4D97-AF65-F5344CB8AC3E}">
        <p14:creationId xmlns:p14="http://schemas.microsoft.com/office/powerpoint/2010/main" val="180963639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Exclude level of detail expressions aggregate at the level of detail determined by the dimensions in the view, excluding any listed in the code. </a:t>
            </a:r>
            <a:endParaRPr dirty="0">
              <a:uFillTx/>
            </a:endParaRPr>
          </a:p>
        </p:txBody>
      </p:sp>
    </p:spTree>
    <p:extLst>
      <p:ext uri="{BB962C8B-B14F-4D97-AF65-F5344CB8AC3E}">
        <p14:creationId xmlns:p14="http://schemas.microsoft.com/office/powerpoint/2010/main" val="7560001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you analyze data, one thing you might often wonder is how slices of data relate to the overall picture. For example, you might wonder how the number of orders for each state in the view above relates to the overall average number of orders. One quick and easy option is to add an </a:t>
            </a:r>
            <a:r>
              <a:rPr lang="en-US" b="1" i="0" dirty="0">
                <a:solidFill>
                  <a:srgbClr val="3C3C3B"/>
                </a:solidFill>
                <a:effectLst/>
                <a:latin typeface="Lato"/>
              </a:rPr>
              <a:t>Average Line</a:t>
            </a:r>
            <a:r>
              <a:rPr lang="en-US" b="0" i="0" dirty="0">
                <a:solidFill>
                  <a:srgbClr val="3C3C3B"/>
                </a:solidFill>
                <a:effectLst/>
                <a:latin typeface="Lato"/>
              </a:rPr>
              <a:t> to the view from the </a:t>
            </a:r>
            <a:r>
              <a:rPr lang="en-US" b="1" i="0" dirty="0">
                <a:solidFill>
                  <a:srgbClr val="3C3C3B"/>
                </a:solidFill>
                <a:effectLst/>
                <a:latin typeface="Lato"/>
              </a:rPr>
              <a:t>Analytics</a:t>
            </a:r>
            <a:r>
              <a:rPr lang="en-US" b="0" i="0" dirty="0">
                <a:solidFill>
                  <a:srgbClr val="3C3C3B"/>
                </a:solidFill>
                <a:effectLst/>
                <a:latin typeface="Lato"/>
              </a:rPr>
              <a:t> tab, by dragging and dropping like this:</a:t>
            </a:r>
            <a:endParaRPr dirty="0">
              <a:uFillTx/>
            </a:endParaRPr>
          </a:p>
        </p:txBody>
      </p:sp>
    </p:spTree>
    <p:extLst>
      <p:ext uri="{BB962C8B-B14F-4D97-AF65-F5344CB8AC3E}">
        <p14:creationId xmlns:p14="http://schemas.microsoft.com/office/powerpoint/2010/main" val="17575937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But is 6.66667 truly the average number of orders overall? It turns out that it's not. It's actually the average of the sum of the number of orders for each state: (6 + 10 + 4) / 3. Many times, that average line (that is, the average of the total number of orders per state) is exactly what we want to compare when using aggregate numbers.</a:t>
            </a:r>
          </a:p>
          <a:p>
            <a:pPr algn="l"/>
            <a:r>
              <a:rPr lang="en-US" b="0" i="0" dirty="0">
                <a:solidFill>
                  <a:srgbClr val="3C3C3B"/>
                </a:solidFill>
                <a:effectLst/>
                <a:latin typeface="Lato"/>
              </a:rPr>
              <a:t>But sometimes, we might want to calculate the true overall average.</a:t>
            </a:r>
          </a:p>
          <a:p>
            <a:pPr marL="158750" indent="0">
              <a:buNone/>
            </a:pPr>
            <a:endParaRPr dirty="0">
              <a:uFillTx/>
            </a:endParaRPr>
          </a:p>
        </p:txBody>
      </p:sp>
    </p:spTree>
    <p:extLst>
      <p:ext uri="{BB962C8B-B14F-4D97-AF65-F5344CB8AC3E}">
        <p14:creationId xmlns:p14="http://schemas.microsoft.com/office/powerpoint/2010/main" val="76966482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7569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Using the preceding bar chart, you can easily see that the </a:t>
            </a:r>
            <a:r>
              <a:rPr lang="en-US" b="1" i="0" dirty="0">
                <a:solidFill>
                  <a:srgbClr val="3C3C3B"/>
                </a:solidFill>
                <a:effectLst/>
                <a:latin typeface="Lato"/>
              </a:rPr>
              <a:t>Technology</a:t>
            </a:r>
            <a:r>
              <a:rPr lang="en-US" b="0" i="0" dirty="0">
                <a:solidFill>
                  <a:srgbClr val="3C3C3B"/>
                </a:solidFill>
                <a:effectLst/>
                <a:latin typeface="Lato"/>
              </a:rPr>
              <a:t> department has more total sales than either the </a:t>
            </a:r>
            <a:r>
              <a:rPr lang="en-US" b="1" i="0" dirty="0">
                <a:solidFill>
                  <a:srgbClr val="3C3C3B"/>
                </a:solidFill>
                <a:effectLst/>
                <a:latin typeface="Lato"/>
              </a:rPr>
              <a:t>Furniture</a:t>
            </a:r>
            <a:r>
              <a:rPr lang="en-US" b="0" i="0" dirty="0">
                <a:solidFill>
                  <a:srgbClr val="3C3C3B"/>
                </a:solidFill>
                <a:effectLst/>
                <a:latin typeface="Lato"/>
              </a:rPr>
              <a:t> or </a:t>
            </a:r>
            <a:r>
              <a:rPr lang="en-US" b="1" i="0" dirty="0">
                <a:solidFill>
                  <a:srgbClr val="3C3C3B"/>
                </a:solidFill>
                <a:effectLst/>
                <a:latin typeface="Lato"/>
              </a:rPr>
              <a:t>Office Supplies</a:t>
            </a:r>
            <a:r>
              <a:rPr lang="en-US" b="0" i="0" dirty="0">
                <a:solidFill>
                  <a:srgbClr val="3C3C3B"/>
                </a:solidFill>
                <a:effectLst/>
                <a:latin typeface="Lato"/>
              </a:rPr>
              <a:t> departments. What if you want to further understand sales amounts for departments across various regions? Follow these two steps:</a:t>
            </a:r>
            <a:endParaRPr dirty="0">
              <a:uFillTx/>
            </a:endParaRPr>
          </a:p>
        </p:txBody>
      </p:sp>
    </p:spTree>
    <p:extLst>
      <p:ext uri="{BB962C8B-B14F-4D97-AF65-F5344CB8AC3E}">
        <p14:creationId xmlns:p14="http://schemas.microsoft.com/office/powerpoint/2010/main" val="42639030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Adding that calculated field to the </a:t>
            </a:r>
            <a:r>
              <a:rPr lang="en-US" b="1" i="0" dirty="0">
                <a:solidFill>
                  <a:srgbClr val="3C3C3B"/>
                </a:solidFill>
                <a:effectLst/>
                <a:latin typeface="Lato"/>
              </a:rPr>
              <a:t>Detail</a:t>
            </a:r>
            <a:r>
              <a:rPr lang="en-US" b="0" i="0" dirty="0">
                <a:solidFill>
                  <a:srgbClr val="3C3C3B"/>
                </a:solidFill>
                <a:effectLst/>
                <a:latin typeface="Lato"/>
              </a:rPr>
              <a:t> part of the </a:t>
            </a:r>
            <a:r>
              <a:rPr lang="en-US" b="1" i="0" dirty="0">
                <a:solidFill>
                  <a:srgbClr val="3C3C3B"/>
                </a:solidFill>
                <a:effectLst/>
                <a:latin typeface="Lato"/>
              </a:rPr>
              <a:t>Marks</a:t>
            </a:r>
            <a:r>
              <a:rPr lang="en-US" b="0" i="0" dirty="0">
                <a:solidFill>
                  <a:srgbClr val="3C3C3B"/>
                </a:solidFill>
                <a:effectLst/>
                <a:latin typeface="Lato"/>
              </a:rPr>
              <a:t> card and editing the reference line to use that field instead gives us a different result:</a:t>
            </a:r>
            <a:endParaRPr dirty="0">
              <a:uFillTx/>
            </a:endParaRPr>
          </a:p>
        </p:txBody>
      </p:sp>
    </p:spTree>
    <p:extLst>
      <p:ext uri="{BB962C8B-B14F-4D97-AF65-F5344CB8AC3E}">
        <p14:creationId xmlns:p14="http://schemas.microsoft.com/office/powerpoint/2010/main" val="22836276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Now we have examined how level of detail calculations make a real difference; let's look at some practical examples.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6595938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we turn our attention to some practical examples of level of detail calculations, we'll use the lesson 05 Loans data set contained in the lesson 05 workbook. The true data set contains many more records, but here is an example of the kinds of data it contains:</a:t>
            </a:r>
          </a:p>
          <a:p>
            <a:pPr algn="l"/>
            <a:endParaRPr lang="en-US" b="0" i="0" dirty="0">
              <a:solidFill>
                <a:srgbClr val="3C3C3B"/>
              </a:solidFill>
              <a:effectLst/>
              <a:latin typeface="Lato"/>
            </a:endParaRPr>
          </a:p>
          <a:p>
            <a:pPr algn="l"/>
            <a:r>
              <a:rPr lang="en-US" b="0" i="0" dirty="0">
                <a:solidFill>
                  <a:srgbClr val="3C3C3B"/>
                </a:solidFill>
                <a:effectLst/>
                <a:latin typeface="Lato"/>
              </a:rPr>
              <a:t>The data set represents historical data for loans for members at a bank, credit union, or similar financial institution. Each record is a monthly snapshot of a loan and contains the date of the snapshot along with fields that describe the loan (</a:t>
            </a:r>
            <a:r>
              <a:rPr lang="en-US" b="1" i="0" dirty="0">
                <a:solidFill>
                  <a:srgbClr val="3C3C3B"/>
                </a:solidFill>
                <a:effectLst/>
                <a:latin typeface="Lato"/>
              </a:rPr>
              <a:t>Portfolio</a:t>
            </a:r>
            <a:r>
              <a:rPr lang="en-US" b="0" i="0" dirty="0">
                <a:solidFill>
                  <a:srgbClr val="3C3C3B"/>
                </a:solidFill>
                <a:effectLst/>
                <a:latin typeface="Lato"/>
              </a:rPr>
              <a:t>, </a:t>
            </a:r>
            <a:r>
              <a:rPr lang="en-US" b="1" i="0" dirty="0">
                <a:solidFill>
                  <a:srgbClr val="3C3C3B"/>
                </a:solidFill>
                <a:effectLst/>
                <a:latin typeface="Lato"/>
              </a:rPr>
              <a:t>Loan Type</a:t>
            </a:r>
            <a:r>
              <a:rPr lang="en-US" b="0" i="0" dirty="0">
                <a:solidFill>
                  <a:srgbClr val="3C3C3B"/>
                </a:solidFill>
                <a:effectLst/>
                <a:latin typeface="Lato"/>
              </a:rPr>
              <a:t>, </a:t>
            </a:r>
            <a:r>
              <a:rPr lang="en-US" b="1" i="0" dirty="0">
                <a:solidFill>
                  <a:srgbClr val="3C3C3B"/>
                </a:solidFill>
                <a:effectLst/>
                <a:latin typeface="Lato"/>
              </a:rPr>
              <a:t>Balance</a:t>
            </a:r>
            <a:r>
              <a:rPr lang="en-US" b="0" i="0" dirty="0">
                <a:solidFill>
                  <a:srgbClr val="3C3C3B"/>
                </a:solidFill>
                <a:effectLst/>
                <a:latin typeface="Lato"/>
              </a:rPr>
              <a:t>, and </a:t>
            </a:r>
            <a:r>
              <a:rPr lang="en-US" b="1" i="0" dirty="0">
                <a:solidFill>
                  <a:srgbClr val="3C3C3B"/>
                </a:solidFill>
                <a:effectLst/>
                <a:latin typeface="Lato"/>
              </a:rPr>
              <a:t>Open Date</a:t>
            </a:r>
            <a:r>
              <a:rPr lang="en-US" b="0" i="0" dirty="0">
                <a:solidFill>
                  <a:srgbClr val="3C3C3B"/>
                </a:solidFill>
                <a:effectLst/>
                <a:latin typeface="Lato"/>
              </a:rPr>
              <a:t>) and fields for the member (</a:t>
            </a:r>
            <a:r>
              <a:rPr lang="en-US" b="1" i="0" dirty="0">
                <a:solidFill>
                  <a:srgbClr val="3C3C3B"/>
                </a:solidFill>
                <a:effectLst/>
                <a:latin typeface="Lato"/>
              </a:rPr>
              <a:t>Name</a:t>
            </a:r>
            <a:r>
              <a:rPr lang="en-US" b="0" i="0" dirty="0">
                <a:solidFill>
                  <a:srgbClr val="3C3C3B"/>
                </a:solidFill>
                <a:effectLst/>
                <a:latin typeface="Lato"/>
              </a:rPr>
              <a:t>, </a:t>
            </a:r>
            <a:r>
              <a:rPr lang="en-US" b="1" i="0" dirty="0">
                <a:solidFill>
                  <a:srgbClr val="3C3C3B"/>
                </a:solidFill>
                <a:effectLst/>
                <a:latin typeface="Lato"/>
              </a:rPr>
              <a:t>Credit Score</a:t>
            </a:r>
            <a:r>
              <a:rPr lang="en-US" b="0" i="0" dirty="0">
                <a:solidFill>
                  <a:srgbClr val="3C3C3B"/>
                </a:solidFill>
                <a:effectLst/>
                <a:latin typeface="Lato"/>
              </a:rPr>
              <a:t>, </a:t>
            </a:r>
            <a:r>
              <a:rPr lang="en-US" b="1" i="0" dirty="0">
                <a:solidFill>
                  <a:srgbClr val="3C3C3B"/>
                </a:solidFill>
                <a:effectLst/>
                <a:latin typeface="Lato"/>
              </a:rPr>
              <a:t>Age</a:t>
            </a:r>
            <a:r>
              <a:rPr lang="en-US" b="0" i="0" dirty="0">
                <a:solidFill>
                  <a:srgbClr val="3C3C3B"/>
                </a:solidFill>
                <a:effectLst/>
                <a:latin typeface="Lato"/>
              </a:rPr>
              <a:t>, and </a:t>
            </a:r>
            <a:r>
              <a:rPr lang="en-US" b="1" i="0" dirty="0">
                <a:solidFill>
                  <a:srgbClr val="3C3C3B"/>
                </a:solidFill>
                <a:effectLst/>
                <a:latin typeface="Lato"/>
              </a:rPr>
              <a:t>State</a:t>
            </a:r>
            <a:r>
              <a:rPr lang="en-US" b="0" i="0" dirty="0">
                <a:solidFill>
                  <a:srgbClr val="3C3C3B"/>
                </a:solidFill>
                <a:effectLst/>
                <a:latin typeface="Lato"/>
              </a:rPr>
              <a:t>).</a:t>
            </a:r>
          </a:p>
          <a:p>
            <a:pPr algn="l"/>
            <a:r>
              <a:rPr lang="en-US" b="0" i="0" dirty="0">
                <a:solidFill>
                  <a:srgbClr val="3C3C3B"/>
                </a:solidFill>
                <a:effectLst/>
                <a:latin typeface="Lato"/>
              </a:rPr>
              <a:t>As in previous lessons, the goal is to understand key concepts and some key patterns. The following are only a few examples of all the possibilities presented by level of detail calculations.</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73139823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branch management has determined that any member who has ever had a credit score of less than 550 is considered to be at risk and eligible for special assistance. Consider the history for the following three individuals:</a:t>
            </a:r>
          </a:p>
          <a:p>
            <a:pPr marL="158750" indent="0">
              <a:buNone/>
            </a:pPr>
            <a:endParaRPr lang="en-US" dirty="0">
              <a:uFillTx/>
            </a:endParaRPr>
          </a:p>
          <a:p>
            <a:pPr algn="l"/>
            <a:r>
              <a:rPr lang="en-US" b="0" i="0" dirty="0">
                <a:solidFill>
                  <a:srgbClr val="3C3C3B"/>
                </a:solidFill>
                <a:effectLst/>
                <a:latin typeface="Lato"/>
              </a:rPr>
              <a:t>Every month, a new snapshot of history is recorded. Loan balances often change along with the member's credit score. Some members have never been at risk. The first member, Vicki, has 699 as her lowest recorded score and has never been at risk. However, both Charles and Thomas had periods in the history where their credit scores fell below the threshold (indicated with arrows in the preceding screenshot).</a:t>
            </a:r>
          </a:p>
          <a:p>
            <a:pPr marL="158750" indent="0">
              <a:buNone/>
            </a:pPr>
            <a:endParaRPr dirty="0">
              <a:uFillTx/>
            </a:endParaRPr>
          </a:p>
        </p:txBody>
      </p:sp>
    </p:spTree>
    <p:extLst>
      <p:ext uri="{BB962C8B-B14F-4D97-AF65-F5344CB8AC3E}">
        <p14:creationId xmlns:p14="http://schemas.microsoft.com/office/powerpoint/2010/main" val="70500013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3C3C3B"/>
                </a:solidFill>
                <a:effectLst/>
                <a:uLnTx/>
                <a:uFillTx/>
                <a:latin typeface="Lato"/>
                <a:cs typeface="Arial"/>
                <a:sym typeface="Arial"/>
              </a:rPr>
              <a:t>A simple row-level calculation, such as [Credit Score] &lt; 550, could identify each record where the monthly snapshot of credit score indicated a risk. But members whose scores fluctuated </a:t>
            </a:r>
            <a:r>
              <a:rPr kumimoji="0" lang="en-US" sz="1100" b="0" i="1" u="none" strike="noStrike" kern="0" cap="none" spc="0" normalizeH="0" baseline="0" noProof="0" dirty="0">
                <a:ln>
                  <a:noFill/>
                </a:ln>
                <a:solidFill>
                  <a:srgbClr val="3C3C3B"/>
                </a:solidFill>
                <a:effectLst/>
                <a:uLnTx/>
                <a:uFillTx/>
                <a:latin typeface="Lato"/>
                <a:cs typeface="Arial"/>
                <a:sym typeface="Arial"/>
              </a:rPr>
              <a:t>below</a:t>
            </a:r>
            <a:r>
              <a:rPr kumimoji="0" lang="en-US" sz="1100" b="0" i="0" u="none" strike="noStrike" kern="0" cap="none" spc="0" normalizeH="0" baseline="0" noProof="0" dirty="0">
                <a:ln>
                  <a:noFill/>
                </a:ln>
                <a:solidFill>
                  <a:srgbClr val="3C3C3B"/>
                </a:solidFill>
                <a:effectLst/>
                <a:uLnTx/>
                <a:uFillTx/>
                <a:latin typeface="Lato"/>
                <a:cs typeface="Arial"/>
                <a:sym typeface="Arial"/>
              </a:rPr>
              <a:t> and </a:t>
            </a:r>
            <a:r>
              <a:rPr kumimoji="0" lang="en-US" sz="1100" b="0" i="1" u="none" strike="noStrike" kern="0" cap="none" spc="0" normalizeH="0" baseline="0" noProof="0" dirty="0">
                <a:ln>
                  <a:noFill/>
                </a:ln>
                <a:solidFill>
                  <a:srgbClr val="3C3C3B"/>
                </a:solidFill>
                <a:effectLst/>
                <a:uLnTx/>
                <a:uFillTx/>
                <a:latin typeface="Lato"/>
                <a:cs typeface="Arial"/>
                <a:sym typeface="Arial"/>
              </a:rPr>
              <a:t>above</a:t>
            </a:r>
            <a:r>
              <a:rPr kumimoji="0" lang="en-US" sz="1100" b="0" i="0" u="none" strike="noStrike" kern="0" cap="none" spc="0" normalizeH="0" baseline="0" noProof="0" dirty="0">
                <a:ln>
                  <a:noFill/>
                </a:ln>
                <a:solidFill>
                  <a:srgbClr val="3C3C3B"/>
                </a:solidFill>
                <a:effectLst/>
                <a:uLnTx/>
                <a:uFillTx/>
                <a:latin typeface="Lato"/>
                <a:cs typeface="Arial"/>
                <a:sym typeface="Arial"/>
              </a:rPr>
              <a:t> the threshold would have records that were alternately TRUE or FALSE.</a:t>
            </a:r>
          </a:p>
          <a:p>
            <a:pPr marL="158750" indent="0">
              <a:buNone/>
            </a:pPr>
            <a:endParaRPr lang="en-US" dirty="0">
              <a:uFillTx/>
            </a:endParaRPr>
          </a:p>
          <a:p>
            <a:pPr marL="158750" indent="0">
              <a:buNone/>
            </a:pPr>
            <a:r>
              <a:rPr lang="en-US" b="0" i="0" dirty="0">
                <a:solidFill>
                  <a:srgbClr val="3C3C3B"/>
                </a:solidFill>
                <a:effectLst/>
                <a:latin typeface="Lato"/>
              </a:rPr>
              <a:t>This calculation determines the lowest credit score for each member and compares it to the risk threshold of 550. The result is the same for each record for a given member.</a:t>
            </a:r>
            <a:endParaRPr dirty="0">
              <a:uFillTx/>
            </a:endParaRPr>
          </a:p>
        </p:txBody>
      </p:sp>
    </p:spTree>
    <p:extLst>
      <p:ext uri="{BB962C8B-B14F-4D97-AF65-F5344CB8AC3E}">
        <p14:creationId xmlns:p14="http://schemas.microsoft.com/office/powerpoint/2010/main" val="240838464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Notice that every record contains the result for the relevant member. This illustrates one key concept for fixed level of detail calculations: </a:t>
            </a:r>
            <a:r>
              <a:rPr lang="en-US" b="0" i="1" dirty="0">
                <a:solidFill>
                  <a:srgbClr val="3C3C3B"/>
                </a:solidFill>
                <a:effectLst/>
                <a:latin typeface="Lato"/>
              </a:rPr>
              <a:t>while the calculation is an aggregation at a defined level of detail, the results are at the row level.</a:t>
            </a:r>
            <a:r>
              <a:rPr lang="en-US" b="0" i="0" dirty="0">
                <a:solidFill>
                  <a:srgbClr val="3C3C3B"/>
                </a:solidFill>
                <a:effectLst/>
                <a:latin typeface="Lato"/>
              </a:rPr>
              <a:t> That is, the TRUE or FALSE value is calculated at the member level, but the results are available as row-level values for every record for that member.</a:t>
            </a:r>
          </a:p>
          <a:p>
            <a:pPr algn="l"/>
            <a:r>
              <a:rPr lang="en-US" b="0" i="0" dirty="0">
                <a:solidFill>
                  <a:srgbClr val="3C3C3B"/>
                </a:solidFill>
                <a:effectLst/>
                <a:latin typeface="Lato"/>
              </a:rPr>
              <a:t>This enables all kinds of analysis possibilities, such as:</a:t>
            </a:r>
          </a:p>
          <a:p>
            <a:pPr algn="l">
              <a:buFont typeface="Arial" panose="020B0604020202020204" pitchFamily="34" charset="0"/>
              <a:buChar char="•"/>
            </a:pPr>
            <a:r>
              <a:rPr lang="en-US" b="0" i="0" dirty="0">
                <a:solidFill>
                  <a:srgbClr val="3C3C3B"/>
                </a:solidFill>
                <a:effectLst/>
                <a:latin typeface="Lato"/>
              </a:rPr>
              <a:t>Filtering to include only at-risk members but retaining all records for their history. If you instead filtered based on individual credit score, you'd lose all records for parts of the history where the credit score was above the threshold. Those records might be critical for your analysis.</a:t>
            </a:r>
          </a:p>
          <a:p>
            <a:pPr algn="l">
              <a:buFont typeface="Arial" panose="020B0604020202020204" pitchFamily="34" charset="0"/>
              <a:buChar char="•"/>
            </a:pPr>
            <a:r>
              <a:rPr lang="en-US" b="0" i="0" dirty="0">
                <a:solidFill>
                  <a:srgbClr val="3C3C3B"/>
                </a:solidFill>
                <a:effectLst/>
                <a:latin typeface="Lato"/>
              </a:rPr>
              <a:t>Correctly counting members as either at risk or not while avoiding counting them for both cases if the history fluctuated.</a:t>
            </a:r>
          </a:p>
          <a:p>
            <a:pPr marL="158750" indent="0">
              <a:buNone/>
            </a:pPr>
            <a:endParaRPr dirty="0">
              <a:uFillTx/>
            </a:endParaRPr>
          </a:p>
        </p:txBody>
      </p:sp>
    </p:spTree>
    <p:extLst>
      <p:ext uri="{BB962C8B-B14F-4D97-AF65-F5344CB8AC3E}">
        <p14:creationId xmlns:p14="http://schemas.microsoft.com/office/powerpoint/2010/main" val="399915339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Comparing members who were or were not at risk at other levels of detail. For example, this view shows the number of members who were at risk or not at risk by portfolio:</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Fixed level of detail calculations are context sensitive. That is, they operate within a context, which is either 1) the entire data set, or 2) defined by </a:t>
            </a:r>
            <a:r>
              <a:rPr lang="en-US" b="1" i="0" dirty="0">
                <a:solidFill>
                  <a:srgbClr val="FFFFFF"/>
                </a:solidFill>
                <a:effectLst/>
                <a:latin typeface="Lato"/>
              </a:rPr>
              <a:t>context filters </a:t>
            </a:r>
            <a:r>
              <a:rPr lang="en-US" b="0" i="0" dirty="0">
                <a:solidFill>
                  <a:srgbClr val="FFFFFF"/>
                </a:solidFill>
                <a:effectLst/>
                <a:latin typeface="Lato"/>
              </a:rPr>
              <a:t>(filters where the drop-down </a:t>
            </a:r>
            <a:r>
              <a:rPr lang="en-US" b="1" i="0" dirty="0">
                <a:solidFill>
                  <a:srgbClr val="FFFFFF"/>
                </a:solidFill>
                <a:effectLst/>
                <a:latin typeface="Lato"/>
              </a:rPr>
              <a:t>Add to Context</a:t>
            </a:r>
            <a:r>
              <a:rPr lang="en-US" b="0" i="0" dirty="0">
                <a:solidFill>
                  <a:srgbClr val="FFFFFF"/>
                </a:solidFill>
                <a:effectLst/>
                <a:latin typeface="Lato"/>
              </a:rPr>
              <a:t> option has been selected). In this example, that means the values calculated for each member will not change if you don't use context filters. Consider Thomas, who will always be considered at risk, even if you applied a normal filter that kept only dates after March 2020. That is because the fixed level of detail calculation would work across the entire data set and find at-risk values in January and February. If you were to add such a filter to context, the result could change. This behavior of fixed level of detail calculations can be leveraged to aid your analysis but can also cause unexpected behavior if not understood.</a:t>
            </a:r>
          </a:p>
          <a:p>
            <a:pPr algn="l"/>
            <a:r>
              <a:rPr lang="en-US" b="0" i="0" dirty="0">
                <a:solidFill>
                  <a:srgbClr val="3C3C3B"/>
                </a:solidFill>
                <a:effectLst/>
                <a:latin typeface="Lato"/>
              </a:rPr>
              <a:t>This is a single example of the kinds of analysis made simple with level of detail calculations. There's so much more we can do and we'll see another example next!</a:t>
            </a:r>
          </a:p>
          <a:p>
            <a:pPr marL="158750" indent="0">
              <a:buNone/>
            </a:pPr>
            <a:endParaRPr dirty="0">
              <a:uFillTx/>
            </a:endParaRPr>
          </a:p>
        </p:txBody>
      </p:sp>
    </p:spTree>
    <p:extLst>
      <p:ext uri="{BB962C8B-B14F-4D97-AF65-F5344CB8AC3E}">
        <p14:creationId xmlns:p14="http://schemas.microsoft.com/office/powerpoint/2010/main" val="75819933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None of these questions is simply asking when the earliest or latest event happened. A simple </a:t>
            </a:r>
            <a:r>
              <a:rPr lang="en-US" dirty="0"/>
              <a:t>MIN</a:t>
            </a:r>
            <a:r>
              <a:rPr lang="en-US" b="0" i="0" dirty="0">
                <a:solidFill>
                  <a:srgbClr val="3C3C3B"/>
                </a:solidFill>
                <a:effectLst/>
                <a:latin typeface="Lato"/>
              </a:rPr>
              <a:t> or </a:t>
            </a:r>
            <a:r>
              <a:rPr lang="en-US" dirty="0"/>
              <a:t>MAX</a:t>
            </a:r>
            <a:r>
              <a:rPr lang="en-US" b="0" i="0" dirty="0">
                <a:solidFill>
                  <a:srgbClr val="3C3C3B"/>
                </a:solidFill>
                <a:effectLst/>
                <a:latin typeface="Lato"/>
              </a:rPr>
              <a:t> aggregation of the date would provide that answer. But with these questions, there is the added complexity of asking for additional detail about what happened on the earliest or latest dates. For these kinds of questions, level of detail calculations provide a way to arrive at answers.</a:t>
            </a:r>
            <a:endParaRPr dirty="0">
              <a:uFillTx/>
            </a:endParaRPr>
          </a:p>
        </p:txBody>
      </p:sp>
    </p:spTree>
    <p:extLst>
      <p:ext uri="{BB962C8B-B14F-4D97-AF65-F5344CB8AC3E}">
        <p14:creationId xmlns:p14="http://schemas.microsoft.com/office/powerpoint/2010/main" val="51274590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Consider the following three members' data contained in the </a:t>
            </a:r>
            <a:r>
              <a:rPr lang="en-US" dirty="0"/>
              <a:t>lesson 05 Loans</a:t>
            </a:r>
            <a:r>
              <a:rPr lang="en-US" b="0" i="0" dirty="0">
                <a:solidFill>
                  <a:srgbClr val="3C3C3B"/>
                </a:solidFill>
                <a:effectLst/>
                <a:latin typeface="Lato"/>
              </a:rPr>
              <a:t> data set: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Each has a history of balances for each of their loans. However, the most recent date of history differs for each loan. Kelly's most recent balance is given for July. Joseph's latest balance is for August. Gerald has two loans: the first has the most recent balance for July and the second has the most recent balance for September.</a:t>
            </a:r>
            <a:endParaRPr dirty="0">
              <a:uFillTx/>
            </a:endParaRPr>
          </a:p>
        </p:txBody>
      </p:sp>
    </p:spTree>
    <p:extLst>
      <p:ext uri="{BB962C8B-B14F-4D97-AF65-F5344CB8AC3E}">
        <p14:creationId xmlns:p14="http://schemas.microsoft.com/office/powerpoint/2010/main" val="306166534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determines the maximum date per member per loan and compares the result to each row-level date, returning TRUE for matches and FALSE otherwise.</a:t>
            </a:r>
          </a:p>
          <a:p>
            <a:pPr algn="l"/>
            <a:r>
              <a:rPr lang="en-US" b="0" i="0" dirty="0">
                <a:solidFill>
                  <a:srgbClr val="FFFFFF"/>
                </a:solidFill>
                <a:effectLst/>
                <a:latin typeface="Lato"/>
              </a:rPr>
              <a:t>Two dimensions have been used to define the level of detail in the previous calculation because a single member can have more than one loan. If you had a truly unique identifier for each loan, you could alternatively use that as the single dimension defining the level of detail. You will need to have a good understanding of your data to accurately leverage level of detail calculations.</a:t>
            </a:r>
          </a:p>
          <a:p>
            <a:pPr marL="158750" indent="0">
              <a:buNone/>
            </a:pPr>
            <a:endParaRPr dirty="0">
              <a:uFillTx/>
            </a:endParaRPr>
          </a:p>
        </p:txBody>
      </p:sp>
    </p:spTree>
    <p:extLst>
      <p:ext uri="{BB962C8B-B14F-4D97-AF65-F5344CB8AC3E}">
        <p14:creationId xmlns:p14="http://schemas.microsoft.com/office/powerpoint/2010/main" val="3846459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should now have a view that looks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still have a horizontal bar chart, but now you've introduced Region as another dimension that changes the level of detail in the view and further slices the aggregate of the sum of sales. By placing Region before Department, you can easily compare the sales of each department within a given region.</a:t>
            </a:r>
          </a:p>
          <a:p>
            <a:pPr algn="l"/>
            <a:r>
              <a:rPr lang="en-US" b="0" i="0" dirty="0">
                <a:solidFill>
                  <a:srgbClr val="3C3C3B"/>
                </a:solidFill>
                <a:effectLst/>
                <a:latin typeface="Lato"/>
              </a:rPr>
              <a:t>Now you are starting to make some discoveries. For example, the </a:t>
            </a:r>
            <a:r>
              <a:rPr lang="en-US" b="1" i="0" dirty="0">
                <a:solidFill>
                  <a:srgbClr val="3C3C3B"/>
                </a:solidFill>
                <a:effectLst/>
                <a:latin typeface="Lato"/>
              </a:rPr>
              <a:t>Technology</a:t>
            </a:r>
            <a:r>
              <a:rPr lang="en-US" b="0" i="0" dirty="0">
                <a:solidFill>
                  <a:srgbClr val="3C3C3B"/>
                </a:solidFill>
                <a:effectLst/>
                <a:latin typeface="Lato"/>
              </a:rPr>
              <a:t> department has the most sales in every region, except in the </a:t>
            </a:r>
            <a:r>
              <a:rPr lang="en-US" b="1" i="0" dirty="0">
                <a:solidFill>
                  <a:srgbClr val="3C3C3B"/>
                </a:solidFill>
                <a:effectLst/>
                <a:latin typeface="Lato"/>
              </a:rPr>
              <a:t>East</a:t>
            </a:r>
            <a:r>
              <a:rPr lang="en-US" b="0" i="0" dirty="0">
                <a:solidFill>
                  <a:srgbClr val="3C3C3B"/>
                </a:solidFill>
                <a:effectLst/>
                <a:latin typeface="Lato"/>
              </a:rPr>
              <a:t>, where </a:t>
            </a:r>
            <a:r>
              <a:rPr lang="en-US" b="1" i="0" dirty="0">
                <a:solidFill>
                  <a:srgbClr val="3C3C3B"/>
                </a:solidFill>
                <a:effectLst/>
                <a:latin typeface="Lato"/>
              </a:rPr>
              <a:t>Furniture</a:t>
            </a:r>
            <a:r>
              <a:rPr lang="en-US" b="0" i="0" dirty="0">
                <a:solidFill>
                  <a:srgbClr val="3C3C3B"/>
                </a:solidFill>
                <a:effectLst/>
                <a:latin typeface="Lato"/>
              </a:rPr>
              <a:t> had higher sales. </a:t>
            </a:r>
            <a:r>
              <a:rPr lang="en-US" b="1" i="0" dirty="0">
                <a:solidFill>
                  <a:srgbClr val="3C3C3B"/>
                </a:solidFill>
                <a:effectLst/>
                <a:latin typeface="Lato"/>
              </a:rPr>
              <a:t>Office Supplies</a:t>
            </a:r>
            <a:r>
              <a:rPr lang="en-US" b="0" i="0" dirty="0">
                <a:solidFill>
                  <a:srgbClr val="3C3C3B"/>
                </a:solidFill>
                <a:effectLst/>
                <a:latin typeface="Lato"/>
              </a:rPr>
              <a:t> never has the highest sales in any region.</a:t>
            </a:r>
          </a:p>
          <a:p>
            <a:pPr marL="158750" indent="0">
              <a:buNone/>
            </a:pPr>
            <a:endParaRPr dirty="0">
              <a:uFillTx/>
            </a:endParaRPr>
          </a:p>
        </p:txBody>
      </p:sp>
    </p:spTree>
    <p:extLst>
      <p:ext uri="{BB962C8B-B14F-4D97-AF65-F5344CB8AC3E}">
        <p14:creationId xmlns:p14="http://schemas.microsoft.com/office/powerpoint/2010/main" val="103667322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If you had wanted to determine the first record for each loan, you would have simply changed MAX to MIN in the code. You can use the level of detail calculation's row-level TRUE / FALSE result as a filter to keep only the latest records, or even as part of other calculations to accomplish an analysis, such as comparing, starting, and ending balances.</a:t>
            </a:r>
          </a:p>
          <a:p>
            <a:pPr algn="l"/>
            <a:r>
              <a:rPr lang="en-US" b="0" i="0" dirty="0">
                <a:solidFill>
                  <a:srgbClr val="FFFFFF"/>
                </a:solidFill>
                <a:effectLst/>
                <a:latin typeface="Lato"/>
              </a:rPr>
              <a:t>The technique demonstrated by this calculation has many applications. In cases where data </a:t>
            </a:r>
            <a:r>
              <a:rPr lang="en-US" b="0" i="1" dirty="0">
                <a:solidFill>
                  <a:srgbClr val="FFFFFF"/>
                </a:solidFill>
                <a:effectLst/>
                <a:latin typeface="Lato"/>
              </a:rPr>
              <a:t>trickles in</a:t>
            </a:r>
            <a:r>
              <a:rPr lang="en-US" b="0" i="0" dirty="0">
                <a:solidFill>
                  <a:srgbClr val="FFFFFF"/>
                </a:solidFill>
                <a:effectLst/>
                <a:latin typeface="Lato"/>
              </a:rPr>
              <a:t>, you can identify the most recent records. In cases where you have duplication of records, you can filter to keep only the first or last. You can identify a customer's first or last purchase. You can compare historic balances to the original balance and much, much more!</a:t>
            </a:r>
          </a:p>
          <a:p>
            <a:pPr algn="l"/>
            <a:r>
              <a:rPr lang="en-US" b="0" i="0" dirty="0">
                <a:solidFill>
                  <a:srgbClr val="3C3C3B"/>
                </a:solidFill>
                <a:effectLst/>
                <a:latin typeface="Lato"/>
              </a:rPr>
              <a:t>We've just seen how fixed level of detail calculations can be leveraged to answer some complex questions. Let's continue by examining include level of detail expressions.</a:t>
            </a:r>
          </a:p>
          <a:p>
            <a:pPr marL="158750" indent="0">
              <a:buNone/>
            </a:pPr>
            <a:endParaRPr dirty="0">
              <a:uFillTx/>
            </a:endParaRPr>
          </a:p>
        </p:txBody>
      </p:sp>
    </p:spTree>
    <p:extLst>
      <p:ext uri="{BB962C8B-B14F-4D97-AF65-F5344CB8AC3E}">
        <p14:creationId xmlns:p14="http://schemas.microsoft.com/office/powerpoint/2010/main" val="238501019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5906624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Some members have a single loan. Some have two or three or possibly more. What if we wanted to see how many loans the average member has on a state by state basis? Let's consider how we might go about that.</a:t>
            </a:r>
          </a:p>
          <a:p>
            <a:pPr algn="l"/>
            <a:r>
              <a:rPr lang="en-US" b="0" i="0" dirty="0">
                <a:solidFill>
                  <a:srgbClr val="3C3C3B"/>
                </a:solidFill>
                <a:effectLst/>
                <a:latin typeface="Lato"/>
              </a:rPr>
              <a:t>We'll start with a sheet where the view level of detail is </a:t>
            </a:r>
            <a:r>
              <a:rPr lang="en-US" b="1" i="0" dirty="0">
                <a:solidFill>
                  <a:srgbClr val="3C3C3B"/>
                </a:solidFill>
                <a:effectLst/>
                <a:latin typeface="Lato"/>
              </a:rPr>
              <a:t>State</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7549629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indent="-342900">
              <a:buFont typeface="Arial" panose="020B0604020202020204" pitchFamily="34" charset="0"/>
              <a:buChar char="•"/>
            </a:pPr>
            <a:r>
              <a:rPr lang="en-US" sz="1100" dirty="0"/>
              <a:t>It would be relatively easy to visualize the average credit score or average balance per state. </a:t>
            </a:r>
          </a:p>
          <a:p>
            <a:pPr marL="342900" indent="-342900">
              <a:buFont typeface="Arial" panose="020B0604020202020204" pitchFamily="34" charset="0"/>
              <a:buChar char="•"/>
            </a:pPr>
            <a:r>
              <a:rPr lang="en-US" sz="1100" dirty="0"/>
              <a:t>But what if we want to visualize the average number of loans per member for each state?</a:t>
            </a: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This code returns a distinct count of loan numbers at a level of detail that includes the member ID along with all dimensions that defined the view level of detail (state, in this case). </a:t>
            </a:r>
            <a:endParaRPr dirty="0">
              <a:uFillTx/>
            </a:endParaRPr>
          </a:p>
        </p:txBody>
      </p:sp>
    </p:spTree>
    <p:extLst>
      <p:ext uri="{BB962C8B-B14F-4D97-AF65-F5344CB8AC3E}">
        <p14:creationId xmlns:p14="http://schemas.microsoft.com/office/powerpoint/2010/main" val="148888302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we add the calculation to the view, we'll need to decide how to aggregate it. In this case, we want the average number of loans per member, so we'll select </a:t>
            </a:r>
            <a:r>
              <a:rPr lang="en-US" b="1" i="0" dirty="0">
                <a:solidFill>
                  <a:srgbClr val="3C3C3B"/>
                </a:solidFill>
                <a:effectLst/>
                <a:latin typeface="Lato"/>
              </a:rPr>
              <a:t>Measure</a:t>
            </a:r>
            <a:r>
              <a:rPr lang="en-US" b="0" i="0" dirty="0">
                <a:solidFill>
                  <a:srgbClr val="3C3C3B"/>
                </a:solidFill>
                <a:effectLst/>
                <a:latin typeface="Lato"/>
              </a:rPr>
              <a:t> | </a:t>
            </a:r>
            <a:r>
              <a:rPr lang="en-US" b="1" i="0" dirty="0">
                <a:solidFill>
                  <a:srgbClr val="3C3C3B"/>
                </a:solidFill>
                <a:effectLst/>
                <a:latin typeface="Lato"/>
              </a:rPr>
              <a:t>Average</a:t>
            </a:r>
            <a:r>
              <a:rPr lang="en-US" b="0" i="0" dirty="0">
                <a:solidFill>
                  <a:srgbClr val="3C3C3B"/>
                </a:solidFill>
                <a:effectLst/>
                <a:latin typeface="Lato"/>
              </a:rPr>
              <a:t> from the dropdown on the field, revealing an interesting geographic pattern:</a:t>
            </a:r>
            <a:endParaRPr dirty="0">
              <a:uFillTx/>
            </a:endParaRPr>
          </a:p>
        </p:txBody>
      </p:sp>
    </p:spTree>
    <p:extLst>
      <p:ext uri="{BB962C8B-B14F-4D97-AF65-F5344CB8AC3E}">
        <p14:creationId xmlns:p14="http://schemas.microsoft.com/office/powerpoint/2010/main" val="233482732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you think through how include level of detail calculations work, you might want to construct a crosstab at the level of detail:</a:t>
            </a:r>
          </a:p>
          <a:p>
            <a:pPr marL="158750" indent="0">
              <a:buNone/>
            </a:pPr>
            <a:endParaRPr lang="en-US" b="0" i="0" dirty="0">
              <a:solidFill>
                <a:srgbClr val="3C3C3B"/>
              </a:solidFill>
              <a:effectLst/>
              <a:uFillTx/>
              <a:latin typeface="Lato"/>
            </a:endParaRPr>
          </a:p>
          <a:p>
            <a:pPr algn="l"/>
            <a:r>
              <a:rPr lang="en-US" b="1" i="0" dirty="0">
                <a:solidFill>
                  <a:srgbClr val="3C3C3B"/>
                </a:solidFill>
                <a:effectLst/>
                <a:latin typeface="Lato"/>
              </a:rPr>
              <a:t>State</a:t>
            </a:r>
            <a:r>
              <a:rPr lang="en-US" b="0" i="0" dirty="0">
                <a:solidFill>
                  <a:srgbClr val="3C3C3B"/>
                </a:solidFill>
                <a:effectLst/>
                <a:latin typeface="Lato"/>
              </a:rPr>
              <a:t>, the first dimension on </a:t>
            </a:r>
            <a:r>
              <a:rPr lang="en-US" b="1" i="0" dirty="0">
                <a:solidFill>
                  <a:srgbClr val="3C3C3B"/>
                </a:solidFill>
                <a:effectLst/>
                <a:latin typeface="Lato"/>
              </a:rPr>
              <a:t>Rows</a:t>
            </a:r>
            <a:r>
              <a:rPr lang="en-US" b="0" i="0" dirty="0">
                <a:solidFill>
                  <a:srgbClr val="3C3C3B"/>
                </a:solidFill>
                <a:effectLst/>
                <a:latin typeface="Lato"/>
              </a:rPr>
              <a:t>, comes from the view level of detail. </a:t>
            </a:r>
            <a:r>
              <a:rPr lang="en-US" b="1" i="0" dirty="0">
                <a:solidFill>
                  <a:srgbClr val="3C3C3B"/>
                </a:solidFill>
                <a:effectLst/>
                <a:latin typeface="Lato"/>
              </a:rPr>
              <a:t>Member ID</a:t>
            </a:r>
            <a:r>
              <a:rPr lang="en-US" b="0" i="0" dirty="0">
                <a:solidFill>
                  <a:srgbClr val="3C3C3B"/>
                </a:solidFill>
                <a:effectLst/>
                <a:latin typeface="Lato"/>
              </a:rPr>
              <a:t> has been included in the crosstab to simulate the dimension included in the level of detail expression. COUNTD(Loan Number) gives the number of loans per member. Averaging the values for all the members in the state gives the state average. A quick check for </a:t>
            </a:r>
            <a:r>
              <a:rPr lang="en-US" b="1" i="0" dirty="0">
                <a:solidFill>
                  <a:srgbClr val="3C3C3B"/>
                </a:solidFill>
                <a:effectLst/>
                <a:latin typeface="Lato"/>
              </a:rPr>
              <a:t>North Dakota</a:t>
            </a:r>
            <a:r>
              <a:rPr lang="en-US" b="0" i="0" dirty="0">
                <a:solidFill>
                  <a:srgbClr val="3C3C3B"/>
                </a:solidFill>
                <a:effectLst/>
                <a:latin typeface="Lato"/>
              </a:rPr>
              <a:t> gives us an average of 1.2 loans per member, which matches the map visualization exactly.</a:t>
            </a:r>
          </a:p>
          <a:p>
            <a:pPr algn="l"/>
            <a:r>
              <a:rPr lang="en-US" b="0" i="0" dirty="0">
                <a:solidFill>
                  <a:srgbClr val="3C3C3B"/>
                </a:solidFill>
                <a:effectLst/>
                <a:latin typeface="Lato"/>
              </a:rPr>
              <a:t>In this case, the include level of detail expression gives us a useful solution. There are some alternative ways to solve and it is helpful to consider some of these as you think through how you might solve similar issues. We'll consider those next.</a:t>
            </a:r>
          </a:p>
          <a:p>
            <a:pPr marL="158750" indent="0">
              <a:buNone/>
            </a:pPr>
            <a:endParaRPr dirty="0">
              <a:uFillTx/>
            </a:endParaRPr>
          </a:p>
        </p:txBody>
      </p:sp>
    </p:spTree>
    <p:extLst>
      <p:ext uri="{BB962C8B-B14F-4D97-AF65-F5344CB8AC3E}">
        <p14:creationId xmlns:p14="http://schemas.microsoft.com/office/powerpoint/2010/main" val="77059374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In a significantly large data set, the MAX calculation should perform better.</a:t>
            </a:r>
            <a:endParaRPr dirty="0">
              <a:uFillTx/>
            </a:endParaRPr>
          </a:p>
        </p:txBody>
      </p:sp>
    </p:spTree>
    <p:extLst>
      <p:ext uri="{BB962C8B-B14F-4D97-AF65-F5344CB8AC3E}">
        <p14:creationId xmlns:p14="http://schemas.microsoft.com/office/powerpoint/2010/main" val="258275282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takes the distinct count of loans and divides it by the distinct count of members. In order to count the distinct number of loans, the code creates a unique key by concatenating a string of a member ID and a loan number.</a:t>
            </a:r>
          </a:p>
          <a:p>
            <a:pPr algn="l"/>
            <a:r>
              <a:rPr lang="en-US" b="0" i="0" dirty="0">
                <a:solidFill>
                  <a:srgbClr val="FFFFFF"/>
                </a:solidFill>
                <a:effectLst/>
                <a:latin typeface="Lato"/>
              </a:rPr>
              <a:t>The aggregate calculation alternative has the advantage of working at any level of detail in your view. You may find either the level of detail or aggregate calculation to be easier to understand, and you will need to decide which best helps you to maintain a flow of thought as you tackle the problem at hand.</a:t>
            </a:r>
          </a:p>
          <a:p>
            <a:pPr marL="158750" indent="0">
              <a:buNone/>
            </a:pPr>
            <a:endParaRPr dirty="0">
              <a:uFillTx/>
            </a:endParaRPr>
          </a:p>
        </p:txBody>
      </p:sp>
    </p:spTree>
    <p:extLst>
      <p:ext uri="{BB962C8B-B14F-4D97-AF65-F5344CB8AC3E}">
        <p14:creationId xmlns:p14="http://schemas.microsoft.com/office/powerpoint/2010/main" val="272486117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calculation results in the same level of detail as the include expression and uses the same distinct count of loan number. It turns out that in this data set, each member belongs to only a single state, so state wouldn't necessarily have to be included in the fixed level of detail expression. However, if you wanted to change the level of detail you'd need to adjust the calculation, whereas, with the include expression, you'd only have to add or remove dimensions to the view.</a:t>
            </a:r>
          </a:p>
          <a:p>
            <a:pPr algn="l"/>
            <a:r>
              <a:rPr lang="en-US" b="0" i="0" dirty="0">
                <a:solidFill>
                  <a:srgbClr val="3C3C3B"/>
                </a:solidFill>
                <a:effectLst/>
                <a:latin typeface="Lato"/>
              </a:rPr>
              <a:t>With the include example along with some alternatives in mind, let's turn our attention to an example of exclude level of detail calculations.</a:t>
            </a:r>
          </a:p>
          <a:p>
            <a:pPr marL="158750" indent="0">
              <a:buNone/>
            </a:pPr>
            <a:endParaRPr dirty="0">
              <a:uFillTx/>
            </a:endParaRPr>
          </a:p>
        </p:txBody>
      </p:sp>
    </p:spTree>
    <p:extLst>
      <p:ext uri="{BB962C8B-B14F-4D97-AF65-F5344CB8AC3E}">
        <p14:creationId xmlns:p14="http://schemas.microsoft.com/office/powerpoint/2010/main" val="100559092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83222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Consider an alternate view, using the same fields arranged differently:</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Bar Chart (stacked)</a:t>
            </a:r>
            <a:r>
              <a:rPr lang="en-US" b="0" i="0" dirty="0">
                <a:solidFill>
                  <a:srgbClr val="3C3C3B"/>
                </a:solidFill>
                <a:effectLst/>
                <a:latin typeface="Lato"/>
              </a:rPr>
              <a:t> sheet, where you will find a view that is identical to the original bar chart.</a:t>
            </a:r>
          </a:p>
          <a:p>
            <a:pPr algn="l">
              <a:buFont typeface="+mj-lt"/>
              <a:buAutoNum type="arabicPeriod" startAt="2"/>
            </a:pPr>
            <a:r>
              <a:rPr lang="en-US" b="0" i="0" dirty="0">
                <a:solidFill>
                  <a:srgbClr val="3C3C3B"/>
                </a:solidFill>
                <a:effectLst/>
                <a:latin typeface="Lato"/>
              </a:rPr>
              <a:t>Drag the Region field from the </a:t>
            </a:r>
            <a:r>
              <a:rPr lang="en-US" b="1" i="0" dirty="0">
                <a:solidFill>
                  <a:srgbClr val="3C3C3B"/>
                </a:solidFill>
                <a:effectLst/>
                <a:latin typeface="Lato"/>
              </a:rPr>
              <a:t>Rows</a:t>
            </a:r>
            <a:r>
              <a:rPr lang="en-US" b="0" i="0" dirty="0">
                <a:solidFill>
                  <a:srgbClr val="3C3C3B"/>
                </a:solidFill>
                <a:effectLst/>
                <a:latin typeface="Lato"/>
              </a:rPr>
              <a:t> shelf and drop it on to the </a:t>
            </a:r>
            <a:r>
              <a:rPr lang="en-US" b="1" i="0" dirty="0">
                <a:solidFill>
                  <a:srgbClr val="3C3C3B"/>
                </a:solidFill>
                <a:effectLst/>
                <a:latin typeface="Lato"/>
              </a:rPr>
              <a:t>Color</a:t>
            </a:r>
            <a:r>
              <a:rPr lang="en-US" b="0" i="0" dirty="0">
                <a:solidFill>
                  <a:srgbClr val="3C3C3B"/>
                </a:solidFill>
                <a:effectLst/>
                <a:latin typeface="Lato"/>
              </a:rPr>
              <a:t> shelf:</a:t>
            </a:r>
          </a:p>
          <a:p>
            <a:pPr algn="l">
              <a:buFont typeface="+mj-lt"/>
              <a:buAutoNum type="arabicPeriod" startAt="2"/>
            </a:pPr>
            <a:endParaRPr lang="en-US" b="0" i="0" dirty="0">
              <a:solidFill>
                <a:srgbClr val="3C3C3B"/>
              </a:solidFill>
              <a:effectLst/>
              <a:latin typeface="Lato"/>
            </a:endParaRPr>
          </a:p>
          <a:p>
            <a:pPr algn="l"/>
            <a:r>
              <a:rPr lang="en-US" b="0" i="0" dirty="0">
                <a:solidFill>
                  <a:srgbClr val="3C3C3B"/>
                </a:solidFill>
                <a:effectLst/>
                <a:latin typeface="Lato"/>
              </a:rPr>
              <a:t>Instead of a </a:t>
            </a:r>
            <a:r>
              <a:rPr lang="en-US" b="1" i="0" dirty="0">
                <a:solidFill>
                  <a:srgbClr val="3C3C3B"/>
                </a:solidFill>
                <a:effectLst/>
                <a:latin typeface="Lato"/>
              </a:rPr>
              <a:t>side-by-side bar chart</a:t>
            </a:r>
            <a:r>
              <a:rPr lang="en-US" b="0" i="0" dirty="0">
                <a:solidFill>
                  <a:srgbClr val="3C3C3B"/>
                </a:solidFill>
                <a:effectLst/>
                <a:latin typeface="Lato"/>
              </a:rPr>
              <a:t>, you now have a </a:t>
            </a:r>
            <a:r>
              <a:rPr lang="en-US" b="1" i="0" dirty="0">
                <a:solidFill>
                  <a:srgbClr val="3C3C3B"/>
                </a:solidFill>
                <a:effectLst/>
                <a:latin typeface="Lato"/>
              </a:rPr>
              <a:t>stacked bar chart</a:t>
            </a:r>
            <a:r>
              <a:rPr lang="en-US" b="0" i="0" dirty="0">
                <a:solidFill>
                  <a:srgbClr val="3C3C3B"/>
                </a:solidFill>
                <a:effectLst/>
                <a:latin typeface="Lato"/>
              </a:rPr>
              <a:t>. Each segment of the bar is color-coded by the Region field. Additionally, a color legend has been added to the workspace. You haven't changed the level of detail in the view, so sales are still summed for every combination of Region and Department:</a:t>
            </a:r>
          </a:p>
          <a:p>
            <a:pPr algn="l"/>
            <a:r>
              <a:rPr lang="en-US" b="0" i="0" dirty="0">
                <a:solidFill>
                  <a:srgbClr val="FFFFFF"/>
                </a:solidFill>
                <a:effectLst/>
                <a:latin typeface="Lato"/>
              </a:rPr>
              <a:t>The </a:t>
            </a:r>
            <a:r>
              <a:rPr lang="en-US" b="1" i="0" dirty="0">
                <a:solidFill>
                  <a:srgbClr val="FFFFFF"/>
                </a:solidFill>
                <a:effectLst/>
                <a:latin typeface="Lato"/>
              </a:rPr>
              <a:t>view level of detail</a:t>
            </a:r>
            <a:r>
              <a:rPr lang="en-US" b="0" i="0" dirty="0">
                <a:solidFill>
                  <a:srgbClr val="FFFFFF"/>
                </a:solidFill>
                <a:effectLst/>
                <a:latin typeface="Lato"/>
              </a:rPr>
              <a:t> is a key concept when working with Tableau. In most basic visualizations, the combination of values of all dimensions in the view defines the lowest level of detail for that view. All measures will be aggregated or sliced by the lowest level of detail. In the case of most simple views, the number of marks (indicated in the lower-left status bar) corresponds to the number of unique combinations of dimensional values. That is, there will be one mark for each combination of dimension values.</a:t>
            </a:r>
          </a:p>
          <a:p>
            <a:pPr algn="l">
              <a:buFont typeface="Arial" panose="020B0604020202020204" pitchFamily="34" charset="0"/>
              <a:buChar char="•"/>
            </a:pPr>
            <a:r>
              <a:rPr lang="en-US" b="0" i="0" dirty="0">
                <a:solidFill>
                  <a:srgbClr val="3C3C3B"/>
                </a:solidFill>
                <a:effectLst/>
                <a:latin typeface="Lato"/>
              </a:rPr>
              <a:t>If Department is the only field used as a dimension, you will have a view at the department level of detail, and all measures in the view will be aggregated per department.</a:t>
            </a:r>
          </a:p>
          <a:p>
            <a:pPr algn="l">
              <a:buFont typeface="Arial" panose="020B0604020202020204" pitchFamily="34" charset="0"/>
              <a:buChar char="•"/>
            </a:pPr>
            <a:r>
              <a:rPr lang="en-US" b="0" i="0" dirty="0">
                <a:solidFill>
                  <a:srgbClr val="3C3C3B"/>
                </a:solidFill>
                <a:effectLst/>
                <a:latin typeface="Lato"/>
              </a:rPr>
              <a:t>If Region is the only field used as a dimension, you will have a view at the region level of detail, and all measures in the view will be aggregated per region.</a:t>
            </a:r>
          </a:p>
          <a:p>
            <a:pPr algn="l">
              <a:buFont typeface="Arial" panose="020B0604020202020204" pitchFamily="34" charset="0"/>
              <a:buChar char="•"/>
            </a:pPr>
            <a:r>
              <a:rPr lang="en-US" b="0" i="0" dirty="0">
                <a:solidFill>
                  <a:srgbClr val="3C3C3B"/>
                </a:solidFill>
                <a:effectLst/>
                <a:latin typeface="Lato"/>
              </a:rPr>
              <a:t>If you use both Department and Region as dimensions in the view, you will have a view at the level of department and region. All measures will be aggregated per unique combination of department and region, and there will be one mark for each combination of department and region.</a:t>
            </a:r>
          </a:p>
          <a:p>
            <a:pPr algn="l"/>
            <a:r>
              <a:rPr lang="en-US" b="0" i="0" dirty="0">
                <a:solidFill>
                  <a:srgbClr val="3C3C3B"/>
                </a:solidFill>
                <a:effectLst/>
                <a:latin typeface="Lato"/>
              </a:rPr>
              <a:t>Stacked bars can be useful when you want to understand part-to-whole relationships. It is now easier to see what portion of the total sales of each department is made in each region. However, it is very difficult to compare sales for most of the regions across departments. For example, can you easily tell which department had the highest sales in the </a:t>
            </a:r>
            <a:r>
              <a:rPr lang="en-US" b="1" i="0" dirty="0">
                <a:solidFill>
                  <a:srgbClr val="3C3C3B"/>
                </a:solidFill>
                <a:effectLst/>
                <a:latin typeface="Lato"/>
              </a:rPr>
              <a:t>East</a:t>
            </a:r>
            <a:r>
              <a:rPr lang="en-US" b="0" i="0" dirty="0">
                <a:solidFill>
                  <a:srgbClr val="3C3C3B"/>
                </a:solidFill>
                <a:effectLst/>
                <a:latin typeface="Lato"/>
              </a:rPr>
              <a:t> region? It is difficult because, with the exception of the </a:t>
            </a:r>
            <a:r>
              <a:rPr lang="en-US" b="1" i="0" dirty="0">
                <a:solidFill>
                  <a:srgbClr val="3C3C3B"/>
                </a:solidFill>
                <a:effectLst/>
                <a:latin typeface="Lato"/>
              </a:rPr>
              <a:t>West </a:t>
            </a:r>
            <a:r>
              <a:rPr lang="en-US" b="0" i="0" dirty="0">
                <a:solidFill>
                  <a:srgbClr val="3C3C3B"/>
                </a:solidFill>
                <a:effectLst/>
                <a:latin typeface="Lato"/>
              </a:rPr>
              <a:t>region, every segment of the bar has a different starting place.</a:t>
            </a:r>
          </a:p>
          <a:p>
            <a:pPr marL="158750" indent="0" algn="l">
              <a:buFont typeface="+mj-lt"/>
              <a:buNone/>
            </a:pPr>
            <a:endParaRPr lang="en-US" b="0" i="0" dirty="0">
              <a:solidFill>
                <a:srgbClr val="3C3C3B"/>
              </a:solidFill>
              <a:effectLst/>
              <a:latin typeface="Lato"/>
            </a:endParaRPr>
          </a:p>
          <a:p>
            <a:pPr algn="l"/>
            <a:r>
              <a:rPr lang="en-US" b="0" i="0" dirty="0">
                <a:solidFill>
                  <a:srgbClr val="3C3C3B"/>
                </a:solidFill>
                <a:effectLst/>
                <a:latin typeface="Lato"/>
              </a:rPr>
              <a:t>Now take some time to experiment with the bar chart to see what variations you can create: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Bar Chart (experimentation)</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Try dragging the Region field from </a:t>
            </a:r>
            <a:r>
              <a:rPr lang="en-US" b="1" i="0" dirty="0">
                <a:solidFill>
                  <a:srgbClr val="3C3C3B"/>
                </a:solidFill>
                <a:effectLst/>
                <a:latin typeface="Lato"/>
              </a:rPr>
              <a:t>Color</a:t>
            </a:r>
            <a:r>
              <a:rPr lang="en-US" b="0" i="0" dirty="0">
                <a:solidFill>
                  <a:srgbClr val="3C3C3B"/>
                </a:solidFill>
                <a:effectLst/>
                <a:latin typeface="Lato"/>
              </a:rPr>
              <a:t> to the other various shelves on the </a:t>
            </a:r>
            <a:r>
              <a:rPr lang="en-US" b="1" i="0" dirty="0">
                <a:solidFill>
                  <a:srgbClr val="3C3C3B"/>
                </a:solidFill>
                <a:effectLst/>
                <a:latin typeface="Lato"/>
              </a:rPr>
              <a:t>Marks</a:t>
            </a:r>
            <a:r>
              <a:rPr lang="en-US" b="0" i="0" dirty="0">
                <a:solidFill>
                  <a:srgbClr val="3C3C3B"/>
                </a:solidFill>
                <a:effectLst/>
                <a:latin typeface="Lato"/>
              </a:rPr>
              <a:t> card, such as </a:t>
            </a:r>
            <a:r>
              <a:rPr lang="en-US" b="1" i="0" dirty="0">
                <a:solidFill>
                  <a:srgbClr val="3C3C3B"/>
                </a:solidFill>
                <a:effectLst/>
                <a:latin typeface="Lato"/>
              </a:rPr>
              <a:t>Size</a:t>
            </a:r>
            <a:r>
              <a:rPr lang="en-US" b="0" i="0" dirty="0">
                <a:solidFill>
                  <a:srgbClr val="3C3C3B"/>
                </a:solidFill>
                <a:effectLst/>
                <a:latin typeface="Lato"/>
              </a:rPr>
              <a:t>, </a:t>
            </a:r>
            <a:r>
              <a:rPr lang="en-US" b="1" i="0" dirty="0">
                <a:solidFill>
                  <a:srgbClr val="3C3C3B"/>
                </a:solidFill>
                <a:effectLst/>
                <a:latin typeface="Lato"/>
              </a:rPr>
              <a:t>Label</a:t>
            </a:r>
            <a:r>
              <a:rPr lang="en-US" b="0" i="0" dirty="0">
                <a:solidFill>
                  <a:srgbClr val="3C3C3B"/>
                </a:solidFill>
                <a:effectLst/>
                <a:latin typeface="Lato"/>
              </a:rPr>
              <a:t>, and </a:t>
            </a:r>
            <a:r>
              <a:rPr lang="en-US" b="1" i="0" dirty="0">
                <a:solidFill>
                  <a:srgbClr val="3C3C3B"/>
                </a:solidFill>
                <a:effectLst/>
                <a:latin typeface="Lato"/>
              </a:rPr>
              <a:t>Detail</a:t>
            </a:r>
            <a:r>
              <a:rPr lang="en-US" b="0" i="0" dirty="0">
                <a:solidFill>
                  <a:srgbClr val="3C3C3B"/>
                </a:solidFill>
                <a:effectLst/>
                <a:latin typeface="Lato"/>
              </a:rPr>
              <a:t>. Observe that in each case the bars remain stacked but are redrawn based on the visual encoding defined by the Region field.</a:t>
            </a:r>
          </a:p>
          <a:p>
            <a:pPr algn="l">
              <a:buFont typeface="+mj-lt"/>
              <a:buAutoNum type="arabicPeriod"/>
            </a:pPr>
            <a:r>
              <a:rPr lang="en-US" b="0" i="0" dirty="0">
                <a:solidFill>
                  <a:srgbClr val="3C3C3B"/>
                </a:solidFill>
                <a:effectLst/>
                <a:latin typeface="Lato"/>
              </a:rPr>
              <a:t>Use the </a:t>
            </a:r>
            <a:r>
              <a:rPr lang="en-US" b="1" i="0" dirty="0">
                <a:solidFill>
                  <a:srgbClr val="3C3C3B"/>
                </a:solidFill>
                <a:effectLst/>
                <a:latin typeface="Lato"/>
              </a:rPr>
              <a:t>Swap</a:t>
            </a:r>
            <a:r>
              <a:rPr lang="en-US" b="0" i="0" dirty="0">
                <a:solidFill>
                  <a:srgbClr val="3C3C3B"/>
                </a:solidFill>
                <a:effectLst/>
                <a:latin typeface="Lato"/>
              </a:rPr>
              <a:t> button on the toolbar to swap fields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Columns</a:t>
            </a:r>
            <a:r>
              <a:rPr lang="en-US" b="0" i="0" dirty="0">
                <a:solidFill>
                  <a:srgbClr val="3C3C3B"/>
                </a:solidFill>
                <a:effectLst/>
                <a:latin typeface="Lato"/>
              </a:rPr>
              <a:t>. This allows you to very easily change from a horizontal bar chart to a vertical bar chart (and vice versa).</a:t>
            </a:r>
          </a:p>
          <a:p>
            <a:pPr algn="l">
              <a:buFont typeface="+mj-lt"/>
              <a:buAutoNum type="arabicPeriod"/>
            </a:pPr>
            <a:r>
              <a:rPr lang="en-US" b="0" i="0" dirty="0">
                <a:solidFill>
                  <a:srgbClr val="3C3C3B"/>
                </a:solidFill>
                <a:effectLst/>
                <a:latin typeface="Lato"/>
              </a:rPr>
              <a:t>Drag and drop Sales from the </a:t>
            </a:r>
            <a:r>
              <a:rPr lang="en-US" b="1" i="0" dirty="0">
                <a:solidFill>
                  <a:srgbClr val="3C3C3B"/>
                </a:solidFill>
                <a:effectLst/>
                <a:latin typeface="Lato"/>
              </a:rPr>
              <a:t>Measures</a:t>
            </a:r>
            <a:r>
              <a:rPr lang="en-US" b="0" i="0" dirty="0">
                <a:solidFill>
                  <a:srgbClr val="3C3C3B"/>
                </a:solidFill>
                <a:effectLst/>
                <a:latin typeface="Lato"/>
              </a:rPr>
              <a:t> section of the </a:t>
            </a:r>
            <a:r>
              <a:rPr lang="en-US" b="1" i="0" dirty="0">
                <a:solidFill>
                  <a:srgbClr val="3C3C3B"/>
                </a:solidFill>
                <a:effectLst/>
                <a:latin typeface="Lato"/>
              </a:rPr>
              <a:t>Data</a:t>
            </a:r>
            <a:r>
              <a:rPr lang="en-US" b="0" i="0" dirty="0">
                <a:solidFill>
                  <a:srgbClr val="3C3C3B"/>
                </a:solidFill>
                <a:effectLst/>
                <a:latin typeface="Lato"/>
              </a:rPr>
              <a:t> pane on top of the Region field on the </a:t>
            </a:r>
            <a:r>
              <a:rPr lang="en-US" b="1" i="0" dirty="0">
                <a:solidFill>
                  <a:srgbClr val="3C3C3B"/>
                </a:solidFill>
                <a:effectLst/>
                <a:latin typeface="Lato"/>
              </a:rPr>
              <a:t>Marks</a:t>
            </a:r>
            <a:r>
              <a:rPr lang="en-US" b="0" i="0" dirty="0">
                <a:solidFill>
                  <a:srgbClr val="3C3C3B"/>
                </a:solidFill>
                <a:effectLst/>
                <a:latin typeface="Lato"/>
              </a:rPr>
              <a:t> card to replace it. Drag the Sales field to </a:t>
            </a:r>
            <a:r>
              <a:rPr lang="en-US" b="1" i="0" dirty="0">
                <a:solidFill>
                  <a:srgbClr val="3C3C3B"/>
                </a:solidFill>
                <a:effectLst/>
                <a:latin typeface="Lato"/>
              </a:rPr>
              <a:t>Color</a:t>
            </a:r>
            <a:r>
              <a:rPr lang="en-US" b="0" i="0" dirty="0">
                <a:solidFill>
                  <a:srgbClr val="3C3C3B"/>
                </a:solidFill>
                <a:effectLst/>
                <a:latin typeface="Lato"/>
              </a:rPr>
              <a:t> if necessary, and notice how the color legend is a gradient for the continuous field.</a:t>
            </a:r>
          </a:p>
          <a:p>
            <a:pPr algn="l">
              <a:buFont typeface="+mj-lt"/>
              <a:buAutoNum type="arabicPeriod"/>
            </a:pPr>
            <a:r>
              <a:rPr lang="en-US" b="0" i="0" dirty="0">
                <a:solidFill>
                  <a:srgbClr val="3C3C3B"/>
                </a:solidFill>
                <a:effectLst/>
                <a:latin typeface="Lato"/>
              </a:rPr>
              <a:t>Experiment further by dragging and dropping other fields on to various shelves. Note the behavior of Tableau for each action you take.</a:t>
            </a:r>
          </a:p>
          <a:p>
            <a:pPr algn="l">
              <a:buFont typeface="+mj-lt"/>
              <a:buAutoNum type="arabicPeriod" startAt="6"/>
            </a:pPr>
            <a:r>
              <a:rPr lang="en-US" b="0" i="0" dirty="0">
                <a:solidFill>
                  <a:srgbClr val="3C3C3B"/>
                </a:solidFill>
                <a:effectLst/>
                <a:latin typeface="Lato"/>
              </a:rPr>
              <a:t>From the </a:t>
            </a:r>
            <a:r>
              <a:rPr lang="en-US" b="1" i="0" dirty="0">
                <a:solidFill>
                  <a:srgbClr val="3C3C3B"/>
                </a:solidFill>
                <a:effectLst/>
                <a:latin typeface="Lato"/>
              </a:rPr>
              <a:t>File</a:t>
            </a:r>
            <a:r>
              <a:rPr lang="en-US" b="0" i="0" dirty="0">
                <a:solidFill>
                  <a:srgbClr val="3C3C3B"/>
                </a:solidFill>
                <a:effectLst/>
                <a:latin typeface="Lato"/>
              </a:rPr>
              <a:t> menu, select </a:t>
            </a:r>
            <a:r>
              <a:rPr lang="en-US" b="1" i="0" dirty="0">
                <a:solidFill>
                  <a:srgbClr val="3C3C3B"/>
                </a:solidFill>
                <a:effectLst/>
                <a:latin typeface="Lato"/>
              </a:rPr>
              <a:t>Save</a:t>
            </a:r>
            <a:r>
              <a:rPr lang="en-US" b="0" i="0" dirty="0">
                <a:solidFill>
                  <a:srgbClr val="3C3C3B"/>
                </a:solidFill>
                <a:effectLst/>
                <a:latin typeface="Lato"/>
              </a:rPr>
              <a:t>.</a:t>
            </a:r>
          </a:p>
          <a:p>
            <a:pPr algn="l"/>
            <a:r>
              <a:rPr lang="en-US" b="0" i="0" dirty="0">
                <a:solidFill>
                  <a:srgbClr val="FFFFFF"/>
                </a:solidFill>
                <a:effectLst/>
                <a:latin typeface="Lato"/>
              </a:rPr>
              <a:t>If your OS, machine, or Tableau stops unexpectedly, then the </a:t>
            </a:r>
            <a:r>
              <a:rPr lang="en-US" b="1" i="0" dirty="0">
                <a:solidFill>
                  <a:srgbClr val="FFFFFF"/>
                </a:solidFill>
                <a:effectLst/>
                <a:latin typeface="Lato"/>
              </a:rPr>
              <a:t>Autosave</a:t>
            </a:r>
            <a:r>
              <a:rPr lang="en-US" b="0" i="0" dirty="0">
                <a:solidFill>
                  <a:srgbClr val="FFFFFF"/>
                </a:solidFill>
                <a:effectLst/>
                <a:latin typeface="Lato"/>
              </a:rPr>
              <a:t> feature should protect your work. The next time you open Tableau, you will be prompted to recover any previously open workbooks that had not been manually saved. You should still develop a habit of saving your work early and often, though, and maintaining appropriate backups.</a:t>
            </a:r>
          </a:p>
          <a:p>
            <a:pPr algn="l"/>
            <a:r>
              <a:rPr lang="en-US" b="0" i="0" dirty="0">
                <a:solidFill>
                  <a:srgbClr val="3C3C3B"/>
                </a:solidFill>
                <a:effectLst/>
                <a:latin typeface="Lato"/>
              </a:rPr>
              <a:t>As you continue to explore various iterations, you'll gain confidence with the flexibility available to visualize your data.</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33592659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this example, we'll answer the following question: how does the average credit score for a given loan type compare to the overall average for the entire portfolio?</a:t>
            </a:r>
          </a:p>
          <a:p>
            <a:pPr algn="l"/>
            <a:r>
              <a:rPr lang="en-US" b="0" i="0" dirty="0">
                <a:solidFill>
                  <a:srgbClr val="3C3C3B"/>
                </a:solidFill>
                <a:effectLst/>
                <a:latin typeface="Lato"/>
              </a:rPr>
              <a:t>Take the following view, which shows the average credit score per loan type (where loan types are grouped into portfolios):</a:t>
            </a:r>
          </a:p>
          <a:p>
            <a:pPr marL="158750" indent="0">
              <a:buNone/>
            </a:pPr>
            <a:endParaRPr dirty="0">
              <a:uFillTx/>
            </a:endParaRPr>
          </a:p>
        </p:txBody>
      </p:sp>
    </p:spTree>
    <p:extLst>
      <p:ext uri="{BB962C8B-B14F-4D97-AF65-F5344CB8AC3E}">
        <p14:creationId xmlns:p14="http://schemas.microsoft.com/office/powerpoint/2010/main" val="205014408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This removes </a:t>
            </a:r>
            <a:r>
              <a:rPr lang="en-US" b="1" i="0" dirty="0">
                <a:solidFill>
                  <a:srgbClr val="3C3C3B"/>
                </a:solidFill>
                <a:effectLst/>
                <a:latin typeface="Lato"/>
              </a:rPr>
              <a:t>Loan Type</a:t>
            </a:r>
            <a:r>
              <a:rPr lang="en-US" b="0" i="0" dirty="0">
                <a:solidFill>
                  <a:srgbClr val="3C3C3B"/>
                </a:solidFill>
                <a:effectLst/>
                <a:latin typeface="Lato"/>
              </a:rPr>
              <a:t> from the level of detail and the average is calculated only per portfolio. This gives us results like next slide.</a:t>
            </a:r>
            <a:endParaRPr dirty="0">
              <a:uFillTx/>
            </a:endParaRPr>
          </a:p>
        </p:txBody>
      </p:sp>
    </p:spTree>
    <p:extLst>
      <p:ext uri="{BB962C8B-B14F-4D97-AF65-F5344CB8AC3E}">
        <p14:creationId xmlns:p14="http://schemas.microsoft.com/office/powerpoint/2010/main" val="17464124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You'll notice that the same value for the average excluding loan type is repeated for each loan type. This is expected because the overall average is at the portfolio level and is not affected by the loan type. As is, this is perhaps not the most useful view.</a:t>
            </a:r>
            <a:endParaRPr dirty="0">
              <a:uFillTx/>
            </a:endParaRPr>
          </a:p>
        </p:txBody>
      </p:sp>
    </p:spTree>
    <p:extLst>
      <p:ext uri="{BB962C8B-B14F-4D97-AF65-F5344CB8AC3E}">
        <p14:creationId xmlns:p14="http://schemas.microsoft.com/office/powerpoint/2010/main" val="47276788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This takes the average at the view level of detail (loan type and portfolio) and subtracts the average at the portfolio level to give us the difference between each loan type average and the overall portfolio average. </a:t>
            </a:r>
            <a:endParaRPr dirty="0">
              <a:uFillTx/>
            </a:endParaRPr>
          </a:p>
        </p:txBody>
      </p:sp>
    </p:spTree>
    <p:extLst>
      <p:ext uri="{BB962C8B-B14F-4D97-AF65-F5344CB8AC3E}">
        <p14:creationId xmlns:p14="http://schemas.microsoft.com/office/powerpoint/2010/main" val="395304751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might rearrange the view to see the results visually, like this: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lang="en-US" dirty="0">
              <a:uFillTx/>
            </a:endParaRPr>
          </a:p>
          <a:p>
            <a:pPr marL="158750" indent="0">
              <a:buNone/>
            </a:pPr>
            <a:r>
              <a:rPr lang="en-US" b="0" i="0" dirty="0">
                <a:solidFill>
                  <a:srgbClr val="3C3C3B"/>
                </a:solidFill>
                <a:effectLst/>
                <a:latin typeface="Lato"/>
              </a:rPr>
              <a:t>Exclude level of detail expressions give us the ability to analyze differences between the view level of detail and higher levels of detail.</a:t>
            </a:r>
            <a:endParaRPr dirty="0">
              <a:uFillTx/>
            </a:endParaRPr>
          </a:p>
        </p:txBody>
      </p:sp>
    </p:spTree>
    <p:extLst>
      <p:ext uri="{BB962C8B-B14F-4D97-AF65-F5344CB8AC3E}">
        <p14:creationId xmlns:p14="http://schemas.microsoft.com/office/powerpoint/2010/main" val="19452021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With include expressions, you can work at lower levels of detail and then summarize those results in a view. With exclude expressions, you can work at higher levels of detail, greatly expanding analysis possibilities.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next lesson, we'll explore the final main type of calculations: table calculations. These are some of the most powerful calculations in terms of their ability to solve problems, and they open up incredible possibilities for in-depth analysis. In practice, they range from very easy to exceptionally complex.</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81939391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8518478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 calculations are one of the most powerful features in Tableau. They enable solutions that really couldn't be achieved any other way (short of writing a custom application or complex custom SQL scripts!). The features include the following:</a:t>
            </a:r>
          </a:p>
          <a:p>
            <a:pPr marL="158750" indent="0">
              <a:buNone/>
            </a:pPr>
            <a:endParaRPr dirty="0">
              <a:uFillTx/>
            </a:endParaRPr>
          </a:p>
        </p:txBody>
      </p:sp>
    </p:spTree>
    <p:extLst>
      <p:ext uri="{BB962C8B-B14F-4D97-AF65-F5344CB8AC3E}">
        <p14:creationId xmlns:p14="http://schemas.microsoft.com/office/powerpoint/2010/main" val="67662928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Table calculations range in complexity, from incredibly easy to create (a couple of clicks) to extremely complex (requiring an understanding of </a:t>
            </a:r>
            <a:r>
              <a:rPr lang="en-US" b="1" i="0" dirty="0">
                <a:solidFill>
                  <a:srgbClr val="3C3C3B"/>
                </a:solidFill>
                <a:effectLst/>
                <a:latin typeface="Lato"/>
              </a:rPr>
              <a:t>addressing</a:t>
            </a:r>
            <a:r>
              <a:rPr lang="en-US" b="0" i="0" dirty="0">
                <a:solidFill>
                  <a:srgbClr val="3C3C3B"/>
                </a:solidFill>
                <a:effectLst/>
                <a:latin typeface="Lato"/>
              </a:rPr>
              <a:t>, </a:t>
            </a:r>
            <a:r>
              <a:rPr lang="en-US" b="1" i="0" dirty="0">
                <a:solidFill>
                  <a:srgbClr val="3C3C3B"/>
                </a:solidFill>
                <a:effectLst/>
                <a:latin typeface="Lato"/>
              </a:rPr>
              <a:t>partitioning</a:t>
            </a:r>
            <a:r>
              <a:rPr lang="en-US" b="0" i="0" dirty="0">
                <a:solidFill>
                  <a:srgbClr val="3C3C3B"/>
                </a:solidFill>
                <a:effectLst/>
                <a:latin typeface="Lato"/>
              </a:rPr>
              <a:t>, and </a:t>
            </a:r>
            <a:r>
              <a:rPr lang="en-US" b="1" i="0" dirty="0">
                <a:solidFill>
                  <a:srgbClr val="3C3C3B"/>
                </a:solidFill>
                <a:effectLst/>
                <a:latin typeface="Lato"/>
              </a:rPr>
              <a:t>data densification</a:t>
            </a:r>
            <a:r>
              <a:rPr lang="en-US" b="0" i="0" dirty="0">
                <a:solidFill>
                  <a:srgbClr val="3C3C3B"/>
                </a:solidFill>
                <a:effectLst/>
                <a:latin typeface="Lato"/>
              </a:rPr>
              <a:t>, for example). We'll start off simple and move toward complexity in this lesson. The goal is to gain a solid foundation in creating and using table calculations, understanding how they work, and looking at some examples of how they can be used.</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examples in this lesson will return to the sample </a:t>
            </a:r>
            <a:r>
              <a:rPr lang="en-US" dirty="0"/>
              <a:t>Superstore</a:t>
            </a:r>
            <a:r>
              <a:rPr lang="en-US" b="0" i="0" dirty="0">
                <a:solidFill>
                  <a:srgbClr val="3C3C3B"/>
                </a:solidFill>
                <a:effectLst/>
                <a:latin typeface="Lato"/>
              </a:rPr>
              <a:t> data that we used in the first lesson. To follow along with the examples, use the </a:t>
            </a:r>
            <a:r>
              <a:rPr lang="en-US" dirty="0"/>
              <a:t>lesson 06 Starter.twbx</a:t>
            </a:r>
            <a:r>
              <a:rPr lang="en-US" b="0" i="0" dirty="0">
                <a:solidFill>
                  <a:srgbClr val="3C3C3B"/>
                </a:solidFill>
                <a:effectLst/>
                <a:latin typeface="Lato"/>
              </a:rPr>
              <a:t> workbook.</a:t>
            </a:r>
            <a:endParaRPr dirty="0">
              <a:uFillTx/>
            </a:endParaRPr>
          </a:p>
        </p:txBody>
      </p:sp>
    </p:spTree>
    <p:extLst>
      <p:ext uri="{BB962C8B-B14F-4D97-AF65-F5344CB8AC3E}">
        <p14:creationId xmlns:p14="http://schemas.microsoft.com/office/powerpoint/2010/main" val="292219853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55601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most common kind of line chart is a </a:t>
            </a:r>
            <a:r>
              <a:rPr lang="en-US" b="1" i="0" dirty="0">
                <a:solidFill>
                  <a:srgbClr val="3C3C3B"/>
                </a:solidFill>
                <a:effectLst/>
                <a:latin typeface="Lato"/>
              </a:rPr>
              <a:t>time series</a:t>
            </a:r>
            <a:r>
              <a:rPr lang="en-US" b="0" i="0" dirty="0">
                <a:solidFill>
                  <a:srgbClr val="3C3C3B"/>
                </a:solidFill>
                <a:effectLst/>
                <a:latin typeface="Lato"/>
              </a:rPr>
              <a:t>. A time series shows the movement of values over time. Creating one in Tableau requires only a date and a measure.</a:t>
            </a:r>
          </a:p>
          <a:p>
            <a:pPr marL="158750" indent="0">
              <a:buNone/>
            </a:pPr>
            <a:endParaRPr dirty="0">
              <a:uFillTx/>
            </a:endParaRPr>
          </a:p>
        </p:txBody>
      </p:sp>
    </p:spTree>
    <p:extLst>
      <p:ext uri="{BB962C8B-B14F-4D97-AF65-F5344CB8AC3E}">
        <p14:creationId xmlns:p14="http://schemas.microsoft.com/office/powerpoint/2010/main" val="67742273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 calculations, on the other hand, are performed after the initial query. Here's a diagram that demonstrates how aggregated results are stored in Tableau's cache:</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lang="en-US" dirty="0">
              <a:uFillTx/>
            </a:endParaRPr>
          </a:p>
          <a:p>
            <a:pPr algn="l"/>
            <a:r>
              <a:rPr lang="en-US" b="0" i="0" dirty="0">
                <a:solidFill>
                  <a:srgbClr val="3C3C3B"/>
                </a:solidFill>
                <a:effectLst/>
                <a:latin typeface="Lato"/>
              </a:rPr>
              <a:t>Table calculations are performed on the aggregate table of data in Tableau's cache right before the data visualization is rendered. As we'll see, this is important to understand for multiple reasons, including the following:</a:t>
            </a:r>
          </a:p>
          <a:p>
            <a:pPr algn="l">
              <a:buFont typeface="Arial" panose="020B0604020202020204" pitchFamily="34" charset="0"/>
              <a:buChar char="•"/>
            </a:pPr>
            <a:r>
              <a:rPr lang="en-US" b="1" i="0" dirty="0">
                <a:solidFill>
                  <a:srgbClr val="3C3C3B"/>
                </a:solidFill>
                <a:effectLst/>
                <a:latin typeface="Lato"/>
              </a:rPr>
              <a:t>Aggregation</a:t>
            </a:r>
            <a:r>
              <a:rPr lang="en-US" b="0" i="0" dirty="0">
                <a:solidFill>
                  <a:srgbClr val="3C3C3B"/>
                </a:solidFill>
                <a:effectLst/>
                <a:latin typeface="Lato"/>
              </a:rPr>
              <a:t>: Table calculations operate on aggregate data. You cannot reference a field in a table calculation without referencing the field as an aggregate.</a:t>
            </a:r>
          </a:p>
          <a:p>
            <a:pPr algn="l">
              <a:buFont typeface="Arial" panose="020B0604020202020204" pitchFamily="34" charset="0"/>
              <a:buChar char="•"/>
            </a:pPr>
            <a:r>
              <a:rPr lang="en-US" b="1" i="0" dirty="0">
                <a:solidFill>
                  <a:srgbClr val="3C3C3B"/>
                </a:solidFill>
                <a:effectLst/>
                <a:latin typeface="Lato"/>
              </a:rPr>
              <a:t>Filtering</a:t>
            </a:r>
            <a:r>
              <a:rPr lang="en-US" b="0" i="0" dirty="0">
                <a:solidFill>
                  <a:srgbClr val="3C3C3B"/>
                </a:solidFill>
                <a:effectLst/>
                <a:latin typeface="Lato"/>
              </a:rPr>
              <a:t>: Regular filters will be applied before table calculations. This means that table calculations will only be applied to data returned from the source to the cache. You'll need to avoid filtering any data necessary for the table calculation.</a:t>
            </a:r>
          </a:p>
          <a:p>
            <a:pPr algn="l">
              <a:buFont typeface="Arial" panose="020B0604020202020204" pitchFamily="34" charset="0"/>
              <a:buChar char="•"/>
            </a:pPr>
            <a:r>
              <a:rPr lang="en-US" b="1" i="0" dirty="0">
                <a:solidFill>
                  <a:srgbClr val="3C3C3B"/>
                </a:solidFill>
                <a:effectLst/>
                <a:latin typeface="Lato"/>
              </a:rPr>
              <a:t>Table calculation filtering</a:t>
            </a:r>
            <a:r>
              <a:rPr lang="en-US" b="0" i="0" dirty="0">
                <a:solidFill>
                  <a:srgbClr val="3C3C3B"/>
                </a:solidFill>
                <a:effectLst/>
                <a:latin typeface="Lato"/>
              </a:rPr>
              <a:t> (sometimes called </a:t>
            </a:r>
            <a:r>
              <a:rPr lang="en-US" b="1" i="0" dirty="0">
                <a:solidFill>
                  <a:srgbClr val="3C3C3B"/>
                </a:solidFill>
                <a:effectLst/>
                <a:latin typeface="Lato"/>
              </a:rPr>
              <a:t>late filtering</a:t>
            </a:r>
            <a:r>
              <a:rPr lang="en-US" b="0" i="0" dirty="0">
                <a:solidFill>
                  <a:srgbClr val="3C3C3B"/>
                </a:solidFill>
                <a:effectLst/>
                <a:latin typeface="Lato"/>
              </a:rPr>
              <a:t>): Table calculations used as filters will be applied after the aggregate results are returned from the data source. The order is important: row-level and aggregate filters are applied first, the aggregate data is returned to the cache, and then the table calculation is applied as a filter that effectively hides data from the view. This allows some creative approaches to solving certain kinds of problems that we'll consider in some of the examples later in the lesson.</a:t>
            </a:r>
          </a:p>
          <a:p>
            <a:pPr algn="l">
              <a:buFont typeface="Arial" panose="020B0604020202020204" pitchFamily="34" charset="0"/>
              <a:buChar char="•"/>
            </a:pPr>
            <a:r>
              <a:rPr lang="en-US" b="1" i="0" dirty="0">
                <a:solidFill>
                  <a:srgbClr val="3C3C3B"/>
                </a:solidFill>
                <a:effectLst/>
                <a:latin typeface="Lato"/>
              </a:rPr>
              <a:t>Performance</a:t>
            </a:r>
            <a:r>
              <a:rPr lang="en-US" b="0" i="0" dirty="0">
                <a:solidFill>
                  <a:srgbClr val="3C3C3B"/>
                </a:solidFill>
                <a:effectLst/>
                <a:latin typeface="Lato"/>
              </a:rPr>
              <a:t>: If you are using a live connection to an enterprise database server, then row-level and aggregate-level calculations will be taking advantage of enterprise-level hardware. Table calculations are performed in the cache, which means they will be performed on whatever machine is running Tableau. You will not likely need to be concerned if your table calculations are operating on a dozen or even hundreds of rows of aggregate data, or if you anticipate publishing to a powerful Tableau server. However, if you are getting back hundreds of thousands of rows of aggregate data on your local machine, then you'll need to consider the performance of your table calculations. At the same time, there are cases where table calculations might be used to avoid an expensive filter or calculation at the source.</a:t>
            </a:r>
          </a:p>
          <a:p>
            <a:pPr algn="l"/>
            <a:r>
              <a:rPr lang="en-US" b="0" i="0" dirty="0">
                <a:solidFill>
                  <a:srgbClr val="3C3C3B"/>
                </a:solidFill>
                <a:effectLst/>
                <a:latin typeface="Lato"/>
              </a:rPr>
              <a:t>With this overview of table calculations in mind, let's jump into understanding some options for creating table calculations.</a:t>
            </a:r>
          </a:p>
          <a:p>
            <a:pPr marL="158750" indent="0">
              <a:buNone/>
            </a:pPr>
            <a:endParaRPr dirty="0">
              <a:uFillTx/>
            </a:endParaRPr>
          </a:p>
        </p:txBody>
      </p:sp>
    </p:spTree>
    <p:extLst>
      <p:ext uri="{BB962C8B-B14F-4D97-AF65-F5344CB8AC3E}">
        <p14:creationId xmlns:p14="http://schemas.microsoft.com/office/powerpoint/2010/main" val="318788886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first two options create a quick table calculation, which can be edited or removed using the drop-down menu on the field and selecting </a:t>
            </a:r>
            <a:r>
              <a:rPr lang="en-US" b="1" i="0" dirty="0">
                <a:solidFill>
                  <a:srgbClr val="3C3C3B"/>
                </a:solidFill>
                <a:effectLst/>
                <a:latin typeface="Lato"/>
              </a:rPr>
              <a:t>Edit Table Calculation...</a:t>
            </a:r>
            <a:r>
              <a:rPr lang="en-US" b="0" i="0" dirty="0">
                <a:solidFill>
                  <a:srgbClr val="3C3C3B"/>
                </a:solidFill>
                <a:effectLst/>
                <a:latin typeface="Lato"/>
              </a:rPr>
              <a:t> or </a:t>
            </a:r>
            <a:r>
              <a:rPr lang="en-US" b="1" i="0" dirty="0">
                <a:solidFill>
                  <a:srgbClr val="3C3C3B"/>
                </a:solidFill>
                <a:effectLst/>
                <a:latin typeface="Lato"/>
              </a:rPr>
              <a:t>Clear Table Calculation</a:t>
            </a:r>
            <a:r>
              <a:rPr lang="en-US" b="0" i="0" dirty="0">
                <a:solidFill>
                  <a:srgbClr val="3C3C3B"/>
                </a:solidFill>
                <a:effectLst/>
                <a:latin typeface="Lato"/>
              </a:rPr>
              <a:t>. The third option creates a calculated field, which can be edited or deleted like any other calculated field.</a:t>
            </a:r>
          </a:p>
          <a:p>
            <a:pPr algn="l"/>
            <a:r>
              <a:rPr lang="en-US" b="0" i="0" dirty="0">
                <a:solidFill>
                  <a:srgbClr val="3C3C3B"/>
                </a:solidFill>
                <a:effectLst/>
                <a:latin typeface="Lato"/>
              </a:rPr>
              <a:t>A field on a shelf in the view that is using a table calculation, or which is a calculated field using table calculation functions, will have a delta symbol icon () visible, as follows.</a:t>
            </a:r>
          </a:p>
          <a:p>
            <a:pPr marL="158750" indent="0">
              <a:buNone/>
            </a:pPr>
            <a:endParaRPr dirty="0">
              <a:uFillTx/>
            </a:endParaRPr>
          </a:p>
        </p:txBody>
      </p:sp>
    </p:spTree>
    <p:extLst>
      <p:ext uri="{BB962C8B-B14F-4D97-AF65-F5344CB8AC3E}">
        <p14:creationId xmlns:p14="http://schemas.microsoft.com/office/powerpoint/2010/main" val="391204220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Most of the examples in this lesson will utilize text tables/cross tab reports as these most closely match the actual aggregate table in the cache. This makes it easier to see how the table calculations are working.</a:t>
            </a:r>
          </a:p>
          <a:p>
            <a:pPr algn="l"/>
            <a:r>
              <a:rPr lang="en-US" b="0" i="0" dirty="0">
                <a:solidFill>
                  <a:srgbClr val="FFFFFF"/>
                </a:solidFill>
                <a:effectLst/>
                <a:latin typeface="Lato"/>
              </a:rPr>
              <a:t>Table calculations can be used in any type of visualization. However, when building a view that uses table calculations, especially more complex ones, try using a table with all dimensions on the </a:t>
            </a:r>
            <a:r>
              <a:rPr lang="en-US" b="1" i="0" dirty="0">
                <a:solidFill>
                  <a:srgbClr val="FFFFFF"/>
                </a:solidFill>
                <a:effectLst/>
                <a:latin typeface="Lato"/>
              </a:rPr>
              <a:t>Rows</a:t>
            </a:r>
            <a:r>
              <a:rPr lang="en-US" b="0" i="0" dirty="0">
                <a:solidFill>
                  <a:srgbClr val="FFFFFF"/>
                </a:solidFill>
                <a:effectLst/>
                <a:latin typeface="Lato"/>
              </a:rPr>
              <a:t> shelf and then adding table calculations as discrete values on </a:t>
            </a:r>
            <a:r>
              <a:rPr lang="en-US" b="1" i="0" dirty="0">
                <a:solidFill>
                  <a:srgbClr val="FFFFFF"/>
                </a:solidFill>
                <a:effectLst/>
                <a:latin typeface="Lato"/>
              </a:rPr>
              <a:t>Rows</a:t>
            </a:r>
            <a:r>
              <a:rPr lang="en-US" b="0" i="0" dirty="0">
                <a:solidFill>
                  <a:srgbClr val="FFFFFF"/>
                </a:solidFill>
                <a:effectLst/>
                <a:latin typeface="Lato"/>
              </a:rPr>
              <a:t> to the right of the dimensions. Once you have all the table calculations working as desired, you can rearrange the fields in the view to give you the appropriate visualization.</a:t>
            </a:r>
          </a:p>
          <a:p>
            <a:pPr algn="l"/>
            <a:r>
              <a:rPr lang="en-US" b="0" i="0" dirty="0">
                <a:solidFill>
                  <a:srgbClr val="3C3C3B"/>
                </a:solidFill>
                <a:effectLst/>
                <a:latin typeface="Lato"/>
              </a:rPr>
              <a:t>We'll now move from the concept of creating table calculations to some examples.</a:t>
            </a:r>
          </a:p>
          <a:p>
            <a:pPr marL="158750" indent="0">
              <a:buNone/>
            </a:pPr>
            <a:endParaRPr dirty="0">
              <a:uFillTx/>
            </a:endParaRPr>
          </a:p>
        </p:txBody>
      </p:sp>
    </p:spTree>
    <p:extLst>
      <p:ext uri="{BB962C8B-B14F-4D97-AF65-F5344CB8AC3E}">
        <p14:creationId xmlns:p14="http://schemas.microsoft.com/office/powerpoint/2010/main" val="111984618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1" i="0" dirty="0">
                <a:solidFill>
                  <a:srgbClr val="3C3C3B"/>
                </a:solidFill>
                <a:effectLst/>
                <a:latin typeface="Lato"/>
              </a:rPr>
              <a:t>Quick table calculations</a:t>
            </a:r>
            <a:r>
              <a:rPr lang="en-US" b="0" i="0" dirty="0">
                <a:solidFill>
                  <a:srgbClr val="3C3C3B"/>
                </a:solidFill>
                <a:effectLst/>
                <a:latin typeface="Lato"/>
              </a:rPr>
              <a:t> are predefined table calculations that can be applied to fields used as measures in the view. These calculations include common and useful calculations such as </a:t>
            </a:r>
            <a:r>
              <a:rPr lang="en-US" b="1" i="0" dirty="0">
                <a:solidFill>
                  <a:srgbClr val="3C3C3B"/>
                </a:solidFill>
                <a:effectLst/>
                <a:latin typeface="Lato"/>
              </a:rPr>
              <a:t>Running Total</a:t>
            </a:r>
            <a:r>
              <a:rPr lang="en-US" b="0" i="0" dirty="0">
                <a:solidFill>
                  <a:srgbClr val="3C3C3B"/>
                </a:solidFill>
                <a:effectLst/>
                <a:latin typeface="Lato"/>
              </a:rPr>
              <a:t>, </a:t>
            </a:r>
            <a:r>
              <a:rPr lang="en-US" b="1" i="0" dirty="0">
                <a:solidFill>
                  <a:srgbClr val="3C3C3B"/>
                </a:solidFill>
                <a:effectLst/>
                <a:latin typeface="Lato"/>
              </a:rPr>
              <a:t>Difference</a:t>
            </a:r>
            <a:r>
              <a:rPr lang="en-US" b="0" i="0" dirty="0">
                <a:solidFill>
                  <a:srgbClr val="3C3C3B"/>
                </a:solidFill>
                <a:effectLst/>
                <a:latin typeface="Lato"/>
              </a:rPr>
              <a:t>, </a:t>
            </a:r>
            <a:r>
              <a:rPr lang="en-US" b="1" i="0" dirty="0">
                <a:solidFill>
                  <a:srgbClr val="3C3C3B"/>
                </a:solidFill>
                <a:effectLst/>
                <a:latin typeface="Lato"/>
              </a:rPr>
              <a:t>Percent Difference</a:t>
            </a:r>
            <a:r>
              <a:rPr lang="en-US" b="0" i="0" dirty="0">
                <a:solidFill>
                  <a:srgbClr val="3C3C3B"/>
                </a:solidFill>
                <a:effectLst/>
                <a:latin typeface="Lato"/>
              </a:rPr>
              <a:t>, </a:t>
            </a:r>
            <a:r>
              <a:rPr lang="en-US" b="1" i="0" dirty="0">
                <a:solidFill>
                  <a:srgbClr val="3C3C3B"/>
                </a:solidFill>
                <a:effectLst/>
                <a:latin typeface="Lato"/>
              </a:rPr>
              <a:t>Percent of Total</a:t>
            </a:r>
            <a:r>
              <a:rPr lang="en-US" b="0" i="0" dirty="0">
                <a:solidFill>
                  <a:srgbClr val="3C3C3B"/>
                </a:solidFill>
                <a:effectLst/>
                <a:latin typeface="Lato"/>
              </a:rPr>
              <a:t>, </a:t>
            </a:r>
            <a:r>
              <a:rPr lang="en-US" b="1" i="0" dirty="0">
                <a:solidFill>
                  <a:srgbClr val="3C3C3B"/>
                </a:solidFill>
                <a:effectLst/>
                <a:latin typeface="Lato"/>
              </a:rPr>
              <a:t>Rank</a:t>
            </a:r>
            <a:r>
              <a:rPr lang="en-US" b="0" i="0" dirty="0">
                <a:solidFill>
                  <a:srgbClr val="3C3C3B"/>
                </a:solidFill>
                <a:effectLst/>
                <a:latin typeface="Lato"/>
              </a:rPr>
              <a:t>, </a:t>
            </a:r>
            <a:r>
              <a:rPr lang="en-US" b="1" i="0" dirty="0">
                <a:solidFill>
                  <a:srgbClr val="3C3C3B"/>
                </a:solidFill>
                <a:effectLst/>
                <a:latin typeface="Lato"/>
              </a:rPr>
              <a:t>Percentile</a:t>
            </a:r>
            <a:r>
              <a:rPr lang="en-US" b="0" i="0" dirty="0">
                <a:solidFill>
                  <a:srgbClr val="3C3C3B"/>
                </a:solidFill>
                <a:effectLst/>
                <a:latin typeface="Lato"/>
              </a:rPr>
              <a:t>, </a:t>
            </a:r>
            <a:r>
              <a:rPr lang="en-US" b="1" i="0" dirty="0">
                <a:solidFill>
                  <a:srgbClr val="3C3C3B"/>
                </a:solidFill>
                <a:effectLst/>
                <a:latin typeface="Lato"/>
              </a:rPr>
              <a:t>Moving Average</a:t>
            </a:r>
            <a:r>
              <a:rPr lang="en-US" b="0" i="0" dirty="0">
                <a:solidFill>
                  <a:srgbClr val="3C3C3B"/>
                </a:solidFill>
                <a:effectLst/>
                <a:latin typeface="Lato"/>
              </a:rPr>
              <a:t>, </a:t>
            </a:r>
            <a:r>
              <a:rPr lang="en-US" b="1" i="0" dirty="0">
                <a:solidFill>
                  <a:srgbClr val="3C3C3B"/>
                </a:solidFill>
                <a:effectLst/>
                <a:latin typeface="Lato"/>
              </a:rPr>
              <a:t>YTD Total</a:t>
            </a:r>
            <a:r>
              <a:rPr lang="en-US" b="0" i="0" dirty="0">
                <a:solidFill>
                  <a:srgbClr val="3C3C3B"/>
                </a:solidFill>
                <a:effectLst/>
                <a:latin typeface="Lato"/>
              </a:rPr>
              <a:t> (year-to-date total), </a:t>
            </a:r>
            <a:r>
              <a:rPr lang="en-US" b="1" i="0" dirty="0">
                <a:solidFill>
                  <a:srgbClr val="3C3C3B"/>
                </a:solidFill>
                <a:effectLst/>
                <a:latin typeface="Lato"/>
              </a:rPr>
              <a:t>Compound Growth Rate</a:t>
            </a:r>
            <a:r>
              <a:rPr lang="en-US" b="0" i="0" dirty="0">
                <a:solidFill>
                  <a:srgbClr val="3C3C3B"/>
                </a:solidFill>
                <a:effectLst/>
                <a:latin typeface="Lato"/>
              </a:rPr>
              <a:t>, </a:t>
            </a:r>
            <a:r>
              <a:rPr lang="en-US" b="1" i="0" dirty="0">
                <a:solidFill>
                  <a:srgbClr val="3C3C3B"/>
                </a:solidFill>
                <a:effectLst/>
                <a:latin typeface="Lato"/>
              </a:rPr>
              <a:t>Year over Year Growth</a:t>
            </a:r>
            <a:r>
              <a:rPr lang="en-US" b="0" i="0" dirty="0">
                <a:solidFill>
                  <a:srgbClr val="3C3C3B"/>
                </a:solidFill>
                <a:effectLst/>
                <a:latin typeface="Lato"/>
              </a:rPr>
              <a:t>, and </a:t>
            </a:r>
            <a:r>
              <a:rPr lang="en-US" b="1" i="0" dirty="0">
                <a:solidFill>
                  <a:srgbClr val="3C3C3B"/>
                </a:solidFill>
                <a:effectLst/>
                <a:latin typeface="Lato"/>
              </a:rPr>
              <a:t>YTD Growth</a:t>
            </a:r>
            <a:r>
              <a:rPr lang="en-US" b="0" i="0" dirty="0">
                <a:solidFill>
                  <a:srgbClr val="3C3C3B"/>
                </a:solidFill>
                <a:effectLst/>
                <a:latin typeface="Lato"/>
              </a:rPr>
              <a:t>. You'll find applicable options on the drop-down list on a field used as a measure in the view, as shown in the following screenshot:</a:t>
            </a:r>
          </a:p>
          <a:p>
            <a:pPr marL="158750" indent="0">
              <a:buNone/>
            </a:pPr>
            <a:endParaRPr dirty="0">
              <a:uFillTx/>
            </a:endParaRPr>
          </a:p>
        </p:txBody>
      </p:sp>
    </p:spTree>
    <p:extLst>
      <p:ext uri="{BB962C8B-B14F-4D97-AF65-F5344CB8AC3E}">
        <p14:creationId xmlns:p14="http://schemas.microsoft.com/office/powerpoint/2010/main" val="267979359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Consider the following example using the sample </a:t>
            </a:r>
            <a:r>
              <a:rPr lang="en-US" dirty="0"/>
              <a:t>Superstore Sales</a:t>
            </a:r>
            <a:r>
              <a:rPr lang="en-US" b="0" i="0" dirty="0">
                <a:solidFill>
                  <a:srgbClr val="3C3C3B"/>
                </a:solidFill>
                <a:effectLst/>
                <a:latin typeface="Lato"/>
              </a:rPr>
              <a:t> data:</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Here, </a:t>
            </a:r>
            <a:r>
              <a:rPr lang="en-US" b="1" i="0" dirty="0">
                <a:solidFill>
                  <a:srgbClr val="3C3C3B"/>
                </a:solidFill>
                <a:effectLst/>
                <a:latin typeface="Lato"/>
              </a:rPr>
              <a:t>Sales</a:t>
            </a:r>
            <a:r>
              <a:rPr lang="en-US" b="0" i="0" dirty="0">
                <a:solidFill>
                  <a:srgbClr val="3C3C3B"/>
                </a:solidFill>
                <a:effectLst/>
                <a:latin typeface="Lato"/>
              </a:rPr>
              <a:t> over time is shown. </a:t>
            </a:r>
            <a:r>
              <a:rPr lang="en-US" b="1" i="0" dirty="0">
                <a:solidFill>
                  <a:srgbClr val="3C3C3B"/>
                </a:solidFill>
                <a:effectLst/>
                <a:latin typeface="Lato"/>
              </a:rPr>
              <a:t>Sales</a:t>
            </a:r>
            <a:r>
              <a:rPr lang="en-US" b="0" i="0" dirty="0">
                <a:solidFill>
                  <a:srgbClr val="3C3C3B"/>
                </a:solidFill>
                <a:effectLst/>
                <a:latin typeface="Lato"/>
              </a:rPr>
              <a:t> has been placed on the </a:t>
            </a:r>
            <a:r>
              <a:rPr lang="en-US" b="1" i="0" dirty="0">
                <a:solidFill>
                  <a:srgbClr val="3C3C3B"/>
                </a:solidFill>
                <a:effectLst/>
                <a:latin typeface="Lato"/>
              </a:rPr>
              <a:t>Rows</a:t>
            </a:r>
            <a:r>
              <a:rPr lang="en-US" b="0" i="0" dirty="0">
                <a:solidFill>
                  <a:srgbClr val="3C3C3B"/>
                </a:solidFill>
                <a:effectLst/>
                <a:latin typeface="Lato"/>
              </a:rPr>
              <a:t> shelf twice and the second </a:t>
            </a:r>
            <a:r>
              <a:rPr lang="en-US" b="1" i="0" dirty="0">
                <a:solidFill>
                  <a:srgbClr val="3C3C3B"/>
                </a:solidFill>
                <a:effectLst/>
                <a:latin typeface="Lato"/>
              </a:rPr>
              <a:t>SUM(Sales)</a:t>
            </a:r>
            <a:r>
              <a:rPr lang="en-US" b="0" i="0" dirty="0">
                <a:solidFill>
                  <a:srgbClr val="3C3C3B"/>
                </a:solidFill>
                <a:effectLst/>
                <a:latin typeface="Lato"/>
              </a:rPr>
              <a:t> field has had the </a:t>
            </a:r>
            <a:r>
              <a:rPr lang="en-US" b="1" i="0" dirty="0">
                <a:solidFill>
                  <a:srgbClr val="3C3C3B"/>
                </a:solidFill>
                <a:effectLst/>
                <a:latin typeface="Lato"/>
              </a:rPr>
              <a:t>running total</a:t>
            </a:r>
            <a:r>
              <a:rPr lang="en-US" b="0" i="0" dirty="0">
                <a:solidFill>
                  <a:srgbClr val="3C3C3B"/>
                </a:solidFill>
                <a:effectLst/>
                <a:latin typeface="Lato"/>
              </a:rPr>
              <a:t> quick table calculation applied. Using the quick table calculation meant it was unnecessary to write any code.</a:t>
            </a:r>
          </a:p>
          <a:p>
            <a:pPr algn="l"/>
            <a:r>
              <a:rPr lang="en-US" b="0" i="0" dirty="0">
                <a:solidFill>
                  <a:srgbClr val="3C3C3B"/>
                </a:solidFill>
                <a:effectLst/>
                <a:latin typeface="Lato"/>
              </a:rPr>
              <a:t>You can actually see the code that the quick table calculations uses by double-clicking the table calculation field in the view. This turns it into an ad hoc calculation. You can also drag an active field with a quick table calculation applied to the data pane, which will turn it into a calculated field that can be reused in other views.</a:t>
            </a:r>
          </a:p>
          <a:p>
            <a:pPr marL="158750" indent="0">
              <a:buNone/>
            </a:pPr>
            <a:endParaRPr dirty="0">
              <a:uFillTx/>
            </a:endParaRPr>
          </a:p>
        </p:txBody>
      </p:sp>
    </p:spTree>
    <p:extLst>
      <p:ext uri="{BB962C8B-B14F-4D97-AF65-F5344CB8AC3E}">
        <p14:creationId xmlns:p14="http://schemas.microsoft.com/office/powerpoint/2010/main" val="209209676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following table demonstrates some of the quick table calculations: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Although it is quite easy to create quick table calculations, it is essential to understand some fundamental concepts. We'll take a look at these next, starting with the difference between relative and fixed table calculations.</a:t>
            </a:r>
          </a:p>
          <a:p>
            <a:pPr marL="158750" indent="0">
              <a:buNone/>
            </a:pPr>
            <a:endParaRPr dirty="0">
              <a:uFillTx/>
            </a:endParaRPr>
          </a:p>
        </p:txBody>
      </p:sp>
    </p:spTree>
    <p:extLst>
      <p:ext uri="{BB962C8B-B14F-4D97-AF65-F5344CB8AC3E}">
        <p14:creationId xmlns:p14="http://schemas.microsoft.com/office/powerpoint/2010/main" val="182240655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Relative</a:t>
            </a:r>
            <a:r>
              <a:rPr lang="en-US" b="0" i="0" dirty="0">
                <a:solidFill>
                  <a:srgbClr val="3C3C3B"/>
                </a:solidFill>
                <a:effectLst/>
                <a:latin typeface="Lato"/>
              </a:rPr>
              <a:t>: The table calculation will be computed relative to the layout of the table. They might move across or down the table. Rearranging dimensions in a way that changes the table will change the table calculation results. As we'll see, the key for relative table calculations is </a:t>
            </a:r>
            <a:r>
              <a:rPr lang="en-US" b="1" i="0" dirty="0">
                <a:solidFill>
                  <a:srgbClr val="3C3C3B"/>
                </a:solidFill>
                <a:effectLst/>
                <a:latin typeface="Lato"/>
              </a:rPr>
              <a:t>scope </a:t>
            </a:r>
            <a:r>
              <a:rPr lang="en-US" b="0" i="0" dirty="0">
                <a:solidFill>
                  <a:srgbClr val="3C3C3B"/>
                </a:solidFill>
                <a:effectLst/>
                <a:latin typeface="Lato"/>
              </a:rPr>
              <a:t>and</a:t>
            </a:r>
            <a:r>
              <a:rPr lang="en-US" b="1" i="0" dirty="0">
                <a:solidFill>
                  <a:srgbClr val="3C3C3B"/>
                </a:solidFill>
                <a:effectLst/>
                <a:latin typeface="Lato"/>
              </a:rPr>
              <a:t> direction</a:t>
            </a:r>
            <a:r>
              <a:rPr lang="en-US" b="0" i="0" dirty="0">
                <a:solidFill>
                  <a:srgbClr val="3C3C3B"/>
                </a:solidFill>
                <a:effectLst/>
                <a:latin typeface="Lato"/>
              </a:rPr>
              <a:t>. When you set a table calculation to use a relative computation, it will continue to use the same relative scope and direction, even if you rearrange the view. (The term here is different from </a:t>
            </a:r>
            <a:r>
              <a:rPr lang="en-US" b="1" i="0" dirty="0">
                <a:solidFill>
                  <a:srgbClr val="3C3C3B"/>
                </a:solidFill>
                <a:effectLst/>
                <a:latin typeface="Lato"/>
              </a:rPr>
              <a:t>Relative To</a:t>
            </a:r>
            <a:r>
              <a:rPr lang="en-US" b="0" i="0" dirty="0">
                <a:solidFill>
                  <a:srgbClr val="3C3C3B"/>
                </a:solidFill>
                <a:effectLst/>
                <a:latin typeface="Lato"/>
              </a:rPr>
              <a:t> that appears in the UI for some quick table calculations.)</a:t>
            </a:r>
          </a:p>
          <a:p>
            <a:pPr algn="l">
              <a:buFont typeface="Arial" panose="020B0604020202020204" pitchFamily="34" charset="0"/>
              <a:buChar char="•"/>
            </a:pPr>
            <a:r>
              <a:rPr lang="en-US" b="1" i="0" dirty="0">
                <a:solidFill>
                  <a:srgbClr val="3C3C3B"/>
                </a:solidFill>
                <a:effectLst/>
                <a:latin typeface="Lato"/>
              </a:rPr>
              <a:t>Fixed</a:t>
            </a:r>
            <a:r>
              <a:rPr lang="en-US" b="0" i="0" dirty="0">
                <a:solidFill>
                  <a:srgbClr val="3C3C3B"/>
                </a:solidFill>
                <a:effectLst/>
                <a:latin typeface="Lato"/>
              </a:rPr>
              <a:t>: The table calculation will be computed using one or more dimensions. Rearranging those dimensions in the view will not change the computation of the table calculation. Here, the scope and direction remain fixed to one or more dimensions, no matter where they are moved within the view. When we talk about fixed table calculations, we'll focus on the concepts of </a:t>
            </a:r>
            <a:r>
              <a:rPr lang="en-US" b="1" i="0" dirty="0">
                <a:solidFill>
                  <a:srgbClr val="3C3C3B"/>
                </a:solidFill>
                <a:effectLst/>
                <a:latin typeface="Lato"/>
              </a:rPr>
              <a:t>partitioning </a:t>
            </a:r>
            <a:r>
              <a:rPr lang="en-US" b="0" i="0" dirty="0">
                <a:solidFill>
                  <a:srgbClr val="3C3C3B"/>
                </a:solidFill>
                <a:effectLst/>
                <a:latin typeface="Lato"/>
              </a:rPr>
              <a:t>and</a:t>
            </a:r>
            <a:r>
              <a:rPr lang="en-US" b="1" i="0" dirty="0">
                <a:solidFill>
                  <a:srgbClr val="3C3C3B"/>
                </a:solidFill>
                <a:effectLst/>
                <a:latin typeface="Lato"/>
              </a:rPr>
              <a:t> addressing</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95461257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We'll explore the options and terms in more detail, but for now, notice the options that relate to specifying a table calculation that is computed relative to rows and columns, and options that specify a table calculation that is computed fixed to certain dimensions in the view.</a:t>
            </a:r>
          </a:p>
          <a:p>
            <a:pPr algn="l"/>
            <a:r>
              <a:rPr lang="en-US" b="0" i="0" dirty="0">
                <a:solidFill>
                  <a:srgbClr val="3C3C3B"/>
                </a:solidFill>
                <a:effectLst/>
                <a:latin typeface="Lato"/>
              </a:rPr>
              <a:t>Next, we'll look at </a:t>
            </a:r>
            <a:r>
              <a:rPr lang="en-US" b="1" i="0" dirty="0">
                <a:solidFill>
                  <a:srgbClr val="3C3C3B"/>
                </a:solidFill>
                <a:effectLst/>
                <a:latin typeface="Lato"/>
              </a:rPr>
              <a:t>scope</a:t>
            </a:r>
            <a:r>
              <a:rPr lang="en-US" b="0" i="0" dirty="0">
                <a:solidFill>
                  <a:srgbClr val="3C3C3B"/>
                </a:solidFill>
                <a:effectLst/>
                <a:latin typeface="Lato"/>
              </a:rPr>
              <a:t> and </a:t>
            </a:r>
            <a:r>
              <a:rPr lang="en-US" b="1" i="0" dirty="0">
                <a:solidFill>
                  <a:srgbClr val="3C3C3B"/>
                </a:solidFill>
                <a:effectLst/>
                <a:latin typeface="Lato"/>
              </a:rPr>
              <a:t>direction</a:t>
            </a:r>
            <a:r>
              <a:rPr lang="en-US" b="0" i="0" dirty="0">
                <a:solidFill>
                  <a:srgbClr val="3C3C3B"/>
                </a:solidFill>
                <a:effectLst/>
                <a:latin typeface="Lato"/>
              </a:rPr>
              <a:t>, which describe how relative table calculations operate.</a:t>
            </a:r>
          </a:p>
          <a:p>
            <a:pPr marL="158750" indent="0">
              <a:buNone/>
            </a:pPr>
            <a:endParaRPr dirty="0">
              <a:uFillTx/>
            </a:endParaRPr>
          </a:p>
        </p:txBody>
      </p:sp>
    </p:spTree>
    <p:extLst>
      <p:ext uri="{BB962C8B-B14F-4D97-AF65-F5344CB8AC3E}">
        <p14:creationId xmlns:p14="http://schemas.microsoft.com/office/powerpoint/2010/main" val="84556616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You've already seen table calculations being calculated </a:t>
            </a:r>
            <a:r>
              <a:rPr lang="en-US" b="1" i="0" dirty="0">
                <a:solidFill>
                  <a:srgbClr val="3C3C3B"/>
                </a:solidFill>
                <a:effectLst/>
                <a:latin typeface="Lato"/>
              </a:rPr>
              <a:t>Table (across)</a:t>
            </a:r>
            <a:r>
              <a:rPr lang="en-US" b="0" i="0" dirty="0">
                <a:solidFill>
                  <a:srgbClr val="3C3C3B"/>
                </a:solidFill>
                <a:effectLst/>
                <a:latin typeface="Lato"/>
              </a:rPr>
              <a:t> (the running sum of sales over time in </a:t>
            </a:r>
            <a:r>
              <a:rPr lang="en-US" b="0" i="1" dirty="0">
                <a:solidFill>
                  <a:srgbClr val="3C3C3B"/>
                </a:solidFill>
                <a:effectLst/>
                <a:latin typeface="Lato"/>
              </a:rPr>
              <a:t>Figure</a:t>
            </a:r>
            <a:r>
              <a:rPr lang="en-US" b="0" i="0" dirty="0">
                <a:solidFill>
                  <a:srgbClr val="3C3C3B"/>
                </a:solidFill>
                <a:effectLst/>
                <a:latin typeface="Lato"/>
              </a:rPr>
              <a:t>) and </a:t>
            </a:r>
            <a:r>
              <a:rPr lang="en-US" b="1" i="0" dirty="0">
                <a:solidFill>
                  <a:srgbClr val="3C3C3B"/>
                </a:solidFill>
                <a:effectLst/>
                <a:latin typeface="Lato"/>
              </a:rPr>
              <a:t>Table (down)</a:t>
            </a:r>
            <a:r>
              <a:rPr lang="en-US" b="0" i="0" dirty="0">
                <a:solidFill>
                  <a:srgbClr val="3C3C3B"/>
                </a:solidFill>
                <a:effectLst/>
                <a:latin typeface="Lato"/>
              </a:rPr>
              <a:t>. In these cases, the scope was the entire table and the direction was either across or down. For example, the running total calculation ran across the entire table, adding subsequent values as it moved from left to right.</a:t>
            </a:r>
            <a:endParaRPr dirty="0">
              <a:uFillTx/>
            </a:endParaRPr>
          </a:p>
        </p:txBody>
      </p:sp>
    </p:spTree>
    <p:extLst>
      <p:ext uri="{BB962C8B-B14F-4D97-AF65-F5344CB8AC3E}">
        <p14:creationId xmlns:p14="http://schemas.microsoft.com/office/powerpoint/2010/main" val="261726954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To define scope and direction for a table calculation, use the drop-down menu for the field in the view and select Compute Using. You will get a list of options that vary slightly depending on the location of dimensions in the view. The first of the options listed allows you to define the scope and direction relative to the table. After the option for cell, you will see a list of dimensions present in the view. We'll look at those in the next section.</a:t>
            </a:r>
          </a:p>
          <a:p>
            <a:pPr marL="158750" indent="0">
              <a:buNone/>
            </a:pPr>
            <a:endParaRPr dirty="0">
              <a:uFillTx/>
            </a:endParaRPr>
          </a:p>
        </p:txBody>
      </p:sp>
    </p:spTree>
    <p:extLst>
      <p:ext uri="{BB962C8B-B14F-4D97-AF65-F5344CB8AC3E}">
        <p14:creationId xmlns:p14="http://schemas.microsoft.com/office/powerpoint/2010/main" val="2766072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Continue your analysis of Superstore sales using the lesson 01 Starter workbook you just saved:</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Drag the Sales field from </a:t>
            </a:r>
            <a:r>
              <a:rPr lang="en-US" b="1" i="0" dirty="0">
                <a:solidFill>
                  <a:srgbClr val="3C3C3B"/>
                </a:solidFill>
                <a:effectLst/>
                <a:latin typeface="Lato"/>
              </a:rPr>
              <a:t>Measures</a:t>
            </a:r>
            <a:r>
              <a:rPr lang="en-US" b="0" i="0" dirty="0">
                <a:solidFill>
                  <a:srgbClr val="3C3C3B"/>
                </a:solidFill>
                <a:effectLst/>
                <a:latin typeface="Lato"/>
              </a:rPr>
              <a:t> to </a:t>
            </a:r>
            <a:r>
              <a:rPr lang="en-US" b="1" i="0" dirty="0">
                <a:solidFill>
                  <a:srgbClr val="3C3C3B"/>
                </a:solidFill>
                <a:effectLst/>
                <a:latin typeface="Lato"/>
              </a:rPr>
              <a:t>Rows</a:t>
            </a:r>
            <a:r>
              <a:rPr lang="en-US" b="0" i="0" dirty="0">
                <a:solidFill>
                  <a:srgbClr val="3C3C3B"/>
                </a:solidFill>
                <a:effectLst/>
                <a:latin typeface="Lato"/>
              </a:rPr>
              <a:t>. This gives you a single, vertical bar representing the sum of all sales in the data source.</a:t>
            </a:r>
          </a:p>
          <a:p>
            <a:pPr algn="l">
              <a:buFont typeface="+mj-lt"/>
              <a:buAutoNum type="arabicPeriod"/>
            </a:pPr>
            <a:r>
              <a:rPr lang="en-US" b="0" i="0" dirty="0">
                <a:solidFill>
                  <a:srgbClr val="3C3C3B"/>
                </a:solidFill>
                <a:effectLst/>
                <a:latin typeface="Lato"/>
              </a:rPr>
              <a:t>To turn this into a time series, you must introduce a date. Drag the Order Date field from </a:t>
            </a:r>
            <a:r>
              <a:rPr lang="en-US" b="1" i="0" dirty="0">
                <a:solidFill>
                  <a:srgbClr val="3C3C3B"/>
                </a:solidFill>
                <a:effectLst/>
                <a:latin typeface="Lato"/>
              </a:rPr>
              <a:t>Dimensions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on the left and drop it into </a:t>
            </a:r>
            <a:r>
              <a:rPr lang="en-US" b="1" i="0" dirty="0">
                <a:solidFill>
                  <a:srgbClr val="3C3C3B"/>
                </a:solidFill>
                <a:effectLst/>
                <a:latin typeface="Lato"/>
              </a:rPr>
              <a:t>Columns</a:t>
            </a:r>
            <a:r>
              <a:rPr lang="en-US" b="0" i="0" dirty="0">
                <a:solidFill>
                  <a:srgbClr val="3C3C3B"/>
                </a:solidFill>
                <a:effectLst/>
                <a:latin typeface="Lato"/>
              </a:rPr>
              <a:t>. Tableau has a built-in date hierarchy, and the default level of Year has given you a line chart connecting four years. Notice that you can clearly see an increase in sales year after year:</a:t>
            </a:r>
          </a:p>
          <a:p>
            <a:pPr marL="158750" indent="0">
              <a:buNone/>
            </a:pPr>
            <a:endParaRPr dirty="0">
              <a:uFillTx/>
            </a:endParaRPr>
          </a:p>
        </p:txBody>
      </p:sp>
    </p:spTree>
    <p:extLst>
      <p:ext uri="{BB962C8B-B14F-4D97-AF65-F5344CB8AC3E}">
        <p14:creationId xmlns:p14="http://schemas.microsoft.com/office/powerpoint/2010/main" val="313439286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order to understand these options, consider the following example:</a:t>
            </a:r>
          </a:p>
          <a:p>
            <a:endParaRPr lang="en-US" dirty="0"/>
          </a:p>
          <a:p>
            <a:pPr marL="158750" indent="0" algn="l">
              <a:buNone/>
            </a:pPr>
            <a:r>
              <a:rPr lang="en-US" dirty="0"/>
              <a:t/>
            </a:r>
            <a:br>
              <a:rPr lang="en-US" dirty="0"/>
            </a:br>
            <a:r>
              <a:rPr lang="en-US" b="0" i="0" dirty="0">
                <a:solidFill>
                  <a:srgbClr val="3C3C3B"/>
                </a:solidFill>
                <a:effectLst/>
                <a:latin typeface="Lato"/>
              </a:rPr>
              <a:t>When it comes to the scope of table calculations, Tableau makes the following distinctions: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table</a:t>
            </a:r>
            <a:r>
              <a:rPr lang="en-US" b="0" i="0" dirty="0">
                <a:solidFill>
                  <a:srgbClr val="3C3C3B"/>
                </a:solidFill>
                <a:effectLst/>
                <a:latin typeface="Lato"/>
              </a:rPr>
              <a:t> is the entire set of aggregate data.</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pane</a:t>
            </a:r>
            <a:r>
              <a:rPr lang="en-US" b="0" i="0" dirty="0">
                <a:solidFill>
                  <a:srgbClr val="3C3C3B"/>
                </a:solidFill>
                <a:effectLst/>
                <a:latin typeface="Lato"/>
              </a:rPr>
              <a:t> is a smaller section of the entire table. Technically, it is defined by the penultimate level of the table; that is, the next-to-last dimension on the </a:t>
            </a:r>
            <a:r>
              <a:rPr lang="en-US" b="1" i="0" dirty="0">
                <a:solidFill>
                  <a:srgbClr val="3C3C3B"/>
                </a:solidFill>
                <a:effectLst/>
                <a:latin typeface="Lato"/>
              </a:rPr>
              <a:t>Rows</a:t>
            </a:r>
            <a:r>
              <a:rPr lang="en-US" b="0" i="0" dirty="0">
                <a:solidFill>
                  <a:srgbClr val="3C3C3B"/>
                </a:solidFill>
                <a:effectLst/>
                <a:latin typeface="Lato"/>
              </a:rPr>
              <a:t> and/or </a:t>
            </a:r>
            <a:r>
              <a:rPr lang="en-US" b="1" i="0" dirty="0">
                <a:solidFill>
                  <a:srgbClr val="3C3C3B"/>
                </a:solidFill>
                <a:effectLst/>
                <a:latin typeface="Lato"/>
              </a:rPr>
              <a:t>Columns</a:t>
            </a:r>
            <a:r>
              <a:rPr lang="en-US" b="0" i="0" dirty="0">
                <a:solidFill>
                  <a:srgbClr val="3C3C3B"/>
                </a:solidFill>
                <a:effectLst/>
                <a:latin typeface="Lato"/>
              </a:rPr>
              <a:t> shelf defines the pane. In the preceding image, you can see that the intersection of </a:t>
            </a:r>
            <a:r>
              <a:rPr lang="en-US" b="1" i="0" dirty="0">
                <a:solidFill>
                  <a:srgbClr val="3C3C3B"/>
                </a:solidFill>
                <a:effectLst/>
                <a:latin typeface="Lato"/>
              </a:rPr>
              <a:t>Year</a:t>
            </a:r>
            <a:r>
              <a:rPr lang="en-US" b="0" i="0" dirty="0">
                <a:solidFill>
                  <a:srgbClr val="3C3C3B"/>
                </a:solidFill>
                <a:effectLst/>
                <a:latin typeface="Lato"/>
              </a:rPr>
              <a:t> on rows and </a:t>
            </a:r>
            <a:r>
              <a:rPr lang="en-US" b="1" i="0" dirty="0">
                <a:solidFill>
                  <a:srgbClr val="3C3C3B"/>
                </a:solidFill>
                <a:effectLst/>
                <a:latin typeface="Lato"/>
              </a:rPr>
              <a:t>Region</a:t>
            </a:r>
            <a:r>
              <a:rPr lang="en-US" b="0" i="0" dirty="0">
                <a:solidFill>
                  <a:srgbClr val="3C3C3B"/>
                </a:solidFill>
                <a:effectLst/>
                <a:latin typeface="Lato"/>
              </a:rPr>
              <a:t> on columns defines the panes (one of eight is highlighted in the view).</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cell</a:t>
            </a:r>
            <a:r>
              <a:rPr lang="en-US" b="0" i="0" dirty="0">
                <a:solidFill>
                  <a:srgbClr val="3C3C3B"/>
                </a:solidFill>
                <a:effectLst/>
                <a:latin typeface="Lato"/>
              </a:rPr>
              <a:t> is defined by the lowest level of the table. In this view, the intersection of one </a:t>
            </a:r>
            <a:r>
              <a:rPr lang="en-US" b="1" i="0" dirty="0">
                <a:solidFill>
                  <a:srgbClr val="3C3C3B"/>
                </a:solidFill>
                <a:effectLst/>
                <a:latin typeface="Lato"/>
              </a:rPr>
              <a:t>Department</a:t>
            </a:r>
            <a:r>
              <a:rPr lang="en-US" b="0" i="0" dirty="0">
                <a:solidFill>
                  <a:srgbClr val="3C3C3B"/>
                </a:solidFill>
                <a:effectLst/>
                <a:latin typeface="Lato"/>
              </a:rPr>
              <a:t> within a </a:t>
            </a:r>
            <a:r>
              <a:rPr lang="en-US" b="1" i="0" dirty="0">
                <a:solidFill>
                  <a:srgbClr val="3C3C3B"/>
                </a:solidFill>
                <a:effectLst/>
                <a:latin typeface="Lato"/>
              </a:rPr>
              <a:t>Region</a:t>
            </a:r>
            <a:r>
              <a:rPr lang="en-US" b="0" i="0" dirty="0">
                <a:solidFill>
                  <a:srgbClr val="3C3C3B"/>
                </a:solidFill>
                <a:effectLst/>
                <a:latin typeface="Lato"/>
              </a:rPr>
              <a:t> and one </a:t>
            </a:r>
            <a:r>
              <a:rPr lang="en-US" b="1" i="0" dirty="0">
                <a:solidFill>
                  <a:srgbClr val="3C3C3B"/>
                </a:solidFill>
                <a:effectLst/>
                <a:latin typeface="Lato"/>
              </a:rPr>
              <a:t>Quarter</a:t>
            </a:r>
            <a:r>
              <a:rPr lang="en-US" b="0" i="0" dirty="0">
                <a:solidFill>
                  <a:srgbClr val="3C3C3B"/>
                </a:solidFill>
                <a:effectLst/>
                <a:latin typeface="Lato"/>
              </a:rPr>
              <a:t> within a </a:t>
            </a:r>
            <a:r>
              <a:rPr lang="en-US" b="1" i="0" dirty="0">
                <a:solidFill>
                  <a:srgbClr val="3C3C3B"/>
                </a:solidFill>
                <a:effectLst/>
                <a:latin typeface="Lato"/>
              </a:rPr>
              <a:t>Year</a:t>
            </a:r>
            <a:r>
              <a:rPr lang="en-US" b="0" i="0" dirty="0">
                <a:solidFill>
                  <a:srgbClr val="3C3C3B"/>
                </a:solidFill>
                <a:effectLst/>
                <a:latin typeface="Lato"/>
              </a:rPr>
              <a:t> is a single cell (one of 96 is highlighted in the view).</a:t>
            </a:r>
          </a:p>
          <a:p>
            <a:pPr algn="l"/>
            <a:r>
              <a:rPr lang="en-US" b="0" i="0" dirty="0">
                <a:solidFill>
                  <a:srgbClr val="3C3C3B"/>
                </a:solidFill>
                <a:effectLst/>
                <a:latin typeface="Lato"/>
              </a:rPr>
              <a:t>The bounded areas in the preceding screenshot are defined by the scope. Scope (and as we'll see, also partition) defines windows within the data that contain various table calculations. Window functions, such as WINDOW_SUM() in particular, work within the scope of these windows.</a:t>
            </a:r>
          </a:p>
          <a:p>
            <a:pPr marL="158750" indent="0">
              <a:buNone/>
            </a:pPr>
            <a:endParaRPr dirty="0">
              <a:uFillTx/>
            </a:endParaRPr>
          </a:p>
        </p:txBody>
      </p:sp>
    </p:spTree>
    <p:extLst>
      <p:ext uri="{BB962C8B-B14F-4D97-AF65-F5344CB8AC3E}">
        <p14:creationId xmlns:p14="http://schemas.microsoft.com/office/powerpoint/2010/main" val="336857426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There are many practical uses for Index(), but we'll use it here because it is easy to see how it is moving for a given scope and direction.</a:t>
            </a:r>
            <a:endParaRPr dirty="0">
              <a:uFillTx/>
            </a:endParaRPr>
          </a:p>
        </p:txBody>
      </p:sp>
    </p:spTree>
    <p:extLst>
      <p:ext uri="{BB962C8B-B14F-4D97-AF65-F5344CB8AC3E}">
        <p14:creationId xmlns:p14="http://schemas.microsoft.com/office/powerpoint/2010/main" val="180263313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Create the table as shown, with </a:t>
            </a:r>
            <a:r>
              <a:rPr lang="en-US" b="1" i="0" dirty="0">
                <a:solidFill>
                  <a:srgbClr val="3C3C3B"/>
                </a:solidFill>
                <a:effectLst/>
                <a:latin typeface="Lato"/>
              </a:rPr>
              <a:t>YEAR(Order Date)</a:t>
            </a:r>
            <a:r>
              <a:rPr lang="en-US" b="0" i="0" dirty="0">
                <a:solidFill>
                  <a:srgbClr val="3C3C3B"/>
                </a:solidFill>
                <a:effectLst/>
                <a:latin typeface="Lato"/>
              </a:rPr>
              <a:t> and </a:t>
            </a:r>
            <a:r>
              <a:rPr lang="en-US" b="1" i="0" dirty="0">
                <a:solidFill>
                  <a:srgbClr val="3C3C3B"/>
                </a:solidFill>
                <a:effectLst/>
                <a:latin typeface="Lato"/>
              </a:rPr>
              <a:t>QUARTER(Order Date)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Department</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Instead of placing </a:t>
            </a:r>
            <a:r>
              <a:rPr lang="en-US" b="1" i="0" dirty="0">
                <a:solidFill>
                  <a:srgbClr val="3C3C3B"/>
                </a:solidFill>
                <a:effectLst/>
                <a:latin typeface="Lato"/>
              </a:rPr>
              <a:t>Sales</a:t>
            </a:r>
            <a:r>
              <a:rPr lang="en-US" b="0" i="0" dirty="0">
                <a:solidFill>
                  <a:srgbClr val="3C3C3B"/>
                </a:solidFill>
                <a:effectLst/>
                <a:latin typeface="Lato"/>
              </a:rPr>
              <a:t> in the view, add the newly created </a:t>
            </a:r>
            <a:r>
              <a:rPr lang="en-US" b="1" i="0" dirty="0">
                <a:solidFill>
                  <a:srgbClr val="3C3C3B"/>
                </a:solidFill>
                <a:effectLst/>
                <a:latin typeface="Lato"/>
              </a:rPr>
              <a:t>Index</a:t>
            </a:r>
            <a:r>
              <a:rPr lang="en-US" b="0" i="0" dirty="0">
                <a:solidFill>
                  <a:srgbClr val="3C3C3B"/>
                </a:solidFill>
                <a:effectLst/>
                <a:latin typeface="Lato"/>
              </a:rPr>
              <a:t> field to the </a:t>
            </a:r>
            <a:r>
              <a:rPr lang="en-US" b="1" i="0" dirty="0">
                <a:solidFill>
                  <a:srgbClr val="3C3C3B"/>
                </a:solidFill>
                <a:effectLst/>
                <a:latin typeface="Lato"/>
              </a:rPr>
              <a:t>Text</a:t>
            </a:r>
            <a:r>
              <a:rPr lang="en-US" b="0" i="0" dirty="0">
                <a:solidFill>
                  <a:srgbClr val="3C3C3B"/>
                </a:solidFill>
                <a:effectLst/>
                <a:latin typeface="Lato"/>
              </a:rPr>
              <a:t> shelf. Then experiment, using the drop-down menu on the </a:t>
            </a:r>
            <a:r>
              <a:rPr lang="en-US" b="1" i="0" dirty="0">
                <a:solidFill>
                  <a:srgbClr val="3C3C3B"/>
                </a:solidFill>
                <a:effectLst/>
                <a:latin typeface="Lato"/>
              </a:rPr>
              <a:t>Index</a:t>
            </a:r>
            <a:r>
              <a:rPr lang="en-US" b="0" i="0" dirty="0">
                <a:solidFill>
                  <a:srgbClr val="3C3C3B"/>
                </a:solidFill>
                <a:effectLst/>
                <a:latin typeface="Lato"/>
              </a:rPr>
              <a:t> field and select </a:t>
            </a:r>
            <a:r>
              <a:rPr lang="en-US" b="1" i="0" dirty="0">
                <a:solidFill>
                  <a:srgbClr val="3C3C3B"/>
                </a:solidFill>
                <a:effectLst/>
                <a:latin typeface="Lato"/>
              </a:rPr>
              <a:t>Compute Using</a:t>
            </a:r>
            <a:r>
              <a:rPr lang="en-US" b="0" i="0" dirty="0">
                <a:solidFill>
                  <a:srgbClr val="3C3C3B"/>
                </a:solidFill>
                <a:effectLst/>
                <a:latin typeface="Lato"/>
              </a:rPr>
              <a:t> to cycle through various scope and direction combinations. In the following examples, we've only kept the </a:t>
            </a:r>
            <a:r>
              <a:rPr lang="en-US" b="1" i="0" dirty="0">
                <a:solidFill>
                  <a:srgbClr val="3C3C3B"/>
                </a:solidFill>
                <a:effectLst/>
                <a:latin typeface="Lato"/>
              </a:rPr>
              <a:t>East</a:t>
            </a:r>
            <a:r>
              <a:rPr lang="en-US" b="0" i="0" dirty="0">
                <a:solidFill>
                  <a:srgbClr val="3C3C3B"/>
                </a:solidFill>
                <a:effectLst/>
                <a:latin typeface="Lato"/>
              </a:rPr>
              <a:t> and </a:t>
            </a:r>
            <a:r>
              <a:rPr lang="en-US" b="1" i="0" dirty="0">
                <a:solidFill>
                  <a:srgbClr val="3C3C3B"/>
                </a:solidFill>
                <a:effectLst/>
                <a:latin typeface="Lato"/>
              </a:rPr>
              <a:t>West</a:t>
            </a:r>
            <a:r>
              <a:rPr lang="en-US" b="0" i="0" dirty="0">
                <a:solidFill>
                  <a:srgbClr val="3C3C3B"/>
                </a:solidFill>
                <a:effectLst/>
                <a:latin typeface="Lato"/>
              </a:rPr>
              <a:t> regions and two years, </a:t>
            </a:r>
            <a:r>
              <a:rPr lang="en-US" b="1" i="0" dirty="0">
                <a:solidFill>
                  <a:srgbClr val="3C3C3B"/>
                </a:solidFill>
                <a:effectLst/>
                <a:latin typeface="Lato"/>
              </a:rPr>
              <a:t>2015</a:t>
            </a:r>
            <a:r>
              <a:rPr lang="en-US" b="0" i="0" dirty="0">
                <a:solidFill>
                  <a:srgbClr val="3C3C3B"/>
                </a:solidFill>
                <a:effectLst/>
                <a:latin typeface="Lato"/>
              </a:rPr>
              <a:t> and </a:t>
            </a:r>
            <a:r>
              <a:rPr lang="en-US" b="1" i="0" dirty="0">
                <a:solidFill>
                  <a:srgbClr val="3C3C3B"/>
                </a:solidFill>
                <a:effectLst/>
                <a:latin typeface="Lato"/>
              </a:rPr>
              <a:t>2016</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Table (across)</a:t>
            </a:r>
            <a:r>
              <a:rPr lang="en-US" b="0" i="0" dirty="0">
                <a:solidFill>
                  <a:srgbClr val="3C3C3B"/>
                </a:solidFill>
                <a:effectLst/>
                <a:latin typeface="Lato"/>
              </a:rPr>
              <a:t>: This is Tableau's default when there are columns in the table. Notice in the following how </a:t>
            </a:r>
            <a:r>
              <a:rPr lang="en-US" b="1" i="0" dirty="0">
                <a:solidFill>
                  <a:srgbClr val="3C3C3B"/>
                </a:solidFill>
                <a:effectLst/>
                <a:latin typeface="Lato"/>
              </a:rPr>
              <a:t>Index</a:t>
            </a:r>
            <a:r>
              <a:rPr lang="en-US" b="0" i="0" dirty="0">
                <a:solidFill>
                  <a:srgbClr val="3C3C3B"/>
                </a:solidFill>
                <a:effectLst/>
                <a:latin typeface="Lato"/>
              </a:rPr>
              <a:t> increments across the entire table.</a:t>
            </a:r>
          </a:p>
          <a:p>
            <a:pPr marL="158750" indent="0">
              <a:buNone/>
            </a:pPr>
            <a:endParaRPr dirty="0">
              <a:uFillTx/>
            </a:endParaRPr>
          </a:p>
        </p:txBody>
      </p:sp>
    </p:spTree>
    <p:extLst>
      <p:ext uri="{BB962C8B-B14F-4D97-AF65-F5344CB8AC3E}">
        <p14:creationId xmlns:p14="http://schemas.microsoft.com/office/powerpoint/2010/main" val="108000500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Table (down)</a:t>
            </a:r>
            <a:r>
              <a:rPr lang="en-US" b="0" i="0" dirty="0">
                <a:solidFill>
                  <a:srgbClr val="3C3C3B"/>
                </a:solidFill>
                <a:effectLst/>
                <a:latin typeface="Lato"/>
              </a:rPr>
              <a:t>: When using </a:t>
            </a:r>
            <a:r>
              <a:rPr lang="en-US" dirty="0"/>
              <a:t>table (down)</a:t>
            </a:r>
            <a:r>
              <a:rPr lang="en-US" b="0" i="0" dirty="0">
                <a:solidFill>
                  <a:srgbClr val="3C3C3B"/>
                </a:solidFill>
                <a:effectLst/>
                <a:latin typeface="Lato"/>
              </a:rPr>
              <a:t>, </a:t>
            </a:r>
            <a:r>
              <a:rPr lang="en-US" b="1" i="0" dirty="0">
                <a:solidFill>
                  <a:srgbClr val="3C3C3B"/>
                </a:solidFill>
                <a:effectLst/>
                <a:latin typeface="Lato"/>
              </a:rPr>
              <a:t>Index</a:t>
            </a:r>
            <a:r>
              <a:rPr lang="en-US" b="0" i="0" dirty="0">
                <a:solidFill>
                  <a:srgbClr val="3C3C3B"/>
                </a:solidFill>
                <a:effectLst/>
                <a:latin typeface="Lato"/>
              </a:rPr>
              <a:t> increments down the entire table:</a:t>
            </a:r>
            <a:endParaRPr dirty="0">
              <a:uFillTx/>
            </a:endParaRPr>
          </a:p>
        </p:txBody>
      </p:sp>
    </p:spTree>
    <p:extLst>
      <p:ext uri="{BB962C8B-B14F-4D97-AF65-F5344CB8AC3E}">
        <p14:creationId xmlns:p14="http://schemas.microsoft.com/office/powerpoint/2010/main" val="409298816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Table (across then down)</a:t>
            </a:r>
            <a:r>
              <a:rPr lang="en-US" b="0" i="0" dirty="0">
                <a:solidFill>
                  <a:srgbClr val="3C3C3B"/>
                </a:solidFill>
                <a:effectLst/>
                <a:latin typeface="Lato"/>
              </a:rPr>
              <a:t>: This increments </a:t>
            </a:r>
            <a:r>
              <a:rPr lang="en-US" b="1" i="0" dirty="0">
                <a:solidFill>
                  <a:srgbClr val="3C3C3B"/>
                </a:solidFill>
                <a:effectLst/>
                <a:latin typeface="Lato"/>
              </a:rPr>
              <a:t>Index</a:t>
            </a:r>
            <a:r>
              <a:rPr lang="en-US" b="0" i="0" dirty="0">
                <a:solidFill>
                  <a:srgbClr val="3C3C3B"/>
                </a:solidFill>
                <a:effectLst/>
                <a:latin typeface="Lato"/>
              </a:rPr>
              <a:t> across the table, then steps down, continues to increment across, and repeats for the entire table:</a:t>
            </a:r>
            <a:endParaRPr dirty="0">
              <a:uFillTx/>
            </a:endParaRPr>
          </a:p>
        </p:txBody>
      </p:sp>
    </p:spTree>
    <p:extLst>
      <p:ext uri="{BB962C8B-B14F-4D97-AF65-F5344CB8AC3E}">
        <p14:creationId xmlns:p14="http://schemas.microsoft.com/office/powerpoint/2010/main" val="399794779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Pane (across)</a:t>
            </a:r>
            <a:r>
              <a:rPr lang="en-US" b="0" i="0" dirty="0">
                <a:solidFill>
                  <a:srgbClr val="3C3C3B"/>
                </a:solidFill>
                <a:effectLst/>
                <a:latin typeface="Lato"/>
              </a:rPr>
              <a:t>: This defines a boundary for </a:t>
            </a:r>
            <a:r>
              <a:rPr lang="en-US" b="1" i="0" dirty="0">
                <a:solidFill>
                  <a:srgbClr val="3C3C3B"/>
                </a:solidFill>
                <a:effectLst/>
                <a:latin typeface="Lato"/>
              </a:rPr>
              <a:t>Index</a:t>
            </a:r>
            <a:r>
              <a:rPr lang="en-US" b="0" i="0" dirty="0">
                <a:solidFill>
                  <a:srgbClr val="3C3C3B"/>
                </a:solidFill>
                <a:effectLst/>
                <a:latin typeface="Lato"/>
              </a:rPr>
              <a:t> and causes it to increment across until it reaches the pane boundary, at which point the indexing restarts</a:t>
            </a:r>
            <a:endParaRPr dirty="0">
              <a:uFillTx/>
            </a:endParaRPr>
          </a:p>
        </p:txBody>
      </p:sp>
    </p:spTree>
    <p:extLst>
      <p:ext uri="{BB962C8B-B14F-4D97-AF65-F5344CB8AC3E}">
        <p14:creationId xmlns:p14="http://schemas.microsoft.com/office/powerpoint/2010/main" val="320625961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Pane (down)</a:t>
            </a:r>
            <a:r>
              <a:rPr lang="en-US" b="0" i="0" dirty="0">
                <a:solidFill>
                  <a:srgbClr val="3C3C3B"/>
                </a:solidFill>
                <a:effectLst/>
                <a:latin typeface="Lato"/>
              </a:rPr>
              <a:t>: This defines a boundary for </a:t>
            </a:r>
            <a:r>
              <a:rPr lang="en-US" b="1" i="0" dirty="0">
                <a:solidFill>
                  <a:srgbClr val="3C3C3B"/>
                </a:solidFill>
                <a:effectLst/>
                <a:latin typeface="Lato"/>
              </a:rPr>
              <a:t>Index</a:t>
            </a:r>
            <a:r>
              <a:rPr lang="en-US" b="0" i="0" dirty="0">
                <a:solidFill>
                  <a:srgbClr val="3C3C3B"/>
                </a:solidFill>
                <a:effectLst/>
                <a:latin typeface="Lato"/>
              </a:rPr>
              <a:t> and causes it to increment down until it reaches the pane boundary, at which point the indexing restarts:</a:t>
            </a:r>
            <a:endParaRPr dirty="0">
              <a:uFillTx/>
            </a:endParaRPr>
          </a:p>
        </p:txBody>
      </p:sp>
    </p:spTree>
    <p:extLst>
      <p:ext uri="{BB962C8B-B14F-4D97-AF65-F5344CB8AC3E}">
        <p14:creationId xmlns:p14="http://schemas.microsoft.com/office/powerpoint/2010/main" val="132789157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Pane (across then down)</a:t>
            </a:r>
            <a:r>
              <a:rPr lang="en-US" b="0" i="0" dirty="0">
                <a:solidFill>
                  <a:srgbClr val="3C3C3B"/>
                </a:solidFill>
                <a:effectLst/>
                <a:latin typeface="Lato"/>
              </a:rPr>
              <a:t>: This allows </a:t>
            </a:r>
            <a:r>
              <a:rPr lang="en-US" b="1" i="0" dirty="0">
                <a:solidFill>
                  <a:srgbClr val="3C3C3B"/>
                </a:solidFill>
                <a:effectLst/>
                <a:latin typeface="Lato"/>
              </a:rPr>
              <a:t>Index</a:t>
            </a:r>
            <a:r>
              <a:rPr lang="en-US" b="0" i="0" dirty="0">
                <a:solidFill>
                  <a:srgbClr val="3C3C3B"/>
                </a:solidFill>
                <a:effectLst/>
                <a:latin typeface="Lato"/>
              </a:rPr>
              <a:t> to increment across the pane and continue by stepping down. The pane defines the boundary here: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may use scope and direction with any table calculation. Consider how a running total or percentage difference would be calculated using the same movement and boundaries shown here. Keep experimenting with different options until you feel comfortable with how scope and direction work.</a:t>
            </a:r>
          </a:p>
          <a:p>
            <a:pPr algn="l"/>
            <a:r>
              <a:rPr lang="en-US" b="0" i="0" dirty="0">
                <a:solidFill>
                  <a:srgbClr val="3C3C3B"/>
                </a:solidFill>
                <a:effectLst/>
                <a:latin typeface="Lato"/>
              </a:rPr>
              <a:t>Scope and direction operate relative to the table, so you can rearrange fields, and the calculation will continue to work in the same scope and direction. For example, you could swap </a:t>
            </a:r>
            <a:r>
              <a:rPr lang="en-US" b="1" i="0" dirty="0">
                <a:solidFill>
                  <a:srgbClr val="3C3C3B"/>
                </a:solidFill>
                <a:effectLst/>
                <a:latin typeface="Lato"/>
              </a:rPr>
              <a:t>Year of Order Date</a:t>
            </a:r>
            <a:r>
              <a:rPr lang="en-US" b="0" i="0" dirty="0">
                <a:solidFill>
                  <a:srgbClr val="3C3C3B"/>
                </a:solidFill>
                <a:effectLst/>
                <a:latin typeface="Lato"/>
              </a:rPr>
              <a:t> with </a:t>
            </a:r>
            <a:r>
              <a:rPr lang="en-US" b="1" i="0" dirty="0">
                <a:solidFill>
                  <a:srgbClr val="3C3C3B"/>
                </a:solidFill>
                <a:effectLst/>
                <a:latin typeface="Lato"/>
              </a:rPr>
              <a:t>Department</a:t>
            </a:r>
            <a:r>
              <a:rPr lang="en-US" b="0" i="0" dirty="0">
                <a:solidFill>
                  <a:srgbClr val="3C3C3B"/>
                </a:solidFill>
                <a:effectLst/>
                <a:latin typeface="Lato"/>
              </a:rPr>
              <a:t> and still see </a:t>
            </a:r>
            <a:r>
              <a:rPr lang="en-US" b="1" i="0" dirty="0">
                <a:solidFill>
                  <a:srgbClr val="3C3C3B"/>
                </a:solidFill>
                <a:effectLst/>
                <a:latin typeface="Lato"/>
              </a:rPr>
              <a:t>Index</a:t>
            </a:r>
            <a:r>
              <a:rPr lang="en-US" b="0" i="0" dirty="0">
                <a:solidFill>
                  <a:srgbClr val="3C3C3B"/>
                </a:solidFill>
                <a:effectLst/>
                <a:latin typeface="Lato"/>
              </a:rPr>
              <a:t> calculated according to the scope and direction you defined.</a:t>
            </a:r>
          </a:p>
          <a:p>
            <a:pPr algn="l"/>
            <a:r>
              <a:rPr lang="en-US" b="0" i="0" dirty="0">
                <a:solidFill>
                  <a:srgbClr val="3C3C3B"/>
                </a:solidFill>
                <a:effectLst/>
                <a:latin typeface="Lato"/>
              </a:rPr>
              <a:t>Next, we'll take a look at the corresponding concept for table calculations that are fixed to certain dimensions.</a:t>
            </a:r>
          </a:p>
          <a:p>
            <a:pPr marL="158750" indent="0">
              <a:buNone/>
            </a:pPr>
            <a:endParaRPr dirty="0">
              <a:uFillTx/>
            </a:endParaRPr>
          </a:p>
        </p:txBody>
      </p:sp>
    </p:spTree>
    <p:extLst>
      <p:ext uri="{BB962C8B-B14F-4D97-AF65-F5344CB8AC3E}">
        <p14:creationId xmlns:p14="http://schemas.microsoft.com/office/powerpoint/2010/main" val="14090977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Using addressing and partitioning gives you much finer control because your table calculations are no longer relative to the table layout, and you have many more options for fine-tuning the scope, direction, and order of the calculations.</a:t>
            </a:r>
          </a:p>
          <a:p>
            <a:pPr algn="l"/>
            <a:r>
              <a:rPr lang="en-US" b="0" i="0" dirty="0">
                <a:solidFill>
                  <a:srgbClr val="3C3C3B"/>
                </a:solidFill>
                <a:effectLst/>
                <a:latin typeface="Lato"/>
              </a:rPr>
              <a:t>To begin to understand how this works, let's consider a simple example. Using the preceding view, select </a:t>
            </a:r>
            <a:r>
              <a:rPr lang="en-US" b="1" i="0" dirty="0">
                <a:solidFill>
                  <a:srgbClr val="3C3C3B"/>
                </a:solidFill>
                <a:effectLst/>
                <a:latin typeface="Lato"/>
              </a:rPr>
              <a:t>Edit table calculation</a:t>
            </a:r>
            <a:r>
              <a:rPr lang="en-US" b="0" i="0" dirty="0">
                <a:solidFill>
                  <a:srgbClr val="3C3C3B"/>
                </a:solidFill>
                <a:effectLst/>
                <a:latin typeface="Lato"/>
              </a:rPr>
              <a:t> from the drop-down menu of the </a:t>
            </a:r>
            <a:r>
              <a:rPr lang="en-US" b="1" i="0" dirty="0">
                <a:solidFill>
                  <a:srgbClr val="3C3C3B"/>
                </a:solidFill>
                <a:effectLst/>
                <a:latin typeface="Lato"/>
              </a:rPr>
              <a:t>Index</a:t>
            </a:r>
            <a:r>
              <a:rPr lang="en-US" b="0" i="0" dirty="0">
                <a:solidFill>
                  <a:srgbClr val="3C3C3B"/>
                </a:solidFill>
                <a:effectLst/>
                <a:latin typeface="Lato"/>
              </a:rPr>
              <a:t> field on </a:t>
            </a:r>
            <a:r>
              <a:rPr lang="en-US" b="1" i="0" dirty="0">
                <a:solidFill>
                  <a:srgbClr val="3C3C3B"/>
                </a:solidFill>
                <a:effectLst/>
                <a:latin typeface="Lato"/>
              </a:rPr>
              <a:t>Text</a:t>
            </a:r>
            <a:r>
              <a:rPr lang="en-US" b="0" i="0" dirty="0">
                <a:solidFill>
                  <a:srgbClr val="3C3C3B"/>
                </a:solidFill>
                <a:effectLst/>
                <a:latin typeface="Lato"/>
              </a:rPr>
              <a:t>. In the resulting dialog box, check </a:t>
            </a:r>
            <a:r>
              <a:rPr lang="en-US" b="1" i="0" dirty="0">
                <a:solidFill>
                  <a:srgbClr val="3C3C3B"/>
                </a:solidFill>
                <a:effectLst/>
                <a:latin typeface="Lato"/>
              </a:rPr>
              <a:t>Department</a:t>
            </a:r>
            <a:r>
              <a:rPr lang="en-US" b="0" i="0" dirty="0">
                <a:solidFill>
                  <a:srgbClr val="3C3C3B"/>
                </a:solidFill>
                <a:effectLst/>
                <a:latin typeface="Lato"/>
              </a:rPr>
              <a:t> under </a:t>
            </a:r>
            <a:r>
              <a:rPr lang="en-US" b="1" i="0" dirty="0">
                <a:solidFill>
                  <a:srgbClr val="3C3C3B"/>
                </a:solidFill>
                <a:effectLst/>
                <a:latin typeface="Lato"/>
              </a:rPr>
              <a:t>Specific Dimensions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82072745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You'll notice that Tableau is computing </a:t>
            </a:r>
            <a:r>
              <a:rPr lang="en-US" b="1" i="0" dirty="0">
                <a:solidFill>
                  <a:srgbClr val="3C3C3B"/>
                </a:solidFill>
                <a:effectLst/>
                <a:latin typeface="Lato"/>
              </a:rPr>
              <a:t>Index</a:t>
            </a:r>
            <a:r>
              <a:rPr lang="en-US" b="0" i="0" dirty="0">
                <a:solidFill>
                  <a:srgbClr val="3C3C3B"/>
                </a:solidFill>
                <a:effectLst/>
                <a:latin typeface="Lato"/>
              </a:rPr>
              <a:t> along (in the direction of) the checked dimension, </a:t>
            </a:r>
            <a:r>
              <a:rPr lang="en-US" b="1" i="0" dirty="0">
                <a:solidFill>
                  <a:srgbClr val="3C3C3B"/>
                </a:solidFill>
                <a:effectLst/>
                <a:latin typeface="Lato"/>
              </a:rPr>
              <a:t>Department</a:t>
            </a:r>
            <a:r>
              <a:rPr lang="en-US" b="0" i="0" dirty="0">
                <a:solidFill>
                  <a:srgbClr val="3C3C3B"/>
                </a:solidFill>
                <a:effectLst/>
                <a:latin typeface="Lato"/>
              </a:rPr>
              <a:t>. In other words, you have used </a:t>
            </a:r>
            <a:r>
              <a:rPr lang="en-US" b="1" i="0" dirty="0">
                <a:solidFill>
                  <a:srgbClr val="3C3C3B"/>
                </a:solidFill>
                <a:effectLst/>
                <a:latin typeface="Lato"/>
              </a:rPr>
              <a:t>Department</a:t>
            </a:r>
            <a:r>
              <a:rPr lang="en-US" b="0" i="0" dirty="0">
                <a:solidFill>
                  <a:srgbClr val="3C3C3B"/>
                </a:solidFill>
                <a:effectLst/>
                <a:latin typeface="Lato"/>
              </a:rPr>
              <a:t> for addressing, so each new department increments the index. All other unchecked dimensions in the view are implicitly used for partitioning; that is, they define the scope or boundaries at which the index function must restart. As we saw with scope, these boundaries are sometimes referred to as a window.</a:t>
            </a:r>
          </a:p>
          <a:p>
            <a:pPr algn="l"/>
            <a:r>
              <a:rPr lang="en-US" b="0" i="0" dirty="0">
                <a:solidFill>
                  <a:srgbClr val="3C3C3B"/>
                </a:solidFill>
                <a:effectLst/>
                <a:latin typeface="Lato"/>
              </a:rPr>
              <a:t>The preceding view looks identical to what you would see if you set </a:t>
            </a:r>
            <a:r>
              <a:rPr lang="en-US" b="1" i="0" dirty="0">
                <a:solidFill>
                  <a:srgbClr val="3C3C3B"/>
                </a:solidFill>
                <a:effectLst/>
                <a:latin typeface="Lato"/>
              </a:rPr>
              <a:t>Index</a:t>
            </a:r>
            <a:r>
              <a:rPr lang="en-US" b="0" i="0" dirty="0">
                <a:solidFill>
                  <a:srgbClr val="3C3C3B"/>
                </a:solidFill>
                <a:effectLst/>
                <a:latin typeface="Lato"/>
              </a:rPr>
              <a:t> to compute using </a:t>
            </a:r>
            <a:r>
              <a:rPr lang="en-US" b="1" i="0" dirty="0">
                <a:solidFill>
                  <a:srgbClr val="3C3C3B"/>
                </a:solidFill>
                <a:effectLst/>
                <a:latin typeface="Lato"/>
              </a:rPr>
              <a:t>Pane (across)</a:t>
            </a:r>
            <a:r>
              <a:rPr lang="en-US" b="0" i="0" dirty="0">
                <a:solidFill>
                  <a:srgbClr val="3C3C3B"/>
                </a:solidFill>
                <a:effectLst/>
                <a:latin typeface="Lato"/>
              </a:rPr>
              <a:t>. However, there is a major difference. When you use </a:t>
            </a:r>
            <a:r>
              <a:rPr lang="en-US" b="1" i="0" dirty="0">
                <a:solidFill>
                  <a:srgbClr val="3C3C3B"/>
                </a:solidFill>
                <a:effectLst/>
                <a:latin typeface="Lato"/>
              </a:rPr>
              <a:t>Pane (across)</a:t>
            </a:r>
            <a:r>
              <a:rPr lang="en-US" b="0" i="0" dirty="0">
                <a:solidFill>
                  <a:srgbClr val="3C3C3B"/>
                </a:solidFill>
                <a:effectLst/>
                <a:latin typeface="Lato"/>
              </a:rPr>
              <a:t>, </a:t>
            </a:r>
            <a:r>
              <a:rPr lang="en-US" b="1" i="0" dirty="0">
                <a:solidFill>
                  <a:srgbClr val="3C3C3B"/>
                </a:solidFill>
                <a:effectLst/>
                <a:latin typeface="Lato"/>
              </a:rPr>
              <a:t>Index</a:t>
            </a:r>
            <a:r>
              <a:rPr lang="en-US" b="0" i="0" dirty="0">
                <a:solidFill>
                  <a:srgbClr val="3C3C3B"/>
                </a:solidFill>
                <a:effectLst/>
                <a:latin typeface="Lato"/>
              </a:rPr>
              <a:t> is always computed across the pane, even if you rearrange the dimensions in the view, remove some, or add others.</a:t>
            </a:r>
          </a:p>
          <a:p>
            <a:pPr algn="l"/>
            <a:r>
              <a:rPr lang="en-US" b="0" i="0" dirty="0">
                <a:solidFill>
                  <a:srgbClr val="3C3C3B"/>
                </a:solidFill>
                <a:effectLst/>
                <a:latin typeface="Lato"/>
              </a:rPr>
              <a:t>But when you compute using a dimension for addressing, the table calculation will always compute using that dimension. Removing that dimension will break the table calculation (the field will turn red with an exclamation mark) and you'll need to edit the table calculation via the drop-down menu to adjust the settings. If you rearrange dimensions in the view, </a:t>
            </a:r>
            <a:r>
              <a:rPr lang="en-US" b="1" i="0" dirty="0">
                <a:solidFill>
                  <a:srgbClr val="3C3C3B"/>
                </a:solidFill>
                <a:effectLst/>
                <a:latin typeface="Lato"/>
              </a:rPr>
              <a:t>Index</a:t>
            </a:r>
            <a:r>
              <a:rPr lang="en-US" b="0" i="0" dirty="0">
                <a:solidFill>
                  <a:srgbClr val="3C3C3B"/>
                </a:solidFill>
                <a:effectLst/>
                <a:latin typeface="Lato"/>
              </a:rPr>
              <a:t> will continue to be computed along the </a:t>
            </a:r>
            <a:r>
              <a:rPr lang="en-US" b="1" i="0" dirty="0">
                <a:solidFill>
                  <a:srgbClr val="3C3C3B"/>
                </a:solidFill>
                <a:effectLst/>
                <a:latin typeface="Lato"/>
              </a:rPr>
              <a:t>Department</a:t>
            </a:r>
            <a:r>
              <a:rPr lang="en-US" b="0" i="0" dirty="0">
                <a:solidFill>
                  <a:srgbClr val="3C3C3B"/>
                </a:solidFill>
                <a:effectLst/>
                <a:latin typeface="Lato"/>
              </a:rPr>
              <a:t> dimension.</a:t>
            </a:r>
          </a:p>
          <a:p>
            <a:pPr marL="158750" indent="0">
              <a:buNone/>
            </a:pPr>
            <a:endParaRPr dirty="0">
              <a:uFillTx/>
            </a:endParaRPr>
          </a:p>
        </p:txBody>
      </p:sp>
    </p:spTree>
    <p:extLst>
      <p:ext uri="{BB962C8B-B14F-4D97-AF65-F5344CB8AC3E}">
        <p14:creationId xmlns:p14="http://schemas.microsoft.com/office/powerpoint/2010/main" val="1614503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Use the drop-down menu on the </a:t>
            </a:r>
            <a:r>
              <a:rPr lang="en-US" dirty="0"/>
              <a:t>YEAR(Order Date)</a:t>
            </a:r>
            <a:r>
              <a:rPr lang="en-US" b="0" i="0" dirty="0">
                <a:solidFill>
                  <a:srgbClr val="3C3C3B"/>
                </a:solidFill>
                <a:effectLst/>
                <a:latin typeface="Lato"/>
              </a:rPr>
              <a:t> field on </a:t>
            </a:r>
            <a:r>
              <a:rPr lang="en-US" b="1" i="0" dirty="0">
                <a:solidFill>
                  <a:srgbClr val="3C3C3B"/>
                </a:solidFill>
                <a:effectLst/>
                <a:latin typeface="Lato"/>
              </a:rPr>
              <a:t>Columns</a:t>
            </a:r>
            <a:r>
              <a:rPr lang="en-US" b="0" i="0" dirty="0">
                <a:solidFill>
                  <a:srgbClr val="3C3C3B"/>
                </a:solidFill>
                <a:effectLst/>
                <a:latin typeface="Lato"/>
              </a:rPr>
              <a:t> (or right-click on the field) and switch the date field to use </a:t>
            </a:r>
            <a:r>
              <a:rPr lang="en-US" b="1" i="0" dirty="0">
                <a:solidFill>
                  <a:srgbClr val="3C3C3B"/>
                </a:solidFill>
                <a:effectLst/>
                <a:latin typeface="Lato"/>
              </a:rPr>
              <a:t>Quarter</a:t>
            </a:r>
            <a:r>
              <a:rPr lang="en-US" b="0" i="0" dirty="0">
                <a:solidFill>
                  <a:srgbClr val="3C3C3B"/>
                </a:solidFill>
                <a:effectLst/>
                <a:latin typeface="Lato"/>
              </a:rPr>
              <a:t>. You may notice that </a:t>
            </a:r>
            <a:r>
              <a:rPr lang="en-US" b="1" i="0" dirty="0">
                <a:solidFill>
                  <a:srgbClr val="3C3C3B"/>
                </a:solidFill>
                <a:effectLst/>
                <a:latin typeface="Lato"/>
              </a:rPr>
              <a:t>Quarter</a:t>
            </a:r>
            <a:r>
              <a:rPr lang="en-US" b="0" i="0" dirty="0">
                <a:solidFill>
                  <a:srgbClr val="3C3C3B"/>
                </a:solidFill>
                <a:effectLst/>
                <a:latin typeface="Lato"/>
              </a:rPr>
              <a:t> is listed twice in the drop-down menu. We'll explore the various options for date parts, values, and hierarchies in the </a:t>
            </a:r>
            <a:r>
              <a:rPr lang="en-US" b="0" i="1" dirty="0">
                <a:solidFill>
                  <a:srgbClr val="3C3C3B"/>
                </a:solidFill>
                <a:effectLst/>
                <a:latin typeface="Lato"/>
              </a:rPr>
              <a:t>Visualizing Dates and Times</a:t>
            </a:r>
            <a:r>
              <a:rPr lang="en-US" b="0" i="0" dirty="0">
                <a:solidFill>
                  <a:srgbClr val="3C3C3B"/>
                </a:solidFill>
                <a:effectLst/>
                <a:latin typeface="Lato"/>
              </a:rPr>
              <a:t> section of </a:t>
            </a:r>
            <a:r>
              <a:rPr lang="en-US" b="0" i="1" dirty="0">
                <a:solidFill>
                  <a:srgbClr val="3C3C3B"/>
                </a:solidFill>
                <a:effectLst/>
                <a:latin typeface="Lato"/>
              </a:rPr>
              <a:t>lesson 3</a:t>
            </a:r>
            <a:r>
              <a:rPr lang="en-US" b="0" i="0" dirty="0">
                <a:solidFill>
                  <a:srgbClr val="3C3C3B"/>
                </a:solidFill>
                <a:effectLst/>
                <a:latin typeface="Lato"/>
              </a:rPr>
              <a:t>, </a:t>
            </a:r>
            <a:r>
              <a:rPr lang="en-US" b="0" i="1" dirty="0">
                <a:solidFill>
                  <a:srgbClr val="3C3C3B"/>
                </a:solidFill>
                <a:effectLst/>
                <a:latin typeface="Lato"/>
              </a:rPr>
              <a:t>Moving Beyond Basic Visualizations</a:t>
            </a:r>
            <a:r>
              <a:rPr lang="en-US" b="0" i="0" dirty="0">
                <a:solidFill>
                  <a:srgbClr val="3C3C3B"/>
                </a:solidFill>
                <a:effectLst/>
                <a:latin typeface="Lato"/>
              </a:rPr>
              <a:t>. For now, select the second option:</a:t>
            </a:r>
            <a:endParaRPr dirty="0">
              <a:uFillTx/>
            </a:endParaRPr>
          </a:p>
        </p:txBody>
      </p:sp>
    </p:spTree>
    <p:extLst>
      <p:ext uri="{BB962C8B-B14F-4D97-AF65-F5344CB8AC3E}">
        <p14:creationId xmlns:p14="http://schemas.microsoft.com/office/powerpoint/2010/main" val="45922923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for example, is the result of clicking the </a:t>
            </a:r>
            <a:r>
              <a:rPr lang="en-US" b="1" i="0" dirty="0">
                <a:solidFill>
                  <a:srgbClr val="3C3C3B"/>
                </a:solidFill>
                <a:effectLst/>
                <a:latin typeface="Lato"/>
              </a:rPr>
              <a:t>Swap Rows and Columns</a:t>
            </a:r>
            <a:r>
              <a:rPr lang="en-US" b="0" i="0" dirty="0">
                <a:solidFill>
                  <a:srgbClr val="3C3C3B"/>
                </a:solidFill>
                <a:effectLst/>
                <a:latin typeface="Lato"/>
              </a:rPr>
              <a:t> button in the toolbar:</a:t>
            </a:r>
          </a:p>
          <a:p>
            <a:pPr marL="158750" indent="0">
              <a:buNone/>
            </a:pPr>
            <a:endParaRPr lang="en-US" dirty="0">
              <a:uFillTx/>
            </a:endParaRPr>
          </a:p>
          <a:p>
            <a:pPr marL="158750" indent="0">
              <a:buNone/>
            </a:pPr>
            <a:r>
              <a:rPr lang="en-US" b="0" i="0" dirty="0">
                <a:solidFill>
                  <a:srgbClr val="3C3C3B"/>
                </a:solidFill>
                <a:effectLst/>
                <a:latin typeface="Lato"/>
              </a:rPr>
              <a:t>Notice that </a:t>
            </a:r>
            <a:r>
              <a:rPr lang="en-US" b="1" i="0" dirty="0">
                <a:solidFill>
                  <a:srgbClr val="3C3C3B"/>
                </a:solidFill>
                <a:effectLst/>
                <a:latin typeface="Lato"/>
              </a:rPr>
              <a:t>Index</a:t>
            </a:r>
            <a:r>
              <a:rPr lang="en-US" b="0" i="0" dirty="0">
                <a:solidFill>
                  <a:srgbClr val="3C3C3B"/>
                </a:solidFill>
                <a:effectLst/>
                <a:latin typeface="Lato"/>
              </a:rPr>
              <a:t> continues to be computed along </a:t>
            </a:r>
            <a:r>
              <a:rPr lang="en-US" b="1" i="0" dirty="0">
                <a:solidFill>
                  <a:srgbClr val="3C3C3B"/>
                </a:solidFill>
                <a:effectLst/>
                <a:latin typeface="Lato"/>
              </a:rPr>
              <a:t>Department</a:t>
            </a:r>
            <a:r>
              <a:rPr lang="en-US" b="0" i="0" dirty="0">
                <a:solidFill>
                  <a:srgbClr val="3C3C3B"/>
                </a:solidFill>
                <a:effectLst/>
                <a:latin typeface="Lato"/>
              </a:rPr>
              <a:t> even though the entire orientation of the table has changed. To complete the following examples, we'll undo the swap of rows and columns to return our table to its original orientation.</a:t>
            </a:r>
            <a:endParaRPr dirty="0">
              <a:uFillTx/>
            </a:endParaRPr>
          </a:p>
        </p:txBody>
      </p:sp>
    </p:spTree>
    <p:extLst>
      <p:ext uri="{BB962C8B-B14F-4D97-AF65-F5344CB8AC3E}">
        <p14:creationId xmlns:p14="http://schemas.microsoft.com/office/powerpoint/2010/main" val="251636575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consider a few other examples of what happens when you add additional dimensions. For example, if you check </a:t>
            </a:r>
            <a:r>
              <a:rPr lang="en-US" b="1" i="0" dirty="0">
                <a:solidFill>
                  <a:srgbClr val="3C3C3B"/>
                </a:solidFill>
                <a:effectLst/>
                <a:latin typeface="Lato"/>
              </a:rPr>
              <a:t>Quarter of Order Date</a:t>
            </a:r>
            <a:r>
              <a:rPr lang="en-US" b="0" i="0" dirty="0">
                <a:solidFill>
                  <a:srgbClr val="3C3C3B"/>
                </a:solidFill>
                <a:effectLst/>
                <a:latin typeface="Lato"/>
              </a:rPr>
              <a:t>, you'll see Tableau highlight a partition defined by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Year of Order Date</a:t>
            </a:r>
            <a:r>
              <a:rPr lang="en-US" b="0" i="0" dirty="0">
                <a:solidFill>
                  <a:srgbClr val="3C3C3B"/>
                </a:solidFill>
                <a:effectLst/>
                <a:latin typeface="Lato"/>
              </a:rPr>
              <a:t>, with </a:t>
            </a:r>
            <a:r>
              <a:rPr lang="en-US" b="1" i="0" dirty="0">
                <a:solidFill>
                  <a:srgbClr val="3C3C3B"/>
                </a:solidFill>
                <a:effectLst/>
                <a:latin typeface="Lato"/>
              </a:rPr>
              <a:t>Index</a:t>
            </a:r>
            <a:r>
              <a:rPr lang="en-US" b="0" i="0" dirty="0">
                <a:solidFill>
                  <a:srgbClr val="3C3C3B"/>
                </a:solidFill>
                <a:effectLst/>
                <a:latin typeface="Lato"/>
              </a:rPr>
              <a:t> incrementing by the addressing fields of </a:t>
            </a:r>
            <a:r>
              <a:rPr lang="en-US" b="1" i="0" dirty="0">
                <a:solidFill>
                  <a:srgbClr val="3C3C3B"/>
                </a:solidFill>
                <a:effectLst/>
                <a:latin typeface="Lato"/>
              </a:rPr>
              <a:t>Quarter of Order Date</a:t>
            </a:r>
            <a:r>
              <a:rPr lang="en-US" b="0" i="0" dirty="0">
                <a:solidFill>
                  <a:srgbClr val="3C3C3B"/>
                </a:solidFill>
                <a:effectLst/>
                <a:latin typeface="Lato"/>
              </a:rPr>
              <a:t> and then </a:t>
            </a:r>
            <a:r>
              <a:rPr lang="en-US" b="1" i="0" dirty="0">
                <a:solidFill>
                  <a:srgbClr val="3C3C3B"/>
                </a:solidFill>
                <a:effectLst/>
                <a:latin typeface="Lato"/>
              </a:rPr>
              <a:t>Department</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09674023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b="0" i="0" dirty="0">
                <a:solidFill>
                  <a:srgbClr val="3C3C3B"/>
                </a:solidFill>
                <a:effectLst/>
                <a:latin typeface="Lato"/>
              </a:rPr>
              <a:t>If you were to select </a:t>
            </a:r>
            <a:r>
              <a:rPr lang="en-US" b="1" i="0" dirty="0">
                <a:solidFill>
                  <a:srgbClr val="3C3C3B"/>
                </a:solidFill>
                <a:effectLst/>
                <a:latin typeface="Lato"/>
              </a:rPr>
              <a:t>Department</a:t>
            </a:r>
            <a:r>
              <a:rPr lang="en-US" b="0" i="0" dirty="0">
                <a:solidFill>
                  <a:srgbClr val="3C3C3B"/>
                </a:solidFill>
                <a:effectLst/>
                <a:latin typeface="Lato"/>
              </a:rPr>
              <a:t> and </a:t>
            </a:r>
            <a:r>
              <a:rPr lang="en-US" b="1" i="0" dirty="0">
                <a:solidFill>
                  <a:srgbClr val="3C3C3B"/>
                </a:solidFill>
                <a:effectLst/>
                <a:latin typeface="Lato"/>
              </a:rPr>
              <a:t>Year of Order Date</a:t>
            </a:r>
            <a:r>
              <a:rPr lang="en-US" b="0" i="0" dirty="0">
                <a:solidFill>
                  <a:srgbClr val="3C3C3B"/>
                </a:solidFill>
                <a:effectLst/>
                <a:latin typeface="Lato"/>
              </a:rPr>
              <a:t> as the addressing of </a:t>
            </a:r>
            <a:r>
              <a:rPr lang="en-US" b="1" i="0" dirty="0">
                <a:solidFill>
                  <a:srgbClr val="3C3C3B"/>
                </a:solidFill>
                <a:effectLst/>
                <a:latin typeface="Lato"/>
              </a:rPr>
              <a:t>Index</a:t>
            </a:r>
            <a:r>
              <a:rPr lang="en-US" b="0" i="0" dirty="0">
                <a:solidFill>
                  <a:srgbClr val="3C3C3B"/>
                </a:solidFill>
                <a:effectLst/>
                <a:latin typeface="Lato"/>
              </a:rPr>
              <a:t>, you'd see a single partition defined by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Quarter</a:t>
            </a:r>
            <a:r>
              <a:rPr lang="en-US" b="0" i="0" dirty="0">
                <a:solidFill>
                  <a:srgbClr val="3C3C3B"/>
                </a:solidFill>
                <a:effectLst/>
                <a:latin typeface="Lato"/>
              </a:rPr>
              <a:t>,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You'll notice, in this view, that </a:t>
            </a:r>
            <a:r>
              <a:rPr lang="en-US" b="1" i="0" dirty="0">
                <a:solidFill>
                  <a:srgbClr val="3C3C3B"/>
                </a:solidFill>
                <a:effectLst/>
                <a:latin typeface="Lato"/>
              </a:rPr>
              <a:t>Index</a:t>
            </a:r>
            <a:r>
              <a:rPr lang="en-US" b="0" i="0" dirty="0">
                <a:solidFill>
                  <a:srgbClr val="3C3C3B"/>
                </a:solidFill>
                <a:effectLst/>
                <a:latin typeface="Lato"/>
              </a:rPr>
              <a:t> increments for every combination of </a:t>
            </a:r>
            <a:r>
              <a:rPr lang="en-US" b="1" i="0" dirty="0">
                <a:solidFill>
                  <a:srgbClr val="3C3C3B"/>
                </a:solidFill>
                <a:effectLst/>
                <a:latin typeface="Lato"/>
              </a:rPr>
              <a:t>Year</a:t>
            </a:r>
            <a:r>
              <a:rPr lang="en-US" b="0" i="0" dirty="0">
                <a:solidFill>
                  <a:srgbClr val="3C3C3B"/>
                </a:solidFill>
                <a:effectLst/>
                <a:latin typeface="Lato"/>
              </a:rPr>
              <a:t> and </a:t>
            </a:r>
            <a:r>
              <a:rPr lang="en-US" b="1" i="0" dirty="0">
                <a:solidFill>
                  <a:srgbClr val="3C3C3B"/>
                </a:solidFill>
                <a:effectLst/>
                <a:latin typeface="Lato"/>
              </a:rPr>
              <a:t>Department</a:t>
            </a:r>
            <a:r>
              <a:rPr lang="en-US" b="0" i="0" dirty="0">
                <a:solidFill>
                  <a:srgbClr val="3C3C3B"/>
                </a:solidFill>
                <a:effectLst/>
                <a:latin typeface="Lato"/>
              </a:rPr>
              <a:t> within the partition of </a:t>
            </a:r>
            <a:r>
              <a:rPr lang="en-US" b="1" i="0" dirty="0">
                <a:solidFill>
                  <a:srgbClr val="3C3C3B"/>
                </a:solidFill>
                <a:effectLst/>
                <a:latin typeface="Lato"/>
              </a:rPr>
              <a:t>Quarter</a:t>
            </a:r>
            <a:r>
              <a:rPr lang="en-US" b="0" i="0" dirty="0">
                <a:solidFill>
                  <a:srgbClr val="3C3C3B"/>
                </a:solidFill>
                <a:effectLst/>
                <a:latin typeface="Lato"/>
              </a:rPr>
              <a:t> and </a:t>
            </a:r>
            <a:r>
              <a:rPr lang="en-US" b="1" i="0" dirty="0">
                <a:solidFill>
                  <a:srgbClr val="3C3C3B"/>
                </a:solidFill>
                <a:effectLst/>
                <a:latin typeface="Lato"/>
              </a:rPr>
              <a:t>Region</a:t>
            </a:r>
            <a:r>
              <a:rPr lang="en-US" b="0" i="0" dirty="0">
                <a:solidFill>
                  <a:srgbClr val="3C3C3B"/>
                </a:solidFill>
                <a:effectLst/>
                <a:latin typeface="Lato"/>
              </a:rPr>
              <a:t>.</a:t>
            </a:r>
          </a:p>
          <a:p>
            <a:pPr algn="l"/>
            <a:r>
              <a:rPr lang="en-US" b="0" i="0" dirty="0">
                <a:solidFill>
                  <a:srgbClr val="3C3C3B"/>
                </a:solidFill>
                <a:effectLst/>
                <a:latin typeface="Lato"/>
              </a:rPr>
              <a:t>These are a few of the other things to consider when working with addressing and partitioning:</a:t>
            </a:r>
          </a:p>
          <a:p>
            <a:pPr algn="l">
              <a:buFont typeface="Arial" panose="020B0604020202020204" pitchFamily="34" charset="0"/>
              <a:buChar char="•"/>
            </a:pPr>
            <a:r>
              <a:rPr lang="en-US" b="0" i="0" dirty="0">
                <a:solidFill>
                  <a:srgbClr val="3C3C3B"/>
                </a:solidFill>
                <a:effectLst/>
                <a:latin typeface="Lato"/>
              </a:rPr>
              <a:t>You can specify the sort order. For example, if you wanted </a:t>
            </a:r>
            <a:r>
              <a:rPr lang="en-US" b="1" i="0" dirty="0">
                <a:solidFill>
                  <a:srgbClr val="3C3C3B"/>
                </a:solidFill>
                <a:effectLst/>
                <a:latin typeface="Lato"/>
              </a:rPr>
              <a:t>Index</a:t>
            </a:r>
            <a:r>
              <a:rPr lang="en-US" b="0" i="0" dirty="0">
                <a:solidFill>
                  <a:srgbClr val="3C3C3B"/>
                </a:solidFill>
                <a:effectLst/>
                <a:latin typeface="Lato"/>
              </a:rPr>
              <a:t> to increment according to the value of the sum of sales, you could use the drop-down list at the bottom of the table calculation editor to define a custom sort.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At the Level</a:t>
            </a:r>
            <a:r>
              <a:rPr lang="en-US" b="0" i="0" dirty="0">
                <a:solidFill>
                  <a:srgbClr val="3C3C3B"/>
                </a:solidFill>
                <a:effectLst/>
                <a:latin typeface="Lato"/>
              </a:rPr>
              <a:t> option in the edit table calculation dialog box allows you to specify a level at which the table calculations are performed. Most of the time, you'll leave this set at </a:t>
            </a:r>
            <a:r>
              <a:rPr lang="en-US" b="1" i="0" dirty="0">
                <a:solidFill>
                  <a:srgbClr val="3C3C3B"/>
                </a:solidFill>
                <a:effectLst/>
                <a:latin typeface="Lato"/>
              </a:rPr>
              <a:t>Deepest</a:t>
            </a:r>
            <a:r>
              <a:rPr lang="en-US" b="0" i="0" dirty="0">
                <a:solidFill>
                  <a:srgbClr val="3C3C3B"/>
                </a:solidFill>
                <a:effectLst/>
                <a:latin typeface="Lato"/>
              </a:rPr>
              <a:t> (which is the same as setting it to the bottom-most dimension), but occasionally, you might want to set it at a different level if you need to keep certain dimensions from defining the partition but need the table calculation to be applied at a higher level. You can also reorder the dimensions by dragging and dropping within the checkbox list of </a:t>
            </a:r>
            <a:r>
              <a:rPr lang="en-US" b="1" i="0" dirty="0">
                <a:solidFill>
                  <a:srgbClr val="3C3C3B"/>
                </a:solidFill>
                <a:effectLst/>
                <a:latin typeface="Lato"/>
              </a:rPr>
              <a:t>Specific Dimensions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Restarting Every...</a:t>
            </a:r>
            <a:r>
              <a:rPr lang="en-US" b="0" i="0" dirty="0">
                <a:solidFill>
                  <a:srgbClr val="3C3C3B"/>
                </a:solidFill>
                <a:effectLst/>
                <a:latin typeface="Lato"/>
              </a:rPr>
              <a:t> option effectively makes the selected field, and all dimensions in the addressing above that selected field, part of the partition, but allows you to maintain the fine-tuning of the ordering.</a:t>
            </a:r>
          </a:p>
          <a:p>
            <a:pPr algn="l">
              <a:buFont typeface="Arial" panose="020B0604020202020204" pitchFamily="34" charset="0"/>
              <a:buChar char="•"/>
            </a:pPr>
            <a:r>
              <a:rPr lang="en-US" b="0" i="0" dirty="0">
                <a:solidFill>
                  <a:srgbClr val="3C3C3B"/>
                </a:solidFill>
                <a:effectLst/>
                <a:latin typeface="Lato"/>
              </a:rPr>
              <a:t>Dimensions are the only kinds of fields that can be used in addressing; however, a discrete (blue) measure can be used to partition table calculations. To enable this, use the drop-down menu on the field and uncheck </a:t>
            </a:r>
            <a:r>
              <a:rPr lang="en-US" b="1" i="0" dirty="0">
                <a:solidFill>
                  <a:srgbClr val="3C3C3B"/>
                </a:solidFill>
                <a:effectLst/>
                <a:latin typeface="Lato"/>
              </a:rPr>
              <a:t>Ignore in Table Calculations</a:t>
            </a:r>
            <a:r>
              <a:rPr lang="en-US" b="0" i="0" dirty="0">
                <a:solidFill>
                  <a:srgbClr val="3C3C3B"/>
                </a:solidFill>
                <a:effectLst/>
                <a:latin typeface="Lato"/>
              </a:rPr>
              <a:t>.</a:t>
            </a:r>
          </a:p>
          <a:p>
            <a:pPr algn="l"/>
            <a:r>
              <a:rPr lang="en-US" b="0" i="0" dirty="0">
                <a:solidFill>
                  <a:srgbClr val="3C3C3B"/>
                </a:solidFill>
                <a:effectLst/>
                <a:latin typeface="Lato"/>
              </a:rPr>
              <a:t>Take some time to experiment with various options and become comfortable with how addressing and partitioning works. Next, we'll look at how to write our own custom table calculations.</a:t>
            </a:r>
          </a:p>
          <a:p>
            <a:pPr marL="158750" indent="0">
              <a:buNone/>
            </a:pPr>
            <a:endParaRPr dirty="0">
              <a:uFillTx/>
            </a:endParaRPr>
          </a:p>
        </p:txBody>
      </p:sp>
    </p:spTree>
    <p:extLst>
      <p:ext uri="{BB962C8B-B14F-4D97-AF65-F5344CB8AC3E}">
        <p14:creationId xmlns:p14="http://schemas.microsoft.com/office/powerpoint/2010/main" val="49729222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each of the examples, we'll set Compute Using | Category. This means Department will be the partition.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You can think of table calculations broken down into several categories. The following table calculations can be combined and even nested just like other functions.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64289206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Index gives an increment as it moves along the addressing within the partition.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First gives the offset from the first row in the partition, so the first row in each partition is 0, the next row is -1, then -2, and so 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Last gives the offset to the last row in the partition, so the last row in each partition is 0, the next-to-last row is 1, then 2 and so 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Size gives the size of the partition.</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1565620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following image illustrates the various functions:</a:t>
            </a:r>
          </a:p>
          <a:p>
            <a:pPr marL="158750" indent="0">
              <a:buNone/>
            </a:pPr>
            <a:endParaRPr lang="en-US" b="0" i="0" dirty="0">
              <a:solidFill>
                <a:srgbClr val="3C3C3B"/>
              </a:solidFill>
              <a:effectLst/>
              <a:uFillTx/>
              <a:latin typeface="Lato"/>
            </a:endParaRPr>
          </a:p>
          <a:p>
            <a:pPr marL="158750" indent="0">
              <a:buNone/>
            </a:pPr>
            <a:r>
              <a:rPr lang="en-US" b="1" i="0" dirty="0">
                <a:solidFill>
                  <a:srgbClr val="3C3C3B"/>
                </a:solidFill>
                <a:effectLst/>
                <a:latin typeface="Lato"/>
              </a:rPr>
              <a:t>Index</a:t>
            </a:r>
            <a:r>
              <a:rPr lang="en-US" b="0" i="0" dirty="0">
                <a:solidFill>
                  <a:srgbClr val="3C3C3B"/>
                </a:solidFill>
                <a:effectLst/>
                <a:latin typeface="Lato"/>
              </a:rPr>
              <a:t>, </a:t>
            </a:r>
            <a:r>
              <a:rPr lang="en-US" b="1" i="0" dirty="0">
                <a:solidFill>
                  <a:srgbClr val="3C3C3B"/>
                </a:solidFill>
                <a:effectLst/>
                <a:latin typeface="Lato"/>
              </a:rPr>
              <a:t>First</a:t>
            </a:r>
            <a:r>
              <a:rPr lang="en-US" b="0" i="0" dirty="0">
                <a:solidFill>
                  <a:srgbClr val="3C3C3B"/>
                </a:solidFill>
                <a:effectLst/>
                <a:latin typeface="Lato"/>
              </a:rPr>
              <a:t>, and </a:t>
            </a:r>
            <a:r>
              <a:rPr lang="en-US" b="1" i="0" dirty="0">
                <a:solidFill>
                  <a:srgbClr val="3C3C3B"/>
                </a:solidFill>
                <a:effectLst/>
                <a:latin typeface="Lato"/>
              </a:rPr>
              <a:t>Last</a:t>
            </a:r>
            <a:r>
              <a:rPr lang="en-US" b="0" i="0" dirty="0">
                <a:solidFill>
                  <a:srgbClr val="3C3C3B"/>
                </a:solidFill>
                <a:effectLst/>
                <a:latin typeface="Lato"/>
              </a:rPr>
              <a:t> are all affected by scope/partition and direction/addressing, while </a:t>
            </a:r>
            <a:r>
              <a:rPr lang="en-US" b="1" i="0" dirty="0">
                <a:solidFill>
                  <a:srgbClr val="3C3C3B"/>
                </a:solidFill>
                <a:effectLst/>
                <a:latin typeface="Lato"/>
              </a:rPr>
              <a:t>Size</a:t>
            </a:r>
            <a:r>
              <a:rPr lang="en-US" b="0" i="0" dirty="0">
                <a:solidFill>
                  <a:srgbClr val="3C3C3B"/>
                </a:solidFill>
                <a:effectLst/>
                <a:latin typeface="Lato"/>
              </a:rPr>
              <a:t> will give the same result at each address of the partition, no matter what direction is specified.</a:t>
            </a:r>
            <a:endParaRPr dirty="0">
              <a:uFillTx/>
            </a:endParaRPr>
          </a:p>
        </p:txBody>
      </p:sp>
    </p:spTree>
    <p:extLst>
      <p:ext uri="{BB962C8B-B14F-4D97-AF65-F5344CB8AC3E}">
        <p14:creationId xmlns:p14="http://schemas.microsoft.com/office/powerpoint/2010/main" val="165938458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first of these two functions gives you the ability to reference values in other rows, while the second gives you the ability to carry forward values. Notice from the following screenshot that direction is very important for these two functions:</a:t>
            </a:r>
          </a:p>
          <a:p>
            <a:pPr marL="158750" indent="0">
              <a:buNone/>
            </a:pPr>
            <a:endParaRPr lang="en-US" dirty="0">
              <a:uFillTx/>
            </a:endParaRPr>
          </a:p>
          <a:p>
            <a:pPr algn="l"/>
            <a:r>
              <a:rPr lang="en-US" b="0" i="0" dirty="0">
                <a:solidFill>
                  <a:srgbClr val="3C3C3B"/>
                </a:solidFill>
                <a:effectLst/>
                <a:latin typeface="Lato"/>
              </a:rPr>
              <a:t>Both calculations are computed using an addressing of </a:t>
            </a:r>
            <a:r>
              <a:rPr lang="en-US" b="1" i="0" dirty="0">
                <a:solidFill>
                  <a:srgbClr val="3C3C3B"/>
                </a:solidFill>
                <a:effectLst/>
                <a:latin typeface="Lato"/>
              </a:rPr>
              <a:t>Category</a:t>
            </a:r>
            <a:r>
              <a:rPr lang="en-US" b="0" i="0" dirty="0">
                <a:solidFill>
                  <a:srgbClr val="3C3C3B"/>
                </a:solidFill>
                <a:effectLst/>
                <a:latin typeface="Lato"/>
              </a:rPr>
              <a:t> (so </a:t>
            </a:r>
            <a:r>
              <a:rPr lang="en-US" b="1" i="0" dirty="0">
                <a:solidFill>
                  <a:srgbClr val="3C3C3B"/>
                </a:solidFill>
                <a:effectLst/>
                <a:latin typeface="Lato"/>
              </a:rPr>
              <a:t>Department</a:t>
            </a:r>
            <a:r>
              <a:rPr lang="en-US" b="0" i="0" dirty="0">
                <a:solidFill>
                  <a:srgbClr val="3C3C3B"/>
                </a:solidFill>
                <a:effectLst/>
                <a:latin typeface="Lato"/>
              </a:rPr>
              <a:t> is the partition).</a:t>
            </a:r>
          </a:p>
          <a:p>
            <a:pPr algn="l"/>
            <a:r>
              <a:rPr lang="en-US" b="0" i="0" dirty="0">
                <a:solidFill>
                  <a:srgbClr val="3C3C3B"/>
                </a:solidFill>
                <a:effectLst/>
                <a:latin typeface="Lato"/>
              </a:rPr>
              <a:t>Here, we've used the code Lookup(ATTR([Category]), -1), which looks up the value of the category in the row offset by -1 from the current one. </a:t>
            </a:r>
          </a:p>
          <a:p>
            <a:pPr marL="158750" indent="0">
              <a:buNone/>
            </a:pPr>
            <a:endParaRPr dirty="0">
              <a:uFillTx/>
            </a:endParaRPr>
          </a:p>
        </p:txBody>
      </p:sp>
    </p:spTree>
    <p:extLst>
      <p:ext uri="{BB962C8B-B14F-4D97-AF65-F5344CB8AC3E}">
        <p14:creationId xmlns:p14="http://schemas.microsoft.com/office/powerpoint/2010/main" val="210847462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Notice that in the first row of each partition, there is no previous value, so Previous_Value() simply returned what we specified as the default: an empty string. This was then concatenated together with a comma and the category in that row, giving us the value</a:t>
            </a:r>
            <a:r>
              <a:rPr lang="en-US" b="1" i="0" dirty="0">
                <a:solidFill>
                  <a:srgbClr val="3C3C3B"/>
                </a:solidFill>
                <a:effectLst/>
                <a:latin typeface="Lato"/>
              </a:rPr>
              <a:t> coursecases</a:t>
            </a:r>
            <a:r>
              <a:rPr lang="en-US" b="0" i="0" dirty="0">
                <a:solidFill>
                  <a:srgbClr val="3C3C3B"/>
                </a:solidFill>
                <a:effectLst/>
                <a:latin typeface="Lato"/>
              </a:rPr>
              <a:t>.</a:t>
            </a:r>
          </a:p>
          <a:p>
            <a:pPr algn="l"/>
            <a:r>
              <a:rPr lang="en-US" b="0" i="0" dirty="0">
                <a:solidFill>
                  <a:srgbClr val="3C3C3B"/>
                </a:solidFill>
                <a:effectLst/>
                <a:latin typeface="Lato"/>
              </a:rPr>
              <a:t>In the second row, </a:t>
            </a:r>
            <a:r>
              <a:rPr lang="en-US" b="1" i="0" dirty="0">
                <a:solidFill>
                  <a:srgbClr val="3C3C3B"/>
                </a:solidFill>
                <a:effectLst/>
                <a:latin typeface="Lato"/>
              </a:rPr>
              <a:t>coursecases</a:t>
            </a:r>
            <a:r>
              <a:rPr lang="en-US" b="0" i="0" dirty="0">
                <a:solidFill>
                  <a:srgbClr val="3C3C3B"/>
                </a:solidFill>
                <a:effectLst/>
                <a:latin typeface="Lato"/>
              </a:rPr>
              <a:t> is the previous value, which gets concatenated with a comma and the category in that row, giving us the value</a:t>
            </a:r>
            <a:r>
              <a:rPr lang="en-US" b="1" i="0" dirty="0">
                <a:solidFill>
                  <a:srgbClr val="3C3C3B"/>
                </a:solidFill>
                <a:effectLst/>
                <a:latin typeface="Lato"/>
              </a:rPr>
              <a:t> coursecases, Chairs &amp; Chairmats</a:t>
            </a:r>
            <a:r>
              <a:rPr lang="en-US" b="0" i="0" dirty="0">
                <a:solidFill>
                  <a:srgbClr val="3C3C3B"/>
                </a:solidFill>
                <a:effectLst/>
                <a:latin typeface="Lato"/>
              </a:rPr>
              <a:t>, which becomes the previous value in the next row. The pattern continues throughout the partition and then restarts in the partition defined by the department </a:t>
            </a:r>
            <a:r>
              <a:rPr lang="en-US" b="1" i="0" dirty="0">
                <a:solidFill>
                  <a:srgbClr val="3C3C3B"/>
                </a:solidFill>
                <a:effectLst/>
                <a:latin typeface="Lato"/>
              </a:rPr>
              <a:t>Office Supplies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29460618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functions run along direction/addressing and include Running_Avg(), Running_Count(), Running_Sum(), Running_Min(), and Running_Max(), as follows:</a:t>
            </a:r>
          </a:p>
          <a:p>
            <a:pPr algn="l"/>
            <a:endParaRPr lang="en-US" b="0" i="0" dirty="0">
              <a:solidFill>
                <a:srgbClr val="3C3C3B"/>
              </a:solidFill>
              <a:effectLst/>
              <a:latin typeface="Lato"/>
            </a:endParaRPr>
          </a:p>
          <a:p>
            <a:pPr marL="158750" indent="0">
              <a:buNone/>
            </a:pPr>
            <a:r>
              <a:rPr lang="en-US" b="0" i="0" dirty="0">
                <a:solidFill>
                  <a:srgbClr val="3C3C3B"/>
                </a:solidFill>
                <a:effectLst/>
                <a:latin typeface="Lato"/>
              </a:rPr>
              <a:t>Notice that </a:t>
            </a:r>
            <a:r>
              <a:rPr lang="en-US" dirty="0"/>
              <a:t>Running_Sum(SUM[Sales]))</a:t>
            </a:r>
            <a:r>
              <a:rPr lang="en-US" b="0" i="0" dirty="0">
                <a:solidFill>
                  <a:srgbClr val="3C3C3B"/>
                </a:solidFill>
                <a:effectLst/>
                <a:latin typeface="Lato"/>
              </a:rPr>
              <a:t> continues to add the sum of sales to a running total for every row in the partition. </a:t>
            </a:r>
            <a:r>
              <a:rPr lang="en-US" dirty="0"/>
              <a:t>Running_Min(SUM[Sales]))</a:t>
            </a:r>
            <a:r>
              <a:rPr lang="en-US" b="0" i="0" dirty="0">
                <a:solidFill>
                  <a:srgbClr val="3C3C3B"/>
                </a:solidFill>
                <a:effectLst/>
                <a:latin typeface="Lato"/>
              </a:rPr>
              <a:t> keeps the value of the sum of sales if it is the smallest value it has encountered so far as it moves along the rows of the partition.</a:t>
            </a: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99741259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functions operate across all rows in the partition at once and essentially aggregate the aggregates. They include Window_Sum, Window_Avg, Window_Max, and Window_Min, among others, as shown in the following screenshot:</a:t>
            </a:r>
          </a:p>
          <a:p>
            <a:pPr algn="l"/>
            <a:endParaRPr lang="en-US" b="0" i="0" dirty="0">
              <a:solidFill>
                <a:srgbClr val="3C3C3B"/>
              </a:solidFill>
              <a:effectLst/>
              <a:latin typeface="Lato"/>
            </a:endParaRPr>
          </a:p>
          <a:p>
            <a:pPr algn="l"/>
            <a:r>
              <a:rPr lang="en-US" b="0" i="0" dirty="0">
                <a:solidFill>
                  <a:srgbClr val="3C3C3B"/>
                </a:solidFill>
                <a:effectLst/>
                <a:latin typeface="Lato"/>
              </a:rPr>
              <a:t>Window_Sum(SUM([Sales]) adds up the sums of sales within the entire window (in this case, for all categories within the department). Window_Max(SUM([Sales]) returns the maximum sum of sales within the window.</a:t>
            </a:r>
          </a:p>
          <a:p>
            <a:pPr algn="l"/>
            <a:r>
              <a:rPr lang="en-US" b="0" i="0" dirty="0">
                <a:solidFill>
                  <a:srgbClr val="FFFFFF"/>
                </a:solidFill>
                <a:effectLst/>
                <a:latin typeface="Lato"/>
              </a:rPr>
              <a:t>You may pass optional parameters to window functions to further limit the scope of the window. The window will always be limited to, at most, the partition.</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932235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Notice that the cyclical pattern is quite evident when looking at sales by quarter:</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Let's consider some variations of line charts that allow you to ask and answer even deeper questions.</a:t>
            </a:r>
            <a:endParaRPr dirty="0">
              <a:uFillTx/>
            </a:endParaRPr>
          </a:p>
        </p:txBody>
      </p:sp>
    </p:spTree>
    <p:extLst>
      <p:ext uri="{BB962C8B-B14F-4D97-AF65-F5344CB8AC3E}">
        <p14:creationId xmlns:p14="http://schemas.microsoft.com/office/powerpoint/2010/main" val="172091676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Rank(SUM([Sales])</a:t>
            </a:r>
            <a:r>
              <a:rPr lang="en-US" b="0" i="0" dirty="0">
                <a:solidFill>
                  <a:srgbClr val="3C3C3B"/>
                </a:solidFill>
                <a:effectLst/>
                <a:latin typeface="Lato"/>
              </a:rPr>
              <a:t> calculation returns the rank of the sum of sales for categories within the department.</a:t>
            </a:r>
            <a:endParaRPr dirty="0">
              <a:uFillTx/>
            </a:endParaRPr>
          </a:p>
        </p:txBody>
      </p:sp>
    </p:spTree>
    <p:extLst>
      <p:ext uri="{BB962C8B-B14F-4D97-AF65-F5344CB8AC3E}">
        <p14:creationId xmlns:p14="http://schemas.microsoft.com/office/powerpoint/2010/main" val="215193771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Bora Beran, for example, has an excellent post here: https://www.tableau.com/about/blog/2016/11/leverage-power-python-tableau-tabpy-62077</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421107406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example, Total(SUM([Sales])) gives the same result as Window_Sum(SUM([Sales])), but Total(AVG([Sales])) will possibly give a different result from Window_AVG(SUM([Sales])) because Total is giving you the actual average of underlying rows, while the Window function is averaging the sums.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this section, we have looked at a number of table calculation functions. These will give you the building blocks to solve all kinds of practical problems and answer a great many questions. From ranking to year-over-year comparisons, you now have a foundation for success. Let's now move on to some practical examples.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259493370"/>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You can do everything from running sums and analyzing year-over-year growth to viewing percentage differences between categories, and much more.</a:t>
            </a:r>
            <a:endParaRPr dirty="0">
              <a:uFillTx/>
            </a:endParaRPr>
          </a:p>
        </p:txBody>
      </p:sp>
    </p:spTree>
    <p:extLst>
      <p:ext uri="{BB962C8B-B14F-4D97-AF65-F5344CB8AC3E}">
        <p14:creationId xmlns:p14="http://schemas.microsoft.com/office/powerpoint/2010/main" val="412903735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Often, you may want to compare year over year values. How much has our customer base grown over the last year? How did sales in each quarter compare to sales in the same quarter last year? These types of question can be answered using </a:t>
            </a:r>
            <a:r>
              <a:rPr lang="en-US" b="1" i="0" dirty="0">
                <a:solidFill>
                  <a:srgbClr val="3C3C3B"/>
                </a:solidFill>
                <a:effectLst/>
                <a:latin typeface="Lato"/>
              </a:rPr>
              <a:t>Year over Year Growth</a:t>
            </a:r>
            <a:r>
              <a:rPr lang="en-US" b="0" i="0" dirty="0">
                <a:solidFill>
                  <a:srgbClr val="3C3C3B"/>
                </a:solidFill>
                <a:effectLst/>
                <a:latin typeface="Lato"/>
              </a:rPr>
              <a:t>.</a:t>
            </a:r>
          </a:p>
          <a:p>
            <a:pPr algn="l"/>
            <a:r>
              <a:rPr lang="en-US" b="0" i="0" dirty="0">
                <a:solidFill>
                  <a:srgbClr val="3C3C3B"/>
                </a:solidFill>
                <a:effectLst/>
                <a:latin typeface="Lato"/>
              </a:rPr>
              <a:t>Tableau exposes </a:t>
            </a:r>
            <a:r>
              <a:rPr lang="en-US" b="1" i="0" dirty="0">
                <a:solidFill>
                  <a:srgbClr val="3C3C3B"/>
                </a:solidFill>
                <a:effectLst/>
                <a:latin typeface="Lato"/>
              </a:rPr>
              <a:t>Year over Year Growth</a:t>
            </a:r>
            <a:r>
              <a:rPr lang="en-US" b="0" i="0" dirty="0">
                <a:solidFill>
                  <a:srgbClr val="3C3C3B"/>
                </a:solidFill>
                <a:effectLst/>
                <a:latin typeface="Lato"/>
              </a:rPr>
              <a:t> as one option in the quick table calculations. Here, for example, is a view that demonstrates </a:t>
            </a:r>
            <a:r>
              <a:rPr lang="en-US" b="1" i="0" dirty="0">
                <a:solidFill>
                  <a:srgbClr val="3C3C3B"/>
                </a:solidFill>
                <a:effectLst/>
                <a:latin typeface="Lato"/>
              </a:rPr>
              <a:t>Sales</a:t>
            </a:r>
            <a:r>
              <a:rPr lang="en-US" b="0" i="0" dirty="0">
                <a:solidFill>
                  <a:srgbClr val="3C3C3B"/>
                </a:solidFill>
                <a:effectLst/>
                <a:latin typeface="Lato"/>
              </a:rPr>
              <a:t> by </a:t>
            </a:r>
            <a:r>
              <a:rPr lang="en-US" b="1" i="0" dirty="0">
                <a:solidFill>
                  <a:srgbClr val="3C3C3B"/>
                </a:solidFill>
                <a:effectLst/>
                <a:latin typeface="Lato"/>
              </a:rPr>
              <a:t>Quarter</a:t>
            </a:r>
            <a:r>
              <a:rPr lang="en-US" b="0" i="0" dirty="0">
                <a:solidFill>
                  <a:srgbClr val="3C3C3B"/>
                </a:solidFill>
                <a:effectLst/>
                <a:latin typeface="Lato"/>
              </a:rPr>
              <a:t>, along with the percentage difference in sales for a quarter compared with the previous year:</a:t>
            </a:r>
          </a:p>
          <a:p>
            <a:pPr algn="l"/>
            <a:endParaRPr lang="en-US" b="0" i="0" dirty="0">
              <a:solidFill>
                <a:srgbClr val="3C3C3B"/>
              </a:solidFill>
              <a:effectLst/>
              <a:latin typeface="Lato"/>
            </a:endParaRPr>
          </a:p>
          <a:p>
            <a:pPr algn="l"/>
            <a:r>
              <a:rPr lang="en-US" b="0" i="0" dirty="0">
                <a:solidFill>
                  <a:srgbClr val="3C3C3B"/>
                </a:solidFill>
                <a:effectLst/>
                <a:latin typeface="Lato"/>
              </a:rPr>
              <a:t>The second </a:t>
            </a:r>
            <a:r>
              <a:rPr lang="en-US" b="1" i="0" dirty="0">
                <a:solidFill>
                  <a:srgbClr val="3C3C3B"/>
                </a:solidFill>
                <a:effectLst/>
                <a:latin typeface="Lato"/>
              </a:rPr>
              <a:t>Sum(Sales)</a:t>
            </a:r>
            <a:r>
              <a:rPr lang="en-US" b="0" i="0" dirty="0">
                <a:solidFill>
                  <a:srgbClr val="3C3C3B"/>
                </a:solidFill>
                <a:effectLst/>
                <a:latin typeface="Lato"/>
              </a:rPr>
              <a:t> field has had the </a:t>
            </a:r>
            <a:r>
              <a:rPr lang="en-US" b="1" i="0" dirty="0">
                <a:solidFill>
                  <a:srgbClr val="3C3C3B"/>
                </a:solidFill>
                <a:effectLst/>
                <a:latin typeface="Lato"/>
              </a:rPr>
              <a:t>Year over Year Growth</a:t>
            </a:r>
            <a:r>
              <a:rPr lang="en-US" b="0" i="0" dirty="0">
                <a:solidFill>
                  <a:srgbClr val="3C3C3B"/>
                </a:solidFill>
                <a:effectLst/>
                <a:latin typeface="Lato"/>
              </a:rPr>
              <a:t> quick table calculation applied (and the </a:t>
            </a:r>
            <a:r>
              <a:rPr lang="en-US" b="1" i="0" dirty="0">
                <a:solidFill>
                  <a:srgbClr val="3C3C3B"/>
                </a:solidFill>
                <a:effectLst/>
                <a:latin typeface="Lato"/>
              </a:rPr>
              <a:t>Mark</a:t>
            </a:r>
            <a:r>
              <a:rPr lang="en-US" b="0" i="0" dirty="0">
                <a:solidFill>
                  <a:srgbClr val="3C3C3B"/>
                </a:solidFill>
                <a:effectLst/>
                <a:latin typeface="Lato"/>
              </a:rPr>
              <a:t> type changed to bar). You'll notice the </a:t>
            </a:r>
            <a:r>
              <a:rPr lang="en-US" b="1" i="0" dirty="0">
                <a:solidFill>
                  <a:srgbClr val="3C3C3B"/>
                </a:solidFill>
                <a:effectLst/>
                <a:latin typeface="Lato"/>
              </a:rPr>
              <a:t>&gt;4 nulls</a:t>
            </a:r>
            <a:r>
              <a:rPr lang="en-US" b="0" i="0" dirty="0">
                <a:solidFill>
                  <a:srgbClr val="3C3C3B"/>
                </a:solidFill>
                <a:effectLst/>
                <a:latin typeface="Lato"/>
              </a:rPr>
              <a:t> indicator in the lower right, alerting you to the fact that there are at least four null values (which makes sense as there is no 2016 with which to compare quarters in 2017).</a:t>
            </a:r>
          </a:p>
          <a:p>
            <a:pPr algn="l"/>
            <a:r>
              <a:rPr lang="en-US" b="0" i="0" dirty="0">
                <a:solidFill>
                  <a:srgbClr val="3C3C3B"/>
                </a:solidFill>
                <a:effectLst/>
                <a:latin typeface="Lato"/>
              </a:rPr>
              <a:t>If you filtered out 2017, the nulls would appear in 2018 as table calculations can only operate on values present in the aggregated data in the cache. Any regular filters applied to the data are applied at the source and the excluded data never makes it to the cache.</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6512288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b="0" i="0" dirty="0">
                <a:solidFill>
                  <a:srgbClr val="3C3C3B"/>
                </a:solidFill>
                <a:effectLst/>
                <a:latin typeface="Lato"/>
              </a:rPr>
              <a:t>As easy as it is to build a view like this example, take care, because Tableau assumes each year in the view has the same number of quarters. For example, if the data for </a:t>
            </a:r>
            <a:r>
              <a:rPr lang="en-US" b="1" i="0" dirty="0">
                <a:solidFill>
                  <a:srgbClr val="3C3C3B"/>
                </a:solidFill>
                <a:effectLst/>
                <a:latin typeface="Lato"/>
              </a:rPr>
              <a:t>Q1</a:t>
            </a:r>
            <a:r>
              <a:rPr lang="en-US" b="0" i="0" dirty="0">
                <a:solidFill>
                  <a:srgbClr val="3C3C3B"/>
                </a:solidFill>
                <a:effectLst/>
                <a:latin typeface="Lato"/>
              </a:rPr>
              <a:t> in 2017 was not present or filtered out, then the resulting view would not necessarily represent what you want. Consider the following, for example: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problem here is that Tableau is calculating the quick table calculation using an addressing of </a:t>
            </a:r>
            <a:r>
              <a:rPr lang="en-US" b="1" i="0" dirty="0">
                <a:solidFill>
                  <a:srgbClr val="3C3C3B"/>
                </a:solidFill>
                <a:effectLst/>
                <a:latin typeface="Lato"/>
              </a:rPr>
              <a:t>Year</a:t>
            </a:r>
            <a:r>
              <a:rPr lang="en-US" b="0" i="0" dirty="0">
                <a:solidFill>
                  <a:srgbClr val="3C3C3B"/>
                </a:solidFill>
                <a:effectLst/>
                <a:latin typeface="Lato"/>
              </a:rPr>
              <a:t> and </a:t>
            </a:r>
            <a:r>
              <a:rPr lang="en-US" b="1" i="0" dirty="0">
                <a:solidFill>
                  <a:srgbClr val="3C3C3B"/>
                </a:solidFill>
                <a:effectLst/>
                <a:latin typeface="Lato"/>
              </a:rPr>
              <a:t>Quarter</a:t>
            </a:r>
            <a:r>
              <a:rPr lang="en-US" b="0" i="0" dirty="0">
                <a:solidFill>
                  <a:srgbClr val="3C3C3B"/>
                </a:solidFill>
                <a:effectLst/>
                <a:latin typeface="Lato"/>
              </a:rPr>
              <a:t> and an </a:t>
            </a:r>
            <a:r>
              <a:rPr lang="en-US" b="0" i="1" dirty="0">
                <a:solidFill>
                  <a:srgbClr val="3C3C3B"/>
                </a:solidFill>
                <a:effectLst/>
                <a:latin typeface="Lato"/>
              </a:rPr>
              <a:t>At the Level </a:t>
            </a:r>
            <a:r>
              <a:rPr lang="en-US" b="0" i="0" dirty="0">
                <a:solidFill>
                  <a:srgbClr val="3C3C3B"/>
                </a:solidFill>
                <a:effectLst/>
                <a:latin typeface="Lato"/>
              </a:rPr>
              <a:t>of value of </a:t>
            </a:r>
            <a:r>
              <a:rPr lang="en-US" b="1" i="0" dirty="0">
                <a:solidFill>
                  <a:srgbClr val="3C3C3B"/>
                </a:solidFill>
                <a:effectLst/>
                <a:latin typeface="Lato"/>
              </a:rPr>
              <a:t>Year of Order Date</a:t>
            </a:r>
            <a:r>
              <a:rPr lang="en-US" b="0" i="0" dirty="0">
                <a:solidFill>
                  <a:srgbClr val="3C3C3B"/>
                </a:solidFill>
                <a:effectLst/>
                <a:latin typeface="Lato"/>
              </a:rPr>
              <a:t>. This works assuming all quarters are present. However, here, the first quarter in </a:t>
            </a:r>
            <a:r>
              <a:rPr lang="en-US" b="1" i="0" dirty="0">
                <a:solidFill>
                  <a:srgbClr val="3C3C3B"/>
                </a:solidFill>
                <a:effectLst/>
                <a:latin typeface="Lato"/>
              </a:rPr>
              <a:t>2018</a:t>
            </a:r>
            <a:r>
              <a:rPr lang="en-US" b="0" i="0" dirty="0">
                <a:solidFill>
                  <a:srgbClr val="3C3C3B"/>
                </a:solidFill>
                <a:effectLst/>
                <a:latin typeface="Lato"/>
              </a:rPr>
              <a:t> is matched with the first quarter present in </a:t>
            </a:r>
            <a:r>
              <a:rPr lang="en-US" b="1" i="0" dirty="0">
                <a:solidFill>
                  <a:srgbClr val="3C3C3B"/>
                </a:solidFill>
                <a:effectLst/>
                <a:latin typeface="Lato"/>
              </a:rPr>
              <a:t>2017</a:t>
            </a:r>
            <a:r>
              <a:rPr lang="en-US" b="0" i="0" dirty="0">
                <a:solidFill>
                  <a:srgbClr val="3C3C3B"/>
                </a:solidFill>
                <a:effectLst/>
                <a:latin typeface="Lato"/>
              </a:rPr>
              <a:t>, which is really </a:t>
            </a:r>
            <a:r>
              <a:rPr lang="en-US" b="1" i="0" dirty="0">
                <a:solidFill>
                  <a:srgbClr val="3C3C3B"/>
                </a:solidFill>
                <a:effectLst/>
                <a:latin typeface="Lato"/>
              </a:rPr>
              <a:t>Q2</a:t>
            </a:r>
            <a:r>
              <a:rPr lang="en-US" b="0" i="0" dirty="0">
                <a:solidFill>
                  <a:srgbClr val="3C3C3B"/>
                </a:solidFill>
                <a:effectLst/>
                <a:latin typeface="Lato"/>
              </a:rPr>
              <a:t>. To solve this, you would need to edit the table calculation to only use </a:t>
            </a:r>
            <a:r>
              <a:rPr lang="en-US" b="1" i="0" dirty="0">
                <a:solidFill>
                  <a:srgbClr val="3C3C3B"/>
                </a:solidFill>
                <a:effectLst/>
                <a:latin typeface="Lato"/>
              </a:rPr>
              <a:t>Year</a:t>
            </a:r>
            <a:r>
              <a:rPr lang="en-US" b="0" i="0" dirty="0">
                <a:solidFill>
                  <a:srgbClr val="3C3C3B"/>
                </a:solidFill>
                <a:effectLst/>
                <a:latin typeface="Lato"/>
              </a:rPr>
              <a:t> for addressing. </a:t>
            </a:r>
            <a:r>
              <a:rPr lang="en-US" b="1" i="0" dirty="0">
                <a:solidFill>
                  <a:srgbClr val="3C3C3B"/>
                </a:solidFill>
                <a:effectLst/>
                <a:latin typeface="Lato"/>
              </a:rPr>
              <a:t>Quarter</a:t>
            </a:r>
            <a:r>
              <a:rPr lang="en-US" b="0" i="0" dirty="0">
                <a:solidFill>
                  <a:srgbClr val="3C3C3B"/>
                </a:solidFill>
                <a:effectLst/>
                <a:latin typeface="Lato"/>
              </a:rPr>
              <a:t> then becomes the partition and thus comparisons are done for the correct quarter.</a:t>
            </a:r>
          </a:p>
          <a:p>
            <a:pPr algn="l"/>
            <a:r>
              <a:rPr lang="en-US" b="0" i="0" dirty="0">
                <a:solidFill>
                  <a:srgbClr val="3C3C3B"/>
                </a:solidFill>
                <a:effectLst/>
                <a:latin typeface="Lato"/>
              </a:rPr>
              <a:t>An additional issue arises for consideration: what if you don't want to show 2017 in the view? Filtering it out will cause issues for 2018. In this case, we'll look at </a:t>
            </a:r>
            <a:r>
              <a:rPr lang="en-US" b="1" i="0" dirty="0">
                <a:solidFill>
                  <a:srgbClr val="3C3C3B"/>
                </a:solidFill>
                <a:effectLst/>
                <a:latin typeface="Lato"/>
              </a:rPr>
              <a:t>table calculation filtering</a:t>
            </a:r>
            <a:r>
              <a:rPr lang="en-US" b="0" i="0" dirty="0">
                <a:solidFill>
                  <a:srgbClr val="3C3C3B"/>
                </a:solidFill>
                <a:effectLst/>
                <a:latin typeface="Lato"/>
              </a:rPr>
              <a:t>, or </a:t>
            </a:r>
            <a:r>
              <a:rPr lang="en-US" b="1" i="0" dirty="0">
                <a:solidFill>
                  <a:srgbClr val="3C3C3B"/>
                </a:solidFill>
                <a:effectLst/>
                <a:latin typeface="Lato"/>
              </a:rPr>
              <a:t>late filtering</a:t>
            </a:r>
            <a:r>
              <a:rPr lang="en-US" b="0" i="0" dirty="0">
                <a:solidFill>
                  <a:srgbClr val="3C3C3B"/>
                </a:solidFill>
                <a:effectLst/>
                <a:latin typeface="Lato"/>
              </a:rPr>
              <a:t>, later in this section. Another potential way to remove 2017 but keep access to its data values is to right-click the 2017 header in the view and select </a:t>
            </a:r>
            <a:r>
              <a:rPr lang="en-US" b="1" i="0" dirty="0">
                <a:solidFill>
                  <a:srgbClr val="3C3C3B"/>
                </a:solidFill>
                <a:effectLst/>
                <a:latin typeface="Lato"/>
              </a:rPr>
              <a:t>Hide</a:t>
            </a:r>
            <a:r>
              <a:rPr lang="en-US" b="0" i="0" dirty="0">
                <a:solidFill>
                  <a:srgbClr val="3C3C3B"/>
                </a:solidFill>
                <a:effectLst/>
                <a:latin typeface="Lato"/>
              </a:rPr>
              <a:t>.</a:t>
            </a:r>
          </a:p>
          <a:p>
            <a:pPr algn="l"/>
            <a:r>
              <a:rPr lang="en-US" b="0" i="0" dirty="0">
                <a:solidFill>
                  <a:srgbClr val="3C3C3B"/>
                </a:solidFill>
                <a:effectLst/>
                <a:latin typeface="Lato"/>
              </a:rPr>
              <a:t>Hide is a special command that simply keeps Tableau from rendering data, even when it is present in the cache. If you later decide you want to show 2017 after hiding it, you can use the menu for the </a:t>
            </a:r>
            <a:r>
              <a:rPr lang="en-US" b="1" i="0" dirty="0">
                <a:solidFill>
                  <a:srgbClr val="3C3C3B"/>
                </a:solidFill>
                <a:effectLst/>
                <a:latin typeface="Lato"/>
              </a:rPr>
              <a:t>YEAR(Order Date)</a:t>
            </a:r>
            <a:r>
              <a:rPr lang="en-US" b="0" i="0" dirty="0">
                <a:solidFill>
                  <a:srgbClr val="3C3C3B"/>
                </a:solidFill>
                <a:effectLst/>
                <a:latin typeface="Lato"/>
              </a:rPr>
              <a:t> field and select </a:t>
            </a:r>
            <a:r>
              <a:rPr lang="en-US" b="1" i="0" dirty="0">
                <a:solidFill>
                  <a:srgbClr val="3C3C3B"/>
                </a:solidFill>
                <a:effectLst/>
                <a:latin typeface="Lato"/>
              </a:rPr>
              <a:t>Show Hidden Data</a:t>
            </a:r>
            <a:r>
              <a:rPr lang="en-US" b="0" i="0" dirty="0">
                <a:solidFill>
                  <a:srgbClr val="3C3C3B"/>
                </a:solidFill>
                <a:effectLst/>
                <a:latin typeface="Lato"/>
              </a:rPr>
              <a:t>. Alternately, you can use the menu to select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Reveal Hidden Data</a:t>
            </a:r>
            <a:r>
              <a:rPr lang="en-US" b="0" i="0" dirty="0">
                <a:solidFill>
                  <a:srgbClr val="3C3C3B"/>
                </a:solidFill>
                <a:effectLst/>
                <a:latin typeface="Lato"/>
              </a:rPr>
              <a:t>.</a:t>
            </a:r>
          </a:p>
          <a:p>
            <a:pPr algn="l"/>
            <a:r>
              <a:rPr lang="en-US" b="0" i="0" dirty="0">
                <a:solidFill>
                  <a:srgbClr val="3C3C3B"/>
                </a:solidFill>
                <a:effectLst/>
                <a:latin typeface="Lato"/>
              </a:rPr>
              <a:t>You may also wish to hide the null indicator in the view. You can do this by right-clicking the indicator and selecting </a:t>
            </a:r>
            <a:r>
              <a:rPr lang="en-US" b="1" i="0" dirty="0">
                <a:solidFill>
                  <a:srgbClr val="3C3C3B"/>
                </a:solidFill>
                <a:effectLst/>
                <a:latin typeface="Lato"/>
              </a:rPr>
              <a:t>Hide Indicator</a:t>
            </a:r>
            <a:r>
              <a:rPr lang="en-US" b="0" i="0" dirty="0">
                <a:solidFill>
                  <a:srgbClr val="3C3C3B"/>
                </a:solidFill>
                <a:effectLst/>
                <a:latin typeface="Lato"/>
              </a:rPr>
              <a:t>. Clicking the indicator will reveal options to filter the data or display it as a default value (typically, 0).</a:t>
            </a:r>
          </a:p>
          <a:p>
            <a:pPr algn="l"/>
            <a:r>
              <a:rPr lang="en-US" b="0" i="0" dirty="0">
                <a:solidFill>
                  <a:srgbClr val="3C3C3B"/>
                </a:solidFill>
                <a:effectLst/>
                <a:latin typeface="Lato"/>
              </a:rPr>
              <a:t>Year over year growth (or any period over another) is a common analytical question which table calculations allow you to answer. Next, let's consider another example of table calculations in practice.</a:t>
            </a:r>
          </a:p>
          <a:p>
            <a:pPr marL="158750" indent="0">
              <a:buNone/>
            </a:pPr>
            <a:endParaRPr dirty="0">
              <a:uFillTx/>
            </a:endParaRPr>
          </a:p>
        </p:txBody>
      </p:sp>
    </p:spTree>
    <p:extLst>
      <p:ext uri="{BB962C8B-B14F-4D97-AF65-F5344CB8AC3E}">
        <p14:creationId xmlns:p14="http://schemas.microsoft.com/office/powerpoint/2010/main" val="223741356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You've likely noticed the titles that are displayed for every view. There are also captions that are not shown unless you specifically turn them on (to do this, select </a:t>
            </a:r>
            <a:r>
              <a:rPr lang="en-US" b="1" i="0" dirty="0">
                <a:solidFill>
                  <a:srgbClr val="3C3C3B"/>
                </a:solidFill>
                <a:effectLst/>
                <a:latin typeface="Lato"/>
              </a:rPr>
              <a:t>Worksheet</a:t>
            </a:r>
            <a:r>
              <a:rPr lang="en-US" b="0" i="0" dirty="0">
                <a:solidFill>
                  <a:srgbClr val="3C3C3B"/>
                </a:solidFill>
                <a:effectLst/>
                <a:latin typeface="Lato"/>
              </a:rPr>
              <a:t> | </a:t>
            </a:r>
            <a:r>
              <a:rPr lang="en-US" b="1" i="0" dirty="0">
                <a:solidFill>
                  <a:srgbClr val="3C3C3B"/>
                </a:solidFill>
                <a:effectLst/>
                <a:latin typeface="Lato"/>
              </a:rPr>
              <a:t>Show Caption</a:t>
            </a:r>
            <a:r>
              <a:rPr lang="en-US" b="0" i="0" dirty="0">
                <a:solidFill>
                  <a:srgbClr val="3C3C3B"/>
                </a:solidFill>
                <a:effectLst/>
                <a:latin typeface="Lato"/>
              </a:rPr>
              <a:t> from the menu).</a:t>
            </a:r>
          </a:p>
          <a:p>
            <a:pPr algn="l"/>
            <a:r>
              <a:rPr lang="en-US" b="0" i="0" dirty="0">
                <a:solidFill>
                  <a:srgbClr val="3C3C3B"/>
                </a:solidFill>
                <a:effectLst/>
                <a:latin typeface="Lato"/>
              </a:rPr>
              <a:t>By default, the title displays the sheet name and captions are hidden, but you can show and modify them. At times, you might want to display totals that help your end users understand the broad context or immediately grasp the magnitude.</a:t>
            </a:r>
          </a:p>
          <a:p>
            <a:pPr algn="l"/>
            <a:r>
              <a:rPr lang="en-US" b="0" i="0" dirty="0">
                <a:solidFill>
                  <a:srgbClr val="3C3C3B"/>
                </a:solidFill>
                <a:effectLst/>
                <a:latin typeface="Lato"/>
              </a:rPr>
              <a:t>Here, for example, is a view that allows the user to select one or more </a:t>
            </a:r>
            <a:r>
              <a:rPr lang="en-US" b="1" i="0" dirty="0">
                <a:solidFill>
                  <a:srgbClr val="3C3C3B"/>
                </a:solidFill>
                <a:effectLst/>
                <a:latin typeface="Lato"/>
              </a:rPr>
              <a:t>Regions</a:t>
            </a:r>
            <a:r>
              <a:rPr lang="en-US" b="0" i="0" dirty="0">
                <a:solidFill>
                  <a:srgbClr val="3C3C3B"/>
                </a:solidFill>
                <a:effectLst/>
                <a:latin typeface="Lato"/>
              </a:rPr>
              <a:t> and then see </a:t>
            </a:r>
            <a:r>
              <a:rPr lang="en-US" b="1" i="0" dirty="0">
                <a:solidFill>
                  <a:srgbClr val="3C3C3B"/>
                </a:solidFill>
                <a:effectLst/>
                <a:latin typeface="Lato"/>
              </a:rPr>
              <a:t>Sales per State</a:t>
            </a:r>
            <a:r>
              <a:rPr lang="en-US" b="0" i="0" dirty="0">
                <a:solidFill>
                  <a:srgbClr val="3C3C3B"/>
                </a:solidFill>
                <a:effectLst/>
                <a:latin typeface="Lato"/>
              </a:rPr>
              <a:t> in each </a:t>
            </a:r>
            <a:r>
              <a:rPr lang="en-US" b="1" i="0" dirty="0">
                <a:solidFill>
                  <a:srgbClr val="3C3C3B"/>
                </a:solidFill>
                <a:effectLst/>
                <a:latin typeface="Lato"/>
              </a:rPr>
              <a:t>Region</a:t>
            </a:r>
            <a:r>
              <a:rPr lang="en-US" b="0" i="0" dirty="0">
                <a:solidFill>
                  <a:srgbClr val="3C3C3B"/>
                </a:solidFill>
                <a:effectLst/>
                <a:latin typeface="Lato"/>
              </a:rPr>
              <a:t>:</a:t>
            </a:r>
          </a:p>
          <a:p>
            <a:pPr algn="l"/>
            <a:endParaRPr lang="en-US" b="0" i="0" dirty="0">
              <a:solidFill>
                <a:srgbClr val="3C3C3B"/>
              </a:solidFill>
              <a:effectLst/>
              <a:latin typeface="Lato"/>
            </a:endParaRPr>
          </a:p>
          <a:p>
            <a:pPr algn="l"/>
            <a:r>
              <a:rPr lang="en-US" b="0" i="0" dirty="0">
                <a:solidFill>
                  <a:srgbClr val="3C3C3B"/>
                </a:solidFill>
                <a:effectLst/>
                <a:latin typeface="Lato"/>
              </a:rPr>
              <a:t>It might be useful to show a changing number of states as the user selects different regions. You might first think to use an aggregation on </a:t>
            </a:r>
            <a:r>
              <a:rPr lang="en-US" b="1" i="0" dirty="0">
                <a:solidFill>
                  <a:srgbClr val="3C3C3B"/>
                </a:solidFill>
                <a:effectLst/>
                <a:latin typeface="Lato"/>
              </a:rPr>
              <a:t>State</a:t>
            </a:r>
            <a:r>
              <a:rPr lang="en-US" b="0" i="0" dirty="0">
                <a:solidFill>
                  <a:srgbClr val="3C3C3B"/>
                </a:solidFill>
                <a:effectLst/>
                <a:latin typeface="Lato"/>
              </a:rPr>
              <a:t>, such as Count Distinct. However, if you try showing that in the title, you will always see the value 1. Why? Because the view level of detail is </a:t>
            </a:r>
            <a:r>
              <a:rPr lang="en-US" b="1" i="0" dirty="0">
                <a:solidFill>
                  <a:srgbClr val="3C3C3B"/>
                </a:solidFill>
                <a:effectLst/>
                <a:latin typeface="Lato"/>
              </a:rPr>
              <a:t>State</a:t>
            </a:r>
            <a:r>
              <a:rPr lang="en-US" b="0" i="0" dirty="0">
                <a:solidFill>
                  <a:srgbClr val="3C3C3B"/>
                </a:solidFill>
                <a:effectLst/>
                <a:latin typeface="Lato"/>
              </a:rPr>
              <a:t> and the distinct count of states per state is 1!</a:t>
            </a:r>
          </a:p>
          <a:p>
            <a:pPr algn="l"/>
            <a:r>
              <a:rPr lang="en-US" b="0" i="0" dirty="0">
                <a:solidFill>
                  <a:srgbClr val="3C3C3B"/>
                </a:solidFill>
                <a:effectLst/>
                <a:latin typeface="Lato"/>
              </a:rPr>
              <a:t>But there are some options with table calculations that let you further aggregate aggregates. Or, you might think of determining the number of values in the table based on the size of the window. In fact, here are several possibilities:</a:t>
            </a:r>
          </a:p>
          <a:p>
            <a:pPr algn="l">
              <a:buFont typeface="Arial" panose="020B0604020202020204" pitchFamily="34" charset="0"/>
              <a:buChar char="•"/>
            </a:pPr>
            <a:r>
              <a:rPr lang="en-US" b="0" i="0" dirty="0">
                <a:solidFill>
                  <a:srgbClr val="3C3C3B"/>
                </a:solidFill>
                <a:effectLst/>
                <a:latin typeface="Lato"/>
              </a:rPr>
              <a:t>To get the total distinct count: TOTAL(COUNTD([State]))</a:t>
            </a:r>
          </a:p>
          <a:p>
            <a:pPr algn="l">
              <a:buFont typeface="Arial" panose="020B0604020202020204" pitchFamily="34" charset="0"/>
              <a:buChar char="•"/>
            </a:pPr>
            <a:r>
              <a:rPr lang="en-US" b="0" i="0" dirty="0">
                <a:solidFill>
                  <a:srgbClr val="3C3C3B"/>
                </a:solidFill>
                <a:effectLst/>
                <a:latin typeface="Lato"/>
              </a:rPr>
              <a:t>To get the sum within the window: WINDOW_SUM(SUM(1))</a:t>
            </a:r>
          </a:p>
          <a:p>
            <a:pPr algn="l">
              <a:buFont typeface="Arial" panose="020B0604020202020204" pitchFamily="34" charset="0"/>
              <a:buChar char="•"/>
            </a:pPr>
            <a:r>
              <a:rPr lang="en-US" b="0" i="0" dirty="0">
                <a:solidFill>
                  <a:srgbClr val="3C3C3B"/>
                </a:solidFill>
                <a:effectLst/>
                <a:latin typeface="Lato"/>
              </a:rPr>
              <a:t>To get the size of the window: SIZE()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4231642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may recall that a window is defined as the boundaries determined by scope or partition. Whichever we choose, we want to define the window as the entire table. Either a relative computation of </a:t>
            </a:r>
            <a:r>
              <a:rPr lang="en-US" dirty="0"/>
              <a:t>Table (down)</a:t>
            </a:r>
            <a:r>
              <a:rPr lang="en-US" b="0" i="0" dirty="0">
                <a:solidFill>
                  <a:srgbClr val="3C3C3B"/>
                </a:solidFill>
                <a:effectLst/>
                <a:latin typeface="Lato"/>
              </a:rPr>
              <a:t> or a fixed computation using all of the dimensions would accomplish this. Here is a view that illustrates a dynamic title and all three options in the caption:</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This example illustrated how you might use various table calculations to work at higher levels of detail, specifically counting all the states in the view. This technique will enable you to solve various analytical questions as you use Tableau. Let's now turn our attention to another technique that helps solve quite a few problems.</a:t>
            </a:r>
            <a:endParaRPr dirty="0">
              <a:uFillTx/>
            </a:endParaRPr>
          </a:p>
        </p:txBody>
      </p:sp>
    </p:spTree>
    <p:extLst>
      <p:ext uri="{BB962C8B-B14F-4D97-AF65-F5344CB8AC3E}">
        <p14:creationId xmlns:p14="http://schemas.microsoft.com/office/powerpoint/2010/main" val="341211696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you've built a view that allows you to see the percentage of total sales for each department. You have already used a quick table calculation on the </a:t>
            </a:r>
            <a:r>
              <a:rPr lang="en-US" b="1" i="0" dirty="0">
                <a:solidFill>
                  <a:srgbClr val="3C3C3B"/>
                </a:solidFill>
                <a:effectLst/>
                <a:latin typeface="Lato"/>
              </a:rPr>
              <a:t>Sales</a:t>
            </a:r>
            <a:r>
              <a:rPr lang="en-US" b="0" i="0" dirty="0">
                <a:solidFill>
                  <a:srgbClr val="3C3C3B"/>
                </a:solidFill>
                <a:effectLst/>
                <a:latin typeface="Lato"/>
              </a:rPr>
              <a:t> field to give you the percent of the total. You've also used </a:t>
            </a:r>
            <a:r>
              <a:rPr lang="en-US" b="1" i="0" dirty="0">
                <a:solidFill>
                  <a:srgbClr val="3C3C3B"/>
                </a:solidFill>
                <a:effectLst/>
                <a:latin typeface="Lato"/>
              </a:rPr>
              <a:t>Department</a:t>
            </a:r>
            <a:r>
              <a:rPr lang="en-US" b="0" i="0" dirty="0">
                <a:solidFill>
                  <a:srgbClr val="3C3C3B"/>
                </a:solidFill>
                <a:effectLst/>
                <a:latin typeface="Lato"/>
              </a:rPr>
              <a:t> as a filter. But this presents a problem.</a:t>
            </a:r>
          </a:p>
          <a:p>
            <a:pPr algn="l"/>
            <a:r>
              <a:rPr lang="en-US" b="0" i="0" dirty="0">
                <a:solidFill>
                  <a:srgbClr val="3C3C3B"/>
                </a:solidFill>
                <a:effectLst/>
                <a:latin typeface="Lato"/>
              </a:rPr>
              <a:t>Since table calculations are performed after the aggregate data is returned to the cache, the filter on department has already been evaluated at the data source and the aggregate rows don't include any departments excluded by the filter. Thus, the percent of the total will always add up to 100%; that is, it is the percentage of the filtered total, as shown in the following screenshot:</a:t>
            </a:r>
          </a:p>
          <a:p>
            <a:pPr marL="158750" indent="0">
              <a:buNone/>
            </a:pPr>
            <a:endParaRPr dirty="0">
              <a:uFillTx/>
            </a:endParaRPr>
          </a:p>
        </p:txBody>
      </p:sp>
    </p:spTree>
    <p:extLst>
      <p:ext uri="{BB962C8B-B14F-4D97-AF65-F5344CB8AC3E}">
        <p14:creationId xmlns:p14="http://schemas.microsoft.com/office/powerpoint/2010/main" val="210086717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What if you wanted to see the percentage of the total sales for all departments, even if you want to exclude some from the display? One option is to use a table calculation as a filter.</a:t>
            </a:r>
          </a:p>
          <a:p>
            <a:pPr algn="l"/>
            <a:r>
              <a:rPr lang="en-US" b="0" i="0" dirty="0">
                <a:solidFill>
                  <a:srgbClr val="3C3C3B"/>
                </a:solidFill>
                <a:effectLst/>
                <a:latin typeface="Lato"/>
              </a:rPr>
              <a:t>You might create a calculated field called Department (table calc filter) with the code LOOKUP(ATTR([Department]), 0). The Lookup() function makes this a table calculation, while ATTR() treats </a:t>
            </a:r>
            <a:r>
              <a:rPr lang="en-US" b="1" i="0" dirty="0">
                <a:solidFill>
                  <a:srgbClr val="3C3C3B"/>
                </a:solidFill>
                <a:effectLst/>
                <a:latin typeface="Lato"/>
              </a:rPr>
              <a:t>Department</a:t>
            </a:r>
            <a:r>
              <a:rPr lang="en-US" b="0" i="0" dirty="0">
                <a:solidFill>
                  <a:srgbClr val="3C3C3B"/>
                </a:solidFill>
                <a:effectLst/>
                <a:latin typeface="Lato"/>
              </a:rPr>
              <a:t> as an aggregation (further explanation is provided at the end of this section). The second argument, 0, tells the lookup function not to look backward or forward. Thus, the calculation returns all values for </a:t>
            </a:r>
            <a:r>
              <a:rPr lang="en-US" b="1" i="0" dirty="0">
                <a:solidFill>
                  <a:srgbClr val="3C3C3B"/>
                </a:solidFill>
                <a:effectLst/>
                <a:latin typeface="Lato"/>
              </a:rPr>
              <a:t>Department</a:t>
            </a:r>
            <a:r>
              <a:rPr lang="en-US" b="0" i="0" dirty="0">
                <a:solidFill>
                  <a:srgbClr val="3C3C3B"/>
                </a:solidFill>
                <a:effectLst/>
                <a:latin typeface="Lato"/>
              </a:rPr>
              <a:t>, but as a table calculation result.</a:t>
            </a:r>
          </a:p>
          <a:p>
            <a:pPr algn="l"/>
            <a:r>
              <a:rPr lang="en-US" b="0" i="0" dirty="0">
                <a:solidFill>
                  <a:srgbClr val="3C3C3B"/>
                </a:solidFill>
                <a:effectLst/>
                <a:latin typeface="Lato"/>
              </a:rPr>
              <a:t>When you place that table calculation on the </a:t>
            </a:r>
            <a:r>
              <a:rPr lang="en-US" b="1" i="0" dirty="0">
                <a:solidFill>
                  <a:srgbClr val="3C3C3B"/>
                </a:solidFill>
                <a:effectLst/>
                <a:latin typeface="Lato"/>
              </a:rPr>
              <a:t>Filters</a:t>
            </a:r>
            <a:r>
              <a:rPr lang="en-US" b="0" i="0" dirty="0">
                <a:solidFill>
                  <a:srgbClr val="3C3C3B"/>
                </a:solidFill>
                <a:effectLst/>
                <a:latin typeface="Lato"/>
              </a:rPr>
              <a:t> shelf instead of the </a:t>
            </a:r>
            <a:r>
              <a:rPr lang="en-US" b="1" i="0" dirty="0">
                <a:solidFill>
                  <a:srgbClr val="3C3C3B"/>
                </a:solidFill>
                <a:effectLst/>
                <a:latin typeface="Lato"/>
              </a:rPr>
              <a:t>Department</a:t>
            </a:r>
            <a:r>
              <a:rPr lang="en-US" b="0" i="0" dirty="0">
                <a:solidFill>
                  <a:srgbClr val="3C3C3B"/>
                </a:solidFill>
                <a:effectLst/>
                <a:latin typeface="Lato"/>
              </a:rPr>
              <a:t> dimension, then the filter is not applied at the source. Instead, all the aggregate data is still stored in the cache and the table calculation filter merely </a:t>
            </a:r>
            <a:r>
              <a:rPr lang="en-US" b="0" i="1" dirty="0">
                <a:solidFill>
                  <a:srgbClr val="3C3C3B"/>
                </a:solidFill>
                <a:effectLst/>
                <a:latin typeface="Lato"/>
              </a:rPr>
              <a:t>hides</a:t>
            </a:r>
            <a:r>
              <a:rPr lang="en-US" b="0" i="0" dirty="0">
                <a:solidFill>
                  <a:srgbClr val="3C3C3B"/>
                </a:solidFill>
                <a:effectLst/>
                <a:latin typeface="Lato"/>
              </a:rPr>
              <a:t> it from the view. Other table calculations, such as </a:t>
            </a:r>
            <a:r>
              <a:rPr lang="en-US" b="1" i="0" dirty="0">
                <a:solidFill>
                  <a:srgbClr val="3C3C3B"/>
                </a:solidFill>
                <a:effectLst/>
                <a:latin typeface="Lato"/>
              </a:rPr>
              <a:t>Percent of Total</a:t>
            </a:r>
            <a:r>
              <a:rPr lang="en-US" b="0" i="0" dirty="0">
                <a:solidFill>
                  <a:srgbClr val="3C3C3B"/>
                </a:solidFill>
                <a:effectLst/>
                <a:latin typeface="Lato"/>
              </a:rPr>
              <a:t>, will still operate on all the data in the cache. In this case, that allows the percent of total to be calculated for all departments, even though the table calculation filter is hiding one or more, as shown in the following screenshot:</a:t>
            </a:r>
          </a:p>
          <a:p>
            <a:pPr algn="l"/>
            <a:endParaRPr lang="en-US" b="0" i="0" dirty="0">
              <a:solidFill>
                <a:srgbClr val="3C3C3B"/>
              </a:solidFill>
              <a:effectLst/>
              <a:latin typeface="Lato"/>
            </a:endParaRPr>
          </a:p>
          <a:p>
            <a:pPr algn="l"/>
            <a:r>
              <a:rPr lang="en-US" b="0" i="0" dirty="0">
                <a:solidFill>
                  <a:srgbClr val="3C3C3B"/>
                </a:solidFill>
                <a:effectLst/>
                <a:latin typeface="Lato"/>
              </a:rPr>
              <a:t>You might have noticed the ATTR function used. Remember that table calculations require aggregate arguments. ATTR (which is short for attribute) is a special aggregation that returns the value of a field if there is only a single value of that field present for a given level of detail or a * if there is more than one value.</a:t>
            </a:r>
          </a:p>
          <a:p>
            <a:pPr algn="l"/>
            <a:r>
              <a:rPr lang="en-US" b="0" i="0" dirty="0">
                <a:solidFill>
                  <a:srgbClr val="3C3C3B"/>
                </a:solidFill>
                <a:effectLst/>
                <a:latin typeface="Lato"/>
              </a:rPr>
              <a:t>To understand this, experiment with a view having both </a:t>
            </a:r>
            <a:r>
              <a:rPr lang="en-US" b="1" i="0" dirty="0">
                <a:solidFill>
                  <a:srgbClr val="3C3C3B"/>
                </a:solidFill>
                <a:effectLst/>
                <a:latin typeface="Lato"/>
              </a:rPr>
              <a:t>Department</a:t>
            </a:r>
            <a:r>
              <a:rPr lang="en-US" b="0" i="0" dirty="0">
                <a:solidFill>
                  <a:srgbClr val="3C3C3B"/>
                </a:solidFill>
                <a:effectLst/>
                <a:latin typeface="Lato"/>
              </a:rPr>
              <a:t> and </a:t>
            </a:r>
            <a:r>
              <a:rPr lang="en-US" b="1" i="0" dirty="0">
                <a:solidFill>
                  <a:srgbClr val="3C3C3B"/>
                </a:solidFill>
                <a:effectLst/>
                <a:latin typeface="Lato"/>
              </a:rPr>
              <a:t>Category</a:t>
            </a:r>
            <a:r>
              <a:rPr lang="en-US" b="0" i="0" dirty="0">
                <a:solidFill>
                  <a:srgbClr val="3C3C3B"/>
                </a:solidFill>
                <a:effectLst/>
                <a:latin typeface="Lato"/>
              </a:rPr>
              <a:t> on rows. Using the drop-down menu on the active field in the view, change </a:t>
            </a:r>
            <a:r>
              <a:rPr lang="en-US" b="1" i="0" dirty="0">
                <a:solidFill>
                  <a:srgbClr val="3C3C3B"/>
                </a:solidFill>
                <a:effectLst/>
                <a:latin typeface="Lato"/>
              </a:rPr>
              <a:t>Category</a:t>
            </a:r>
            <a:r>
              <a:rPr lang="en-US" b="0" i="0" dirty="0">
                <a:solidFill>
                  <a:srgbClr val="3C3C3B"/>
                </a:solidFill>
                <a:effectLst/>
                <a:latin typeface="Lato"/>
              </a:rPr>
              <a:t> to </a:t>
            </a:r>
            <a:r>
              <a:rPr lang="en-US" b="1" i="0" dirty="0">
                <a:solidFill>
                  <a:srgbClr val="3C3C3B"/>
                </a:solidFill>
                <a:effectLst/>
                <a:latin typeface="Lato"/>
              </a:rPr>
              <a:t>Attribute</a:t>
            </a:r>
            <a:r>
              <a:rPr lang="en-US" b="0" i="0" dirty="0">
                <a:solidFill>
                  <a:srgbClr val="3C3C3B"/>
                </a:solidFill>
                <a:effectLst/>
                <a:latin typeface="Lato"/>
              </a:rPr>
              <a:t>. It will display as * because there is more than one category for each department. Then, undo and change </a:t>
            </a:r>
            <a:r>
              <a:rPr lang="en-US" b="1" i="0" dirty="0">
                <a:solidFill>
                  <a:srgbClr val="3C3C3B"/>
                </a:solidFill>
                <a:effectLst/>
                <a:latin typeface="Lato"/>
              </a:rPr>
              <a:t>Department</a:t>
            </a:r>
            <a:r>
              <a:rPr lang="en-US" b="0" i="0" dirty="0">
                <a:solidFill>
                  <a:srgbClr val="3C3C3B"/>
                </a:solidFill>
                <a:effectLst/>
                <a:latin typeface="Lato"/>
              </a:rPr>
              <a:t> to </a:t>
            </a:r>
            <a:r>
              <a:rPr lang="en-US" b="1" i="0" dirty="0">
                <a:solidFill>
                  <a:srgbClr val="3C3C3B"/>
                </a:solidFill>
                <a:effectLst/>
                <a:latin typeface="Lato"/>
              </a:rPr>
              <a:t>Attribute</a:t>
            </a:r>
            <a:r>
              <a:rPr lang="en-US" b="0" i="0" dirty="0">
                <a:solidFill>
                  <a:srgbClr val="3C3C3B"/>
                </a:solidFill>
                <a:effectLst/>
                <a:latin typeface="Lato"/>
              </a:rPr>
              <a:t>. It will display the department name because there is only one department per category.</a:t>
            </a:r>
          </a:p>
          <a:p>
            <a:pPr algn="l"/>
            <a:r>
              <a:rPr lang="en-US" b="0" i="0" dirty="0">
                <a:solidFill>
                  <a:srgbClr val="3C3C3B"/>
                </a:solidFill>
                <a:effectLst/>
                <a:latin typeface="Lato"/>
              </a:rPr>
              <a:t>In this example, we've seen how to effectively use table calculations as filters when we need other table calculations to operate on all the data in the cache.</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78367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is an amazing platform for seeing, understanding, and making key decisions based on your data! With it, you will be able to carry out incredible data discovery, analysis, and storytelling. You'll accomplish these tasks and goals visually using an interface that is designed for a natural and seamless flow of thought and work.</a:t>
            </a:r>
          </a:p>
          <a:p>
            <a:pPr algn="l"/>
            <a:r>
              <a:rPr lang="en-US" b="0" i="0" dirty="0">
                <a:solidFill>
                  <a:srgbClr val="3C3C3B"/>
                </a:solidFill>
                <a:effectLst/>
                <a:latin typeface="Lato"/>
              </a:rPr>
              <a:t>You don't need to write complex scripts or queries to leverage the power of Tableau. Instead, you will be interacting with your data in a visual environment where everything that you drag and drop will be translated into the necessary queries for you and then displayed visually. You'll be working in real time, so you will see results immediately, get answers as quickly as you can ask questions, and be able to iterate through potentially dozens of ways to visualize the data in order to find a key insight or tell a piece of the story.</a:t>
            </a:r>
          </a:p>
          <a:p>
            <a:pPr algn="l"/>
            <a:r>
              <a:rPr lang="en-US" b="0" i="0" dirty="0">
                <a:solidFill>
                  <a:srgbClr val="3C3C3B"/>
                </a:solidFill>
                <a:effectLst/>
                <a:latin typeface="Lato"/>
              </a:rPr>
              <a:t>This lesson introduces the foundational principles of Tableau. We'll go through a series of examples that will introduce you to the basics of connecting to data, exploring and analyzing data visually, and finally putting it all together in a fully interactive dashboard. These concepts will be developed far more extensively in subsequent lessons. However, </a:t>
            </a:r>
            <a:r>
              <a:rPr lang="en-US" b="0" i="1" dirty="0">
                <a:solidFill>
                  <a:srgbClr val="3C3C3B"/>
                </a:solidFill>
                <a:effectLst/>
                <a:latin typeface="Lato"/>
              </a:rPr>
              <a:t>don't skip this lesson</a:t>
            </a:r>
            <a:r>
              <a:rPr lang="en-US" b="0" i="0" dirty="0">
                <a:solidFill>
                  <a:srgbClr val="3C3C3B"/>
                </a:solidFill>
                <a:effectLst/>
                <a:latin typeface="Lato"/>
              </a:rPr>
              <a:t>, as it introduces key terminology and concepts :</a:t>
            </a:r>
          </a:p>
          <a:p>
            <a:pPr marL="158750" indent="0">
              <a:buNone/>
            </a:pPr>
            <a:endParaRPr dirty="0">
              <a:uFillTx/>
            </a:endParaRPr>
          </a:p>
        </p:txBody>
      </p:sp>
    </p:spTree>
    <p:extLst>
      <p:ext uri="{BB962C8B-B14F-4D97-AF65-F5344CB8AC3E}">
        <p14:creationId xmlns:p14="http://schemas.microsoft.com/office/powerpoint/2010/main" val="625254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Right now, you are looking at the overall sales over time. Let's do some analysis at a slightly deeper level:</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 (overlapping lines)</a:t>
            </a:r>
            <a:r>
              <a:rPr lang="en-US" b="0" i="0" dirty="0">
                <a:solidFill>
                  <a:srgbClr val="3C3C3B"/>
                </a:solidFill>
                <a:effectLst/>
                <a:latin typeface="Lato"/>
              </a:rPr>
              <a:t> sheet, where you will find a view that is identical to the one you just created.</a:t>
            </a:r>
          </a:p>
          <a:p>
            <a:pPr algn="l">
              <a:buFont typeface="+mj-lt"/>
              <a:buAutoNum type="arabicPeriod" startAt="2"/>
            </a:pPr>
            <a:r>
              <a:rPr lang="en-US" b="0" i="0" dirty="0">
                <a:solidFill>
                  <a:srgbClr val="3C3C3B"/>
                </a:solidFill>
                <a:effectLst/>
                <a:latin typeface="Lato"/>
              </a:rPr>
              <a:t>Drag the Region field from </a:t>
            </a:r>
            <a:r>
              <a:rPr lang="en-US" b="1" i="0" dirty="0">
                <a:solidFill>
                  <a:srgbClr val="3C3C3B"/>
                </a:solidFill>
                <a:effectLst/>
                <a:latin typeface="Lato"/>
              </a:rPr>
              <a:t>Dimensions</a:t>
            </a:r>
            <a:r>
              <a:rPr lang="en-US" b="0" i="0" dirty="0">
                <a:solidFill>
                  <a:srgbClr val="3C3C3B"/>
                </a:solidFill>
                <a:effectLst/>
                <a:latin typeface="Lato"/>
              </a:rPr>
              <a:t> to </a:t>
            </a:r>
            <a:r>
              <a:rPr lang="en-US" b="1" i="0" dirty="0">
                <a:solidFill>
                  <a:srgbClr val="3C3C3B"/>
                </a:solidFill>
                <a:effectLst/>
                <a:latin typeface="Lato"/>
              </a:rPr>
              <a:t>Color</a:t>
            </a:r>
            <a:r>
              <a:rPr lang="en-US" b="0" i="0" dirty="0">
                <a:solidFill>
                  <a:srgbClr val="3C3C3B"/>
                </a:solidFill>
                <a:effectLst/>
                <a:latin typeface="Lato"/>
              </a:rPr>
              <a:t>. Now you have a line per region, with each line a different color, and a legend indicating which color is used for which region. As with the bars, adding a dimension to </a:t>
            </a:r>
            <a:r>
              <a:rPr lang="en-US" b="1" i="0" dirty="0">
                <a:solidFill>
                  <a:srgbClr val="3C3C3B"/>
                </a:solidFill>
                <a:effectLst/>
                <a:latin typeface="Lato"/>
              </a:rPr>
              <a:t>color</a:t>
            </a:r>
            <a:r>
              <a:rPr lang="en-US" b="0" i="0" dirty="0">
                <a:solidFill>
                  <a:srgbClr val="3C3C3B"/>
                </a:solidFill>
                <a:effectLst/>
                <a:latin typeface="Lato"/>
              </a:rPr>
              <a:t> splits the marks. However, unlike the bars, where the segments were stacked, the lines are not stacked. Instead, the lines are drawn at the exact value for the sum of sales for each region and quarter. This allows easy and accurate comparison. It is interesting to note that the cyclical pattern can be observed for each region:</a:t>
            </a:r>
          </a:p>
          <a:p>
            <a:pPr marL="158750" indent="0">
              <a:buNone/>
            </a:pPr>
            <a:endParaRPr dirty="0">
              <a:uFillTx/>
            </a:endParaRPr>
          </a:p>
        </p:txBody>
      </p:sp>
    </p:spTree>
    <p:extLst>
      <p:ext uri="{BB962C8B-B14F-4D97-AF65-F5344CB8AC3E}">
        <p14:creationId xmlns:p14="http://schemas.microsoft.com/office/powerpoint/2010/main" val="1344599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We've also considered the related concepts of addressing and partitioning as they relate to table calculations that have computations fixed to certain dimensions.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practical examples we've covered barely scratch the surface of what is possible, but should give you an idea of what can be achieved. The kinds of problems that can be solved and the diversity of questions that can be answered are almost limitless.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We'll turn our attention to some lighter topics in the next couple of lessons, looking at formatting and design, but we'll certainly see another table calculation or two before we're finished!</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31367889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03674315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applies many good visual practices by default, and, for quick analysis, you likely won't worry too much about changing many of these defaults. However, as you consider how to best communicate the data story you've uncovered, you'll want to consider how to leverage everything, from fonts and text, to colors and design, so that you can communicate well with your audience.</a:t>
            </a:r>
          </a:p>
          <a:p>
            <a:pPr algn="l"/>
            <a:r>
              <a:rPr lang="en-US" b="0" i="0" dirty="0">
                <a:solidFill>
                  <a:srgbClr val="3C3C3B"/>
                </a:solidFill>
                <a:effectLst/>
                <a:latin typeface="Lato"/>
              </a:rPr>
              <a:t>Tableau's formatting options give you quite a bit of flexibility. Fonts, titles, captions, colors, row and column banding, labels, shading, annotations, and much more, can all be customized to make your visualizations tell an impressive story.</a:t>
            </a:r>
          </a:p>
          <a:p>
            <a:pPr algn="l"/>
            <a:endParaRPr lang="en-US" b="0" i="0" dirty="0">
              <a:solidFill>
                <a:srgbClr val="3C3C3B"/>
              </a:solidFill>
              <a:effectLst/>
              <a:latin typeface="Lato"/>
            </a:endParaRPr>
          </a:p>
          <a:p>
            <a:pPr algn="l"/>
            <a:r>
              <a:rPr lang="en-US" b="0" i="0" dirty="0">
                <a:solidFill>
                  <a:srgbClr val="3C3C3B"/>
                </a:solidFill>
                <a:effectLst/>
                <a:latin typeface="Lato"/>
              </a:rPr>
              <a:t>As you think about why you should adjust a given visualization, there are several things to consider. We'll start with those considerations.</a:t>
            </a:r>
          </a:p>
          <a:p>
            <a:pPr marL="158750" indent="0">
              <a:buNone/>
            </a:pPr>
            <a:endParaRPr dirty="0">
              <a:uFillTx/>
            </a:endParaRPr>
          </a:p>
        </p:txBody>
      </p:sp>
    </p:spTree>
    <p:extLst>
      <p:ext uri="{BB962C8B-B14F-4D97-AF65-F5344CB8AC3E}">
        <p14:creationId xmlns:p14="http://schemas.microsoft.com/office/powerpoint/2010/main" val="167612083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a:r>
              <a:rPr lang="en-US" b="0" i="0" dirty="0">
                <a:solidFill>
                  <a:srgbClr val="3C3C3B"/>
                </a:solidFill>
                <a:effectLst/>
                <a:latin typeface="Lato"/>
              </a:rPr>
              <a:t>If your focus is analysis, you may not want to spend too much time fine-tuning the formatting until you are getting ready to share results. However, when you contemplate how you will communicate the data to others, you might consider how adjustments to the formatting can make a major difference to how well the data story is told.</a:t>
            </a:r>
          </a:p>
          <a:p>
            <a:pPr algn="l"/>
            <a:r>
              <a:rPr lang="en-US" b="0" i="0" dirty="0">
                <a:solidFill>
                  <a:srgbClr val="FFFFFF"/>
                </a:solidFill>
                <a:effectLst/>
                <a:latin typeface="Lato"/>
              </a:rPr>
              <a:t>Sometimes, you will have certain formatting preferences in mind or a set of corporate guidelines that dictate font and color selections. In these cases, you might set formatting options in a blank workbook and save it as a template. This workbook file could be copied in the file system any time you wished to begin a new set of views and dashboards.</a:t>
            </a:r>
          </a:p>
          <a:p>
            <a:pPr algn="l"/>
            <a:r>
              <a:rPr lang="en-US" b="0" i="0" dirty="0">
                <a:solidFill>
                  <a:srgbClr val="3C3C3B"/>
                </a:solidFill>
                <a:effectLst/>
                <a:latin typeface="Lato"/>
              </a:rPr>
              <a:t>Here are some of the things you should consider:</a:t>
            </a:r>
          </a:p>
          <a:p>
            <a:pPr algn="l">
              <a:buFont typeface="Arial" panose="020B0604020202020204" pitchFamily="34" charset="0"/>
              <a:buChar char="•"/>
            </a:pPr>
            <a:r>
              <a:rPr lang="en-US" b="1" i="0" dirty="0">
                <a:solidFill>
                  <a:srgbClr val="3C3C3B"/>
                </a:solidFill>
                <a:effectLst/>
                <a:latin typeface="Lato"/>
              </a:rPr>
              <a:t>Audience</a:t>
            </a:r>
            <a:r>
              <a:rPr lang="en-US" b="0" i="0" dirty="0">
                <a:solidFill>
                  <a:srgbClr val="3C3C3B"/>
                </a:solidFill>
                <a:effectLst/>
                <a:latin typeface="Lato"/>
              </a:rPr>
              <a:t>: Who is the audience and what are the needs of the audience?</a:t>
            </a:r>
          </a:p>
          <a:p>
            <a:pPr algn="l">
              <a:buFont typeface="Arial" panose="020B0604020202020204" pitchFamily="34" charset="0"/>
              <a:buChar char="•"/>
            </a:pPr>
            <a:r>
              <a:rPr lang="en-US" b="1" i="0" dirty="0">
                <a:solidFill>
                  <a:srgbClr val="3C3C3B"/>
                </a:solidFill>
                <a:effectLst/>
                <a:latin typeface="Lato"/>
              </a:rPr>
              <a:t>Goal</a:t>
            </a:r>
            <a:r>
              <a:rPr lang="en-US" b="0" i="0" dirty="0">
                <a:solidFill>
                  <a:srgbClr val="3C3C3B"/>
                </a:solidFill>
                <a:effectLst/>
                <a:latin typeface="Lato"/>
              </a:rPr>
              <a:t>: Is the goal to evoke an emotional response or to lay out the facts for an impassioned decision? Are you highlighting an action that needs to be taken, or simply trying to generate interest in a topic?</a:t>
            </a:r>
          </a:p>
          <a:p>
            <a:pPr algn="l">
              <a:buFont typeface="Arial" panose="020B0604020202020204" pitchFamily="34" charset="0"/>
              <a:buChar char="•"/>
            </a:pPr>
            <a:r>
              <a:rPr lang="en-US" b="1" i="0" dirty="0">
                <a:solidFill>
                  <a:srgbClr val="3C3C3B"/>
                </a:solidFill>
                <a:effectLst/>
                <a:latin typeface="Lato"/>
              </a:rPr>
              <a:t>Setting</a:t>
            </a:r>
            <a:r>
              <a:rPr lang="en-US" b="0" i="0" dirty="0">
                <a:solidFill>
                  <a:srgbClr val="3C3C3B"/>
                </a:solidFill>
                <a:effectLst/>
                <a:latin typeface="Lato"/>
              </a:rPr>
              <a:t>: This is the environment in which the data story is communicated. Is it a formal business meeting where the format should reflect a high level of professionalism? Is it going to be shared on a blog informally?</a:t>
            </a:r>
          </a:p>
          <a:p>
            <a:pPr algn="l">
              <a:buFont typeface="Arial" panose="020B0604020202020204" pitchFamily="34" charset="0"/>
              <a:buChar char="•"/>
            </a:pPr>
            <a:r>
              <a:rPr lang="en-US" b="1" i="0" dirty="0">
                <a:solidFill>
                  <a:srgbClr val="3C3C3B"/>
                </a:solidFill>
                <a:effectLst/>
                <a:latin typeface="Lato"/>
              </a:rPr>
              <a:t>Mode</a:t>
            </a:r>
            <a:r>
              <a:rPr lang="en-US" b="0" i="0" dirty="0">
                <a:solidFill>
                  <a:srgbClr val="3C3C3B"/>
                </a:solidFill>
                <a:effectLst/>
                <a:latin typeface="Lato"/>
              </a:rPr>
              <a:t>: How will the visualizations be presented? You'll want to make sure rows, columns, fonts, and marks are large enough for a projector or compact enough for an iPad. If you are publishing to Tableau Server, Tableau Online, or Tableau Public, then did you select fonts that are safe for the web? Will you need to use the device designer to create different versions of a dashboard?</a:t>
            </a:r>
          </a:p>
          <a:p>
            <a:pPr algn="l">
              <a:buFont typeface="Arial" panose="020B0604020202020204" pitchFamily="34" charset="0"/>
              <a:buChar char="•"/>
            </a:pPr>
            <a:r>
              <a:rPr lang="en-US" b="1" i="0" dirty="0">
                <a:solidFill>
                  <a:srgbClr val="3C3C3B"/>
                </a:solidFill>
                <a:effectLst/>
                <a:latin typeface="Lato"/>
              </a:rPr>
              <a:t>Mood</a:t>
            </a:r>
            <a:r>
              <a:rPr lang="en-US" b="0" i="0" dirty="0">
                <a:solidFill>
                  <a:srgbClr val="3C3C3B"/>
                </a:solidFill>
                <a:effectLst/>
                <a:latin typeface="Lato"/>
              </a:rPr>
              <a:t>: Certain colors, fonts, and layouts can be used to set a mood. Does the data tell a story that should invoke a certain response from your audience? Is the data story somber or playful? The color red, for example, may connote danger, negative results, or indicate that an action is required. However, you'll need to be sensitive to your audience and the specific context. Colors have different meanings in different cultures and in different contexts. In some cultures, red might indicate joy or happiness. Also, red might not be a good choice to communicate negativity if it is the color of the corporate logo.</a:t>
            </a:r>
          </a:p>
          <a:p>
            <a:pPr algn="l">
              <a:buFont typeface="Arial" panose="020B0604020202020204" pitchFamily="34" charset="0"/>
              <a:buChar char="•"/>
            </a:pPr>
            <a:r>
              <a:rPr lang="en-US" b="1" i="0" dirty="0">
                <a:solidFill>
                  <a:srgbClr val="3C3C3B"/>
                </a:solidFill>
                <a:effectLst/>
                <a:latin typeface="Lato"/>
              </a:rPr>
              <a:t>Consistency</a:t>
            </a:r>
            <a:r>
              <a:rPr lang="en-US" b="0" i="0" dirty="0">
                <a:solidFill>
                  <a:srgbClr val="3C3C3B"/>
                </a:solidFill>
                <a:effectLst/>
                <a:latin typeface="Lato"/>
              </a:rPr>
              <a:t>: Generally, use the same fonts, colors, shapes, line thickness, and row-banding throughout all visualizations. This is especially true when they will be seen together on a dashboard or even used in the same workbook. You may also consider how to remain consistent throughout the organization without being too rigid.</a:t>
            </a:r>
          </a:p>
          <a:p>
            <a:pPr algn="l"/>
            <a:r>
              <a:rPr lang="en-US" b="0" i="0" dirty="0">
                <a:solidFill>
                  <a:srgbClr val="3C3C3B"/>
                </a:solidFill>
                <a:effectLst/>
                <a:latin typeface="Lato"/>
              </a:rPr>
              <a:t>These considerations will inform your design and formatting decisions. As with everything else you do with Tableau, think of design as an iterative process. Seek feedback from your intended audience often and adjust your practices as necessary to make sure your communication is as clear and effective as possible. The entire goal of formatting is to more effectively communicate the data.</a:t>
            </a:r>
          </a:p>
          <a:p>
            <a:pPr marL="158750" indent="0">
              <a:buNone/>
            </a:pPr>
            <a:endParaRPr dirty="0">
              <a:uFillTx/>
            </a:endParaRPr>
          </a:p>
        </p:txBody>
      </p:sp>
    </p:spTree>
    <p:extLst>
      <p:ext uri="{BB962C8B-B14F-4D97-AF65-F5344CB8AC3E}">
        <p14:creationId xmlns:p14="http://schemas.microsoft.com/office/powerpoint/2010/main" val="268766045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r>
              <a:rPr lang="en-US" b="0" i="0" dirty="0">
                <a:solidFill>
                  <a:srgbClr val="3C3C3B"/>
                </a:solidFill>
                <a:effectLst/>
                <a:latin typeface="Lato"/>
              </a:rPr>
              <a:t>We'll focus on worksheet-level formatting in this lesson, as we've already covered metadata in </a:t>
            </a:r>
            <a:r>
              <a:rPr lang="en-US" b="0" i="1" dirty="0">
                <a:solidFill>
                  <a:srgbClr val="3C3C3B"/>
                </a:solidFill>
                <a:effectLst/>
                <a:latin typeface="Lato"/>
              </a:rPr>
              <a:t>lesson 2</a:t>
            </a:r>
            <a:r>
              <a:rPr lang="en-US" b="0" i="0" dirty="0">
                <a:solidFill>
                  <a:srgbClr val="3C3C3B"/>
                </a:solidFill>
                <a:effectLst/>
                <a:latin typeface="Lato"/>
              </a:rPr>
              <a:t>, </a:t>
            </a:r>
            <a:r>
              <a:rPr lang="en-US" b="0" i="1" dirty="0">
                <a:solidFill>
                  <a:srgbClr val="3C3C3B"/>
                </a:solidFill>
                <a:effectLst/>
                <a:latin typeface="Lato"/>
              </a:rPr>
              <a:t>Connecting to Data in Tableau</a:t>
            </a:r>
            <a:r>
              <a:rPr lang="en-US" b="0" i="0" dirty="0">
                <a:solidFill>
                  <a:srgbClr val="3C3C3B"/>
                </a:solidFill>
                <a:effectLst/>
                <a:latin typeface="Lato"/>
              </a:rPr>
              <a:t>, and we will cover dashboards and stories in </a:t>
            </a:r>
            <a:r>
              <a:rPr lang="en-US" b="0" i="1" dirty="0">
                <a:solidFill>
                  <a:srgbClr val="3C3C3B"/>
                </a:solidFill>
                <a:effectLst/>
                <a:latin typeface="Lato"/>
              </a:rPr>
              <a:t>lesson 8</a:t>
            </a:r>
            <a:r>
              <a:rPr lang="en-US" b="0" i="0" dirty="0">
                <a:solidFill>
                  <a:srgbClr val="3C3C3B"/>
                </a:solidFill>
                <a:effectLst/>
                <a:latin typeface="Lato"/>
              </a:rPr>
              <a:t>, </a:t>
            </a:r>
            <a:r>
              <a:rPr lang="en-US" b="0" i="1" dirty="0">
                <a:solidFill>
                  <a:srgbClr val="3C3C3B"/>
                </a:solidFill>
                <a:effectLst/>
                <a:latin typeface="Lato"/>
              </a:rPr>
              <a:t>Telling a Data Story with Dashboards</a:t>
            </a:r>
            <a:r>
              <a:rPr lang="en-US" b="0" i="0" dirty="0">
                <a:solidFill>
                  <a:srgbClr val="3C3C3B"/>
                </a:solidFill>
                <a:effectLst/>
                <a:latin typeface="Lato"/>
              </a:rPr>
              <a:t>. However, it is beneficial to see the big picture of formatting in Tableau.</a:t>
            </a:r>
          </a:p>
          <a:p>
            <a:pPr algn="l"/>
            <a:r>
              <a:rPr lang="en-US" b="0" i="0" dirty="0">
                <a:solidFill>
                  <a:srgbClr val="3C3C3B"/>
                </a:solidFill>
                <a:effectLst/>
                <a:latin typeface="Lato"/>
              </a:rPr>
              <a:t>Tableau employs default formatting that includes default fonts, colors, shading, and alignment. Additionally, there are several levels of formatting you can customize, as shown in the following diagram:</a:t>
            </a:r>
          </a:p>
          <a:p>
            <a:pPr marL="158750" indent="0">
              <a:buNone/>
            </a:pPr>
            <a:endParaRPr lang="en-US" dirty="0">
              <a:uFillTx/>
            </a:endParaRPr>
          </a:p>
          <a:p>
            <a:pPr algn="l"/>
            <a:r>
              <a:rPr lang="en-US" b="0" i="0" dirty="0">
                <a:solidFill>
                  <a:srgbClr val="3C3C3B"/>
                </a:solidFill>
                <a:effectLst/>
                <a:latin typeface="Lato"/>
              </a:rPr>
              <a:t>Let's go into them in more detail:</a:t>
            </a:r>
          </a:p>
          <a:p>
            <a:pPr algn="l">
              <a:buFont typeface="Arial" panose="020B0604020202020204" pitchFamily="34" charset="0"/>
              <a:buChar char="•"/>
            </a:pPr>
            <a:r>
              <a:rPr lang="en-US" b="1" i="0" dirty="0">
                <a:solidFill>
                  <a:srgbClr val="3C3C3B"/>
                </a:solidFill>
                <a:effectLst/>
                <a:latin typeface="Lato"/>
              </a:rPr>
              <a:t>Data source level</a:t>
            </a:r>
            <a:r>
              <a:rPr lang="en-US" b="0" i="0" dirty="0">
                <a:solidFill>
                  <a:srgbClr val="3C3C3B"/>
                </a:solidFill>
                <a:effectLst/>
                <a:latin typeface="Lato"/>
              </a:rPr>
              <a:t>: We've already seen how you can set default formats for numeric and date fields. Other defaults, such as colors and shapes, can also be set using the </a:t>
            </a:r>
            <a:r>
              <a:rPr lang="en-US" b="1" i="0" dirty="0">
                <a:solidFill>
                  <a:srgbClr val="3C3C3B"/>
                </a:solidFill>
                <a:effectLst/>
                <a:latin typeface="Lato"/>
              </a:rPr>
              <a:t>Default Properties</a:t>
            </a:r>
            <a:r>
              <a:rPr lang="en-US" b="0" i="0" dirty="0">
                <a:solidFill>
                  <a:srgbClr val="3C3C3B"/>
                </a:solidFill>
                <a:effectLst/>
                <a:latin typeface="Lato"/>
              </a:rPr>
              <a:t> menu on the drop-down menu in the data pane.</a:t>
            </a:r>
          </a:p>
          <a:p>
            <a:pPr algn="l">
              <a:buFont typeface="Arial" panose="020B0604020202020204" pitchFamily="34" charset="0"/>
              <a:buChar char="•"/>
            </a:pPr>
            <a:r>
              <a:rPr lang="en-US" b="1" i="0" dirty="0">
                <a:solidFill>
                  <a:srgbClr val="3C3C3B"/>
                </a:solidFill>
                <a:effectLst/>
                <a:latin typeface="Lato"/>
              </a:rPr>
              <a:t>workbook level</a:t>
            </a:r>
            <a:r>
              <a:rPr lang="en-US" b="0" i="0" dirty="0">
                <a:solidFill>
                  <a:srgbClr val="3C3C3B"/>
                </a:solidFill>
                <a:effectLst/>
                <a:latin typeface="Lato"/>
              </a:rPr>
              <a:t>: Various global formatting options may be set. From the menu, select </a:t>
            </a:r>
            <a:r>
              <a:rPr lang="en-US" b="1" i="0" dirty="0">
                <a:solidFill>
                  <a:srgbClr val="3C3C3B"/>
                </a:solidFill>
                <a:effectLst/>
                <a:latin typeface="Lato"/>
              </a:rPr>
              <a:t>Format</a:t>
            </a:r>
            <a:r>
              <a:rPr lang="en-US" b="0" i="0" dirty="0">
                <a:solidFill>
                  <a:srgbClr val="3C3C3B"/>
                </a:solidFill>
                <a:effectLst/>
                <a:latin typeface="Lato"/>
              </a:rPr>
              <a:t> | </a:t>
            </a:r>
            <a:r>
              <a:rPr lang="en-US" b="1" i="0" dirty="0">
                <a:solidFill>
                  <a:srgbClr val="3C3C3B"/>
                </a:solidFill>
                <a:effectLst/>
                <a:latin typeface="Lato"/>
              </a:rPr>
              <a:t>workbook</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Story level</a:t>
            </a:r>
            <a:r>
              <a:rPr lang="en-US" b="0" i="0" dirty="0">
                <a:solidFill>
                  <a:srgbClr val="3C3C3B"/>
                </a:solidFill>
                <a:effectLst/>
                <a:latin typeface="Lato"/>
              </a:rPr>
              <a:t>: Navigate to a story tab and select </a:t>
            </a:r>
            <a:r>
              <a:rPr lang="en-US" b="1" i="0" dirty="0">
                <a:solidFill>
                  <a:srgbClr val="3C3C3B"/>
                </a:solidFill>
                <a:effectLst/>
                <a:latin typeface="Lato"/>
              </a:rPr>
              <a:t>Format</a:t>
            </a:r>
            <a:r>
              <a:rPr lang="en-US" b="0" i="0" dirty="0">
                <a:solidFill>
                  <a:srgbClr val="3C3C3B"/>
                </a:solidFill>
                <a:effectLst/>
                <a:latin typeface="Lato"/>
              </a:rPr>
              <a:t> | </a:t>
            </a:r>
            <a:r>
              <a:rPr lang="en-US" b="1" i="0" dirty="0">
                <a:solidFill>
                  <a:srgbClr val="3C3C3B"/>
                </a:solidFill>
                <a:effectLst/>
                <a:latin typeface="Lato"/>
              </a:rPr>
              <a:t>Story</a:t>
            </a:r>
            <a:r>
              <a:rPr lang="en-US" b="0" i="0" dirty="0">
                <a:solidFill>
                  <a:srgbClr val="3C3C3B"/>
                </a:solidFill>
                <a:effectLst/>
                <a:latin typeface="Lato"/>
              </a:rPr>
              <a:t> (or </a:t>
            </a:r>
            <a:r>
              <a:rPr lang="en-US" b="1" i="0" dirty="0">
                <a:solidFill>
                  <a:srgbClr val="3C3C3B"/>
                </a:solidFill>
                <a:effectLst/>
                <a:latin typeface="Lato"/>
              </a:rPr>
              <a:t>Story</a:t>
            </a:r>
            <a:r>
              <a:rPr lang="en-US" b="0" i="0" dirty="0">
                <a:solidFill>
                  <a:srgbClr val="3C3C3B"/>
                </a:solidFill>
                <a:effectLst/>
                <a:latin typeface="Lato"/>
              </a:rPr>
              <a:t> | </a:t>
            </a:r>
            <a:r>
              <a:rPr lang="en-US" b="1" i="0" dirty="0">
                <a:solidFill>
                  <a:srgbClr val="3C3C3B"/>
                </a:solidFill>
                <a:effectLst/>
                <a:latin typeface="Lato"/>
              </a:rPr>
              <a:t>Format</a:t>
            </a:r>
            <a:r>
              <a:rPr lang="en-US" b="0" i="0" dirty="0">
                <a:solidFill>
                  <a:srgbClr val="3C3C3B"/>
                </a:solidFill>
                <a:effectLst/>
                <a:latin typeface="Lato"/>
              </a:rPr>
              <a:t>) to edit formatting for story-specific elements. These include options for customizing shading, title, navigator, and description.</a:t>
            </a:r>
          </a:p>
          <a:p>
            <a:pPr algn="l">
              <a:buFont typeface="Arial" panose="020B0604020202020204" pitchFamily="34" charset="0"/>
              <a:buChar char="•"/>
            </a:pPr>
            <a:r>
              <a:rPr lang="en-US" b="1" i="0" dirty="0">
                <a:solidFill>
                  <a:srgbClr val="3C3C3B"/>
                </a:solidFill>
                <a:effectLst/>
                <a:latin typeface="Lato"/>
              </a:rPr>
              <a:t>Dashboard level</a:t>
            </a:r>
            <a:r>
              <a:rPr lang="en-US" b="0" i="0" dirty="0">
                <a:solidFill>
                  <a:srgbClr val="3C3C3B"/>
                </a:solidFill>
                <a:effectLst/>
                <a:latin typeface="Lato"/>
              </a:rPr>
              <a:t>: Dashboard-specific elements can be formatted. When viewing a dashboard, select </a:t>
            </a:r>
            <a:r>
              <a:rPr lang="en-US" b="1" i="0" dirty="0">
                <a:solidFill>
                  <a:srgbClr val="3C3C3B"/>
                </a:solidFill>
                <a:effectLst/>
                <a:latin typeface="Lato"/>
              </a:rPr>
              <a:t>Format</a:t>
            </a:r>
            <a:r>
              <a:rPr lang="en-US" b="0" i="0" dirty="0">
                <a:solidFill>
                  <a:srgbClr val="3C3C3B"/>
                </a:solidFill>
                <a:effectLst/>
                <a:latin typeface="Lato"/>
              </a:rPr>
              <a:t> | </a:t>
            </a:r>
            <a:r>
              <a:rPr lang="en-US" b="1" i="0" dirty="0">
                <a:solidFill>
                  <a:srgbClr val="3C3C3B"/>
                </a:solidFill>
                <a:effectLst/>
                <a:latin typeface="Lato"/>
              </a:rPr>
              <a:t>Dashboard</a:t>
            </a:r>
            <a:r>
              <a:rPr lang="en-US" b="0" i="0" dirty="0">
                <a:solidFill>
                  <a:srgbClr val="3C3C3B"/>
                </a:solidFill>
                <a:effectLst/>
                <a:latin typeface="Lato"/>
              </a:rPr>
              <a:t> (or </a:t>
            </a:r>
            <a:r>
              <a:rPr lang="en-US" b="1" i="0" dirty="0">
                <a:solidFill>
                  <a:srgbClr val="3C3C3B"/>
                </a:solidFill>
                <a:effectLst/>
                <a:latin typeface="Lato"/>
              </a:rPr>
              <a:t>Dashboard</a:t>
            </a:r>
            <a:r>
              <a:rPr lang="en-US" b="0" i="0" dirty="0">
                <a:solidFill>
                  <a:srgbClr val="3C3C3B"/>
                </a:solidFill>
                <a:effectLst/>
                <a:latin typeface="Lato"/>
              </a:rPr>
              <a:t> | </a:t>
            </a:r>
            <a:r>
              <a:rPr lang="en-US" b="1" i="0" dirty="0">
                <a:solidFill>
                  <a:srgbClr val="3C3C3B"/>
                </a:solidFill>
                <a:effectLst/>
                <a:latin typeface="Lato"/>
              </a:rPr>
              <a:t>Format</a:t>
            </a:r>
            <a:r>
              <a:rPr lang="en-US" b="0" i="0" dirty="0">
                <a:solidFill>
                  <a:srgbClr val="3C3C3B"/>
                </a:solidFill>
                <a:effectLst/>
                <a:latin typeface="Lato"/>
              </a:rPr>
              <a:t>) to specify the formatting for dashboard titles, subtitles, shading, and text objects.</a:t>
            </a:r>
          </a:p>
          <a:p>
            <a:pPr algn="l">
              <a:buFont typeface="Arial" panose="020B0604020202020204" pitchFamily="34" charset="0"/>
              <a:buChar char="•"/>
            </a:pPr>
            <a:r>
              <a:rPr lang="en-US" b="1" i="0" dirty="0">
                <a:solidFill>
                  <a:srgbClr val="3C3C3B"/>
                </a:solidFill>
                <a:effectLst/>
                <a:latin typeface="Lato"/>
              </a:rPr>
              <a:t>Worksheet level</a:t>
            </a:r>
            <a:r>
              <a:rPr lang="en-US" b="0" i="0" dirty="0">
                <a:solidFill>
                  <a:srgbClr val="3C3C3B"/>
                </a:solidFill>
                <a:effectLst/>
                <a:latin typeface="Lato"/>
              </a:rPr>
              <a:t>: We'll consider the various options. The following types of formatting are available for a worksheet:</a:t>
            </a:r>
          </a:p>
          <a:p>
            <a:pPr marL="742950" lvl="1" indent="-285750" algn="l">
              <a:buFont typeface="Arial" panose="020B0604020202020204" pitchFamily="34" charset="0"/>
              <a:buChar char="•"/>
            </a:pPr>
            <a:r>
              <a:rPr lang="en-US" b="1" i="0" dirty="0">
                <a:solidFill>
                  <a:srgbClr val="3C3C3B"/>
                </a:solidFill>
                <a:effectLst/>
                <a:latin typeface="Lato"/>
              </a:rPr>
              <a:t>Sheet formatting</a:t>
            </a:r>
            <a:r>
              <a:rPr lang="en-US" b="0" i="0" dirty="0">
                <a:solidFill>
                  <a:srgbClr val="3C3C3B"/>
                </a:solidFill>
                <a:effectLst/>
                <a:latin typeface="Lato"/>
              </a:rPr>
              <a:t>: This formatting includes font, alignment, shading, borders, and lines. You may override the formatting for the entire sheet for row-and column-specific formatting.</a:t>
            </a:r>
          </a:p>
          <a:p>
            <a:pPr marL="742950" lvl="1" indent="-285750" algn="l">
              <a:buFont typeface="Arial" panose="020B0604020202020204" pitchFamily="34" charset="0"/>
              <a:buChar char="•"/>
            </a:pPr>
            <a:r>
              <a:rPr lang="en-US" b="1" i="0" dirty="0">
                <a:solidFill>
                  <a:srgbClr val="3C3C3B"/>
                </a:solidFill>
                <a:effectLst/>
                <a:latin typeface="Lato"/>
              </a:rPr>
              <a:t>Field-level formatting</a:t>
            </a:r>
            <a:r>
              <a:rPr lang="en-US" b="0" i="0" dirty="0">
                <a:solidFill>
                  <a:srgbClr val="3C3C3B"/>
                </a:solidFill>
                <a:effectLst/>
                <a:latin typeface="Lato"/>
              </a:rPr>
              <a:t>: This formatting includes fonts, alignment, shading, and number and date formats. This formatting is specific to how a field is displayed in the current view. The options you set at the field level override defaults set at a worksheet level. Number and date formats will also override the default field formatting.</a:t>
            </a:r>
          </a:p>
          <a:p>
            <a:pPr marL="742950" lvl="1" indent="-285750" algn="l">
              <a:buFont typeface="Arial" panose="020B0604020202020204" pitchFamily="34" charset="0"/>
              <a:buChar char="•"/>
            </a:pPr>
            <a:r>
              <a:rPr lang="en-US" b="1" i="0" dirty="0">
                <a:solidFill>
                  <a:srgbClr val="3C3C3B"/>
                </a:solidFill>
                <a:effectLst/>
                <a:latin typeface="Lato"/>
              </a:rPr>
              <a:t>Additional formatting</a:t>
            </a:r>
            <a:r>
              <a:rPr lang="en-US" b="0" i="0" dirty="0">
                <a:solidFill>
                  <a:srgbClr val="3C3C3B"/>
                </a:solidFill>
                <a:effectLst/>
                <a:latin typeface="Lato"/>
              </a:rPr>
              <a:t>: Additional formatting can be applied to titles, captions, tooltips, labels, annotations, reference lines, field labels, and more.</a:t>
            </a:r>
          </a:p>
          <a:p>
            <a:pPr algn="l">
              <a:buFont typeface="Arial" panose="020B0604020202020204" pitchFamily="34" charset="0"/>
              <a:buChar char="•"/>
            </a:pPr>
            <a:r>
              <a:rPr lang="en-US" b="1" i="0" dirty="0">
                <a:solidFill>
                  <a:srgbClr val="3C3C3B"/>
                </a:solidFill>
                <a:effectLst/>
                <a:latin typeface="Lato"/>
              </a:rPr>
              <a:t>Rich-text formatting</a:t>
            </a:r>
            <a:r>
              <a:rPr lang="en-US" b="0" i="0" dirty="0">
                <a:solidFill>
                  <a:srgbClr val="3C3C3B"/>
                </a:solidFill>
                <a:effectLst/>
                <a:latin typeface="Lato"/>
              </a:rPr>
              <a:t>: Titles, captions, annotations, labels, and tooltips all contain text that can be formatted with varying fonts, colors, and alignment. This formatting is specific to the individual text element.</a:t>
            </a:r>
          </a:p>
          <a:p>
            <a:pPr algn="l"/>
            <a:r>
              <a:rPr lang="en-US" b="0" i="0" dirty="0">
                <a:solidFill>
                  <a:srgbClr val="3C3C3B"/>
                </a:solidFill>
                <a:effectLst/>
                <a:latin typeface="Lato"/>
              </a:rPr>
              <a:t>Let's start by examining workbook-level formatting.</a:t>
            </a:r>
          </a:p>
          <a:p>
            <a:pPr marL="158750" indent="0">
              <a:buNone/>
            </a:pPr>
            <a:endParaRPr dirty="0">
              <a:uFillTx/>
            </a:endParaRPr>
          </a:p>
        </p:txBody>
      </p:sp>
    </p:spTree>
    <p:extLst>
      <p:ext uri="{BB962C8B-B14F-4D97-AF65-F5344CB8AC3E}">
        <p14:creationId xmlns:p14="http://schemas.microsoft.com/office/powerpoint/2010/main" val="69096417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allows you to set certain formatting defaults at a workbook level. To view the options and make changes to the defaults, click </a:t>
            </a:r>
            <a:r>
              <a:rPr lang="en-US" b="1" i="0" dirty="0">
                <a:solidFill>
                  <a:srgbClr val="3C3C3B"/>
                </a:solidFill>
                <a:effectLst/>
                <a:latin typeface="Lato"/>
              </a:rPr>
              <a:t>Format</a:t>
            </a:r>
            <a:r>
              <a:rPr lang="en-US" b="0" i="0" dirty="0">
                <a:solidFill>
                  <a:srgbClr val="3C3C3B"/>
                </a:solidFill>
                <a:effectLst/>
                <a:latin typeface="Lato"/>
              </a:rPr>
              <a:t> | </a:t>
            </a:r>
            <a:r>
              <a:rPr lang="en-US" b="1" i="0" dirty="0">
                <a:solidFill>
                  <a:srgbClr val="3C3C3B"/>
                </a:solidFill>
                <a:effectLst/>
                <a:latin typeface="Lato"/>
              </a:rPr>
              <a:t>workbook....</a:t>
            </a:r>
            <a:r>
              <a:rPr lang="en-US" b="0" i="0" dirty="0">
                <a:solidFill>
                  <a:srgbClr val="3C3C3B"/>
                </a:solidFill>
                <a:effectLst/>
                <a:latin typeface="Lato"/>
              </a:rPr>
              <a:t> The left pane will now show formatting options for the workbook:</a:t>
            </a:r>
          </a:p>
          <a:p>
            <a:pPr algn="l"/>
            <a:endParaRPr lang="en-US" b="0" i="0" dirty="0">
              <a:solidFill>
                <a:srgbClr val="3C3C3B"/>
              </a:solidFill>
              <a:effectLst/>
              <a:latin typeface="Lato"/>
            </a:endParaRPr>
          </a:p>
          <a:p>
            <a:pPr algn="l"/>
            <a:r>
              <a:rPr lang="en-US" b="0" i="0" dirty="0">
                <a:solidFill>
                  <a:srgbClr val="3C3C3B"/>
                </a:solidFill>
                <a:effectLst/>
                <a:latin typeface="Lato"/>
              </a:rPr>
              <a:t>The options include the ability to change default </a:t>
            </a:r>
            <a:r>
              <a:rPr lang="en-US" b="1" i="0" dirty="0">
                <a:solidFill>
                  <a:srgbClr val="3C3C3B"/>
                </a:solidFill>
                <a:effectLst/>
                <a:latin typeface="Lato"/>
              </a:rPr>
              <a:t>Fonts</a:t>
            </a:r>
            <a:r>
              <a:rPr lang="en-US" b="0" i="0" dirty="0">
                <a:solidFill>
                  <a:srgbClr val="3C3C3B"/>
                </a:solidFill>
                <a:effectLst/>
                <a:latin typeface="Lato"/>
              </a:rPr>
              <a:t>, which apply to various parts of a view or dashboard, and default </a:t>
            </a:r>
            <a:r>
              <a:rPr lang="en-US" b="1" i="0" dirty="0">
                <a:solidFill>
                  <a:srgbClr val="3C3C3B"/>
                </a:solidFill>
                <a:effectLst/>
                <a:latin typeface="Lato"/>
              </a:rPr>
              <a:t>Lines</a:t>
            </a:r>
            <a:r>
              <a:rPr lang="en-US" b="0" i="0" dirty="0">
                <a:solidFill>
                  <a:srgbClr val="3C3C3B"/>
                </a:solidFill>
                <a:effectLst/>
                <a:latin typeface="Lato"/>
              </a:rPr>
              <a:t>, which apply to the various types of lines used in visualizations. Notice also the </a:t>
            </a:r>
            <a:r>
              <a:rPr lang="en-US" b="1" i="0" dirty="0">
                <a:solidFill>
                  <a:srgbClr val="3C3C3B"/>
                </a:solidFill>
                <a:effectLst/>
                <a:latin typeface="Lato"/>
              </a:rPr>
              <a:t>Reset to Defaults</a:t>
            </a:r>
            <a:r>
              <a:rPr lang="en-US" b="0" i="0" dirty="0">
                <a:solidFill>
                  <a:srgbClr val="3C3C3B"/>
                </a:solidFill>
                <a:effectLst/>
                <a:latin typeface="Lato"/>
              </a:rPr>
              <a:t> button, should you wish to revert to the default formatting. Any changes here will impact the whole workbook.</a:t>
            </a:r>
          </a:p>
          <a:p>
            <a:pPr algn="l"/>
            <a:r>
              <a:rPr lang="en-US" b="0" i="0" dirty="0">
                <a:solidFill>
                  <a:srgbClr val="3C3C3B"/>
                </a:solidFill>
                <a:effectLst/>
                <a:latin typeface="Lato"/>
              </a:rPr>
              <a:t>At times, you'll want to apply formatting specific to a given sheet, and we'll consider that next.</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43942803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You've already seen how to edit metadata in previous lessons, and we'll cover dashboards and stories in detail in future lessons. So, we'll shift our attention to worksheet-level formatting.</a:t>
            </a:r>
          </a:p>
          <a:p>
            <a:pPr algn="l"/>
            <a:r>
              <a:rPr lang="en-US" b="0" i="0" dirty="0">
                <a:solidFill>
                  <a:srgbClr val="3C3C3B"/>
                </a:solidFill>
                <a:effectLst/>
                <a:latin typeface="Lato"/>
              </a:rPr>
              <a:t>Before we look at specifically how to adjust formatting, consider the following parts of a view related to formatting:</a:t>
            </a:r>
          </a:p>
          <a:p>
            <a:pPr algn="l"/>
            <a:endParaRPr lang="en-US" b="0" i="0" dirty="0">
              <a:solidFill>
                <a:srgbClr val="3C3C3B"/>
              </a:solidFill>
              <a:effectLst/>
              <a:latin typeface="Lato"/>
            </a:endParaRPr>
          </a:p>
          <a:p>
            <a:pPr algn="l"/>
            <a:r>
              <a:rPr lang="en-US" b="0" i="0" dirty="0">
                <a:solidFill>
                  <a:srgbClr val="3C3C3B"/>
                </a:solidFill>
                <a:effectLst/>
                <a:latin typeface="Lato"/>
              </a:rPr>
              <a:t>This view consists of the following parts, which can be formatted:</a:t>
            </a:r>
          </a:p>
          <a:p>
            <a:pPr algn="l">
              <a:buFont typeface="+mj-lt"/>
              <a:buAutoNum type="arabicPeriod"/>
            </a:pPr>
            <a:r>
              <a:rPr lang="en-US" b="1" i="0" dirty="0">
                <a:solidFill>
                  <a:srgbClr val="3C3C3B"/>
                </a:solidFill>
                <a:effectLst/>
                <a:latin typeface="Lato"/>
              </a:rPr>
              <a:t>Field labels for rows</a:t>
            </a:r>
            <a:r>
              <a:rPr lang="en-US" b="0" i="0" dirty="0">
                <a:solidFill>
                  <a:srgbClr val="3C3C3B"/>
                </a:solidFill>
                <a:effectLst/>
                <a:latin typeface="Lato"/>
              </a:rPr>
              <a:t>: Field labels can be formatted from the menu (</a:t>
            </a:r>
            <a:r>
              <a:rPr lang="en-US" b="1" i="0" dirty="0">
                <a:solidFill>
                  <a:srgbClr val="3C3C3B"/>
                </a:solidFill>
                <a:effectLst/>
                <a:latin typeface="Lato"/>
              </a:rPr>
              <a:t>Format</a:t>
            </a:r>
            <a:r>
              <a:rPr lang="en-US" b="0" i="0" dirty="0">
                <a:solidFill>
                  <a:srgbClr val="3C3C3B"/>
                </a:solidFill>
                <a:effectLst/>
                <a:latin typeface="Lato"/>
              </a:rPr>
              <a:t> | </a:t>
            </a:r>
            <a:r>
              <a:rPr lang="en-US" b="1" i="0" dirty="0">
                <a:solidFill>
                  <a:srgbClr val="3C3C3B"/>
                </a:solidFill>
                <a:effectLst/>
                <a:latin typeface="Lato"/>
              </a:rPr>
              <a:t>Field Labels...</a:t>
            </a:r>
            <a:r>
              <a:rPr lang="en-US" b="0" i="0" dirty="0">
                <a:solidFill>
                  <a:srgbClr val="3C3C3B"/>
                </a:solidFill>
                <a:effectLst/>
                <a:latin typeface="Lato"/>
              </a:rPr>
              <a:t>) or by right-clicking them in the view and selecting </a:t>
            </a:r>
            <a:r>
              <a:rPr lang="en-US" b="1" i="0" dirty="0">
                <a:solidFill>
                  <a:srgbClr val="3C3C3B"/>
                </a:solidFill>
                <a:effectLst/>
                <a:latin typeface="Lato"/>
              </a:rPr>
              <a:t>Format....</a:t>
            </a:r>
            <a:r>
              <a:rPr lang="en-US" b="0" i="0" dirty="0">
                <a:solidFill>
                  <a:srgbClr val="3C3C3B"/>
                </a:solidFill>
                <a:effectLst/>
                <a:latin typeface="Lato"/>
              </a:rPr>
              <a:t> Additionally, you can hide field labels from the menu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Table Layout</a:t>
            </a:r>
            <a:r>
              <a:rPr lang="en-US" b="0" i="0" dirty="0">
                <a:solidFill>
                  <a:srgbClr val="3C3C3B"/>
                </a:solidFill>
                <a:effectLst/>
                <a:latin typeface="Lato"/>
              </a:rPr>
              <a:t> and then uncheck the option for showing field labels) or by right-clicking them in the view and selecting the option to hide. You can use the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Table Layout</a:t>
            </a:r>
            <a:r>
              <a:rPr lang="en-US" b="0" i="0" dirty="0">
                <a:solidFill>
                  <a:srgbClr val="3C3C3B"/>
                </a:solidFill>
                <a:effectLst/>
                <a:latin typeface="Lato"/>
              </a:rPr>
              <a:t> option on the top menu to show them again, if needed.</a:t>
            </a:r>
          </a:p>
          <a:p>
            <a:pPr algn="l">
              <a:buFont typeface="+mj-lt"/>
              <a:buAutoNum type="arabicPeriod"/>
            </a:pPr>
            <a:r>
              <a:rPr lang="en-US" b="1" i="0" dirty="0">
                <a:solidFill>
                  <a:srgbClr val="3C3C3B"/>
                </a:solidFill>
                <a:effectLst/>
                <a:latin typeface="Lato"/>
              </a:rPr>
              <a:t>Field labels for columns</a:t>
            </a:r>
            <a:r>
              <a:rPr lang="en-US" b="0" i="0" dirty="0">
                <a:solidFill>
                  <a:srgbClr val="3C3C3B"/>
                </a:solidFill>
                <a:effectLst/>
                <a:latin typeface="Lato"/>
              </a:rPr>
              <a:t>: These have the same options as labels for rows, but they may be formatted or shown/hidden independently from the row-field labels.</a:t>
            </a:r>
          </a:p>
          <a:p>
            <a:pPr algn="l">
              <a:buFont typeface="+mj-lt"/>
              <a:buAutoNum type="arabicPeriod"/>
            </a:pPr>
            <a:r>
              <a:rPr lang="en-US" b="1" i="0" dirty="0">
                <a:solidFill>
                  <a:srgbClr val="3C3C3B"/>
                </a:solidFill>
                <a:effectLst/>
                <a:latin typeface="Lato"/>
              </a:rPr>
              <a:t>Row headers</a:t>
            </a:r>
            <a:r>
              <a:rPr lang="en-US" b="0" i="0" dirty="0">
                <a:solidFill>
                  <a:srgbClr val="3C3C3B"/>
                </a:solidFill>
                <a:effectLst/>
                <a:latin typeface="Lato"/>
              </a:rPr>
              <a:t>: These will follow the formatting of headers in general, unless you specify different formatting for headers for rows only. Notice that subtotals and grand totals have headers. The subtotal and grand total headers are marked </a:t>
            </a:r>
            <a:r>
              <a:rPr lang="en-US" b="1" i="0" dirty="0">
                <a:solidFill>
                  <a:srgbClr val="3C3C3B"/>
                </a:solidFill>
                <a:effectLst/>
                <a:latin typeface="Lato"/>
              </a:rPr>
              <a:t>a</a:t>
            </a:r>
            <a:r>
              <a:rPr lang="en-US" b="0" i="0" dirty="0">
                <a:solidFill>
                  <a:srgbClr val="3C3C3B"/>
                </a:solidFill>
                <a:effectLst/>
                <a:latin typeface="Lato"/>
              </a:rPr>
              <a:t> and </a:t>
            </a:r>
            <a:r>
              <a:rPr lang="en-US" b="1" i="0" dirty="0">
                <a:solidFill>
                  <a:srgbClr val="3C3C3B"/>
                </a:solidFill>
                <a:effectLst/>
                <a:latin typeface="Lato"/>
              </a:rPr>
              <a:t>b</a:t>
            </a:r>
            <a:r>
              <a:rPr lang="en-US" b="0" i="0" dirty="0">
                <a:solidFill>
                  <a:srgbClr val="3C3C3B"/>
                </a:solidFill>
                <a:effectLst/>
                <a:latin typeface="Lato"/>
              </a:rPr>
              <a:t> respectively.</a:t>
            </a:r>
          </a:p>
          <a:p>
            <a:pPr algn="l">
              <a:buFont typeface="+mj-lt"/>
              <a:buAutoNum type="arabicPeriod"/>
            </a:pPr>
            <a:r>
              <a:rPr lang="en-US" b="1" i="0" dirty="0">
                <a:solidFill>
                  <a:srgbClr val="3C3C3B"/>
                </a:solidFill>
                <a:effectLst/>
                <a:latin typeface="Lato"/>
              </a:rPr>
              <a:t>Column headers</a:t>
            </a:r>
            <a:r>
              <a:rPr lang="en-US" b="0" i="0" dirty="0">
                <a:solidFill>
                  <a:srgbClr val="3C3C3B"/>
                </a:solidFill>
                <a:effectLst/>
                <a:latin typeface="Lato"/>
              </a:rPr>
              <a:t>: These will follow the formatting of headers in general, unless you specify different formatting for headers for the columns only. Notice that subtotals and grand totals have headers. The grand total header marked in the preceding screenshot is a column header.</a:t>
            </a:r>
          </a:p>
          <a:p>
            <a:pPr algn="l">
              <a:buFont typeface="+mj-lt"/>
              <a:buAutoNum type="arabicPeriod"/>
            </a:pPr>
            <a:r>
              <a:rPr lang="en-US" b="1" i="0" dirty="0">
                <a:solidFill>
                  <a:srgbClr val="3C3C3B"/>
                </a:solidFill>
                <a:effectLst/>
                <a:latin typeface="Lato"/>
              </a:rPr>
              <a:t>Pane</a:t>
            </a:r>
            <a:r>
              <a:rPr lang="en-US" b="0" i="0" dirty="0">
                <a:solidFill>
                  <a:srgbClr val="3C3C3B"/>
                </a:solidFill>
                <a:effectLst/>
                <a:latin typeface="Lato"/>
              </a:rPr>
              <a:t>: Many formatting options include the ability to format the pane differently than the headers.</a:t>
            </a:r>
          </a:p>
          <a:p>
            <a:pPr algn="l">
              <a:buFont typeface="+mj-lt"/>
              <a:buAutoNum type="arabicPeriod"/>
            </a:pPr>
            <a:r>
              <a:rPr lang="en-US" b="1" i="0" dirty="0">
                <a:solidFill>
                  <a:srgbClr val="3C3C3B"/>
                </a:solidFill>
                <a:effectLst/>
                <a:latin typeface="Lato"/>
              </a:rPr>
              <a:t>Grand totals (column) pane</a:t>
            </a:r>
            <a:r>
              <a:rPr lang="en-US" b="0" i="0" dirty="0">
                <a:solidFill>
                  <a:srgbClr val="3C3C3B"/>
                </a:solidFill>
                <a:effectLst/>
                <a:latin typeface="Lato"/>
              </a:rPr>
              <a:t>: This is the pane for grand totals that can be formatted at a sheet or column level.</a:t>
            </a:r>
          </a:p>
          <a:p>
            <a:pPr algn="l">
              <a:buFont typeface="+mj-lt"/>
              <a:buAutoNum type="arabicPeriod" startAt="7"/>
            </a:pPr>
            <a:r>
              <a:rPr lang="en-US" b="1" i="0" dirty="0">
                <a:solidFill>
                  <a:srgbClr val="3C3C3B"/>
                </a:solidFill>
                <a:effectLst/>
                <a:latin typeface="Lato"/>
              </a:rPr>
              <a:t>Grand totals (row) pane</a:t>
            </a:r>
            <a:r>
              <a:rPr lang="en-US" b="0" i="0" dirty="0">
                <a:solidFill>
                  <a:srgbClr val="3C3C3B"/>
                </a:solidFill>
                <a:effectLst/>
                <a:latin typeface="Lato"/>
              </a:rPr>
              <a:t>: This is the pane for grand totals that can be formatted at a sheet or row level.</a:t>
            </a:r>
          </a:p>
          <a:p>
            <a:pPr algn="l"/>
            <a:r>
              <a:rPr lang="en-US" b="0" i="0" dirty="0">
                <a:solidFill>
                  <a:srgbClr val="3C3C3B"/>
                </a:solidFill>
                <a:effectLst/>
                <a:latin typeface="Lato"/>
              </a:rPr>
              <a:t>Worksheet-level formatting is accomplished using the format window, which will appear on the left side, in place of the data pane.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47396862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You can also right-click nearly any element in the view and select </a:t>
            </a:r>
            <a:r>
              <a:rPr lang="en-US" b="1" i="0" dirty="0">
                <a:solidFill>
                  <a:srgbClr val="FFFFFF"/>
                </a:solidFill>
                <a:effectLst/>
                <a:latin typeface="Lato"/>
              </a:rPr>
              <a:t>Format</a:t>
            </a:r>
            <a:r>
              <a:rPr lang="en-US" b="0" i="0" dirty="0">
                <a:solidFill>
                  <a:srgbClr val="FFFFFF"/>
                </a:solidFill>
                <a:effectLst/>
                <a:latin typeface="Lato"/>
              </a:rPr>
              <a:t>. This will open the format window specific to the context of the element you selected. Just be sure to verify that the title of the format window matches what you expect. When you make a change, you should see the view update immediately to reflect your formatting. If you don't, you are likely working in the wrong tab of the formatting window, or you may have formatted something at a lower level (for example, </a:t>
            </a:r>
            <a:r>
              <a:rPr lang="en-US" b="1" i="0" dirty="0">
                <a:solidFill>
                  <a:srgbClr val="FFFFFF"/>
                </a:solidFill>
                <a:effectLst/>
                <a:latin typeface="Lato"/>
              </a:rPr>
              <a:t>Rows</a:t>
            </a:r>
            <a:r>
              <a:rPr lang="en-US" b="0" i="0" dirty="0">
                <a:solidFill>
                  <a:srgbClr val="FFFFFF"/>
                </a:solidFill>
                <a:effectLst/>
                <a:latin typeface="Lato"/>
              </a:rPr>
              <a:t>) that overrides changes made at a higher level (for example, </a:t>
            </a:r>
            <a:r>
              <a:rPr lang="en-US" b="1" i="0" dirty="0">
                <a:solidFill>
                  <a:srgbClr val="FFFFFF"/>
                </a:solidFill>
                <a:effectLst/>
                <a:latin typeface="Lato"/>
              </a:rPr>
              <a:t>Sheet</a:t>
            </a:r>
            <a:r>
              <a:rPr lang="en-US" b="0" i="0" dirty="0">
                <a:solidFill>
                  <a:srgbClr val="FFFFFF"/>
                </a:solidFill>
                <a:effectLst/>
                <a:latin typeface="Lato"/>
              </a:rPr>
              <a:t>).</a:t>
            </a:r>
            <a:endParaRPr dirty="0">
              <a:uFillTx/>
            </a:endParaRPr>
          </a:p>
        </p:txBody>
      </p:sp>
    </p:spTree>
    <p:extLst>
      <p:ext uri="{BB962C8B-B14F-4D97-AF65-F5344CB8AC3E}">
        <p14:creationId xmlns:p14="http://schemas.microsoft.com/office/powerpoint/2010/main" val="295127192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a:r>
              <a:rPr lang="en-US" b="0" i="0" dirty="0">
                <a:solidFill>
                  <a:srgbClr val="3C3C3B"/>
                </a:solidFill>
                <a:effectLst/>
                <a:latin typeface="Lato"/>
              </a:rPr>
              <a:t>Notice these key aspects of the formatting window:</a:t>
            </a:r>
          </a:p>
          <a:p>
            <a:pPr algn="l">
              <a:buFont typeface="Arial" panose="020B0604020202020204" pitchFamily="34" charset="0"/>
              <a:buChar char="•"/>
            </a:pPr>
            <a:r>
              <a:rPr lang="en-US" b="0" i="0" dirty="0">
                <a:solidFill>
                  <a:srgbClr val="3C3C3B"/>
                </a:solidFill>
                <a:effectLst/>
                <a:latin typeface="Lato"/>
              </a:rPr>
              <a:t>The title of the window will give you the context for your formatting selections.</a:t>
            </a:r>
          </a:p>
          <a:p>
            <a:pPr algn="l">
              <a:buFont typeface="Arial" panose="020B0604020202020204" pitchFamily="34" charset="0"/>
              <a:buChar char="•"/>
            </a:pPr>
            <a:r>
              <a:rPr lang="en-US" b="0" i="0" dirty="0">
                <a:solidFill>
                  <a:srgbClr val="3C3C3B"/>
                </a:solidFill>
                <a:effectLst/>
                <a:latin typeface="Lato"/>
              </a:rPr>
              <a:t>The icons at the top match the selection options of the </a:t>
            </a:r>
            <a:r>
              <a:rPr lang="en-US" b="1" i="0" dirty="0">
                <a:solidFill>
                  <a:srgbClr val="3C3C3B"/>
                </a:solidFill>
                <a:effectLst/>
                <a:latin typeface="Lato"/>
              </a:rPr>
              <a:t>Format</a:t>
            </a:r>
            <a:r>
              <a:rPr lang="en-US" b="0" i="0" dirty="0">
                <a:solidFill>
                  <a:srgbClr val="3C3C3B"/>
                </a:solidFill>
                <a:effectLst/>
                <a:latin typeface="Lato"/>
              </a:rPr>
              <a:t> menu. This allows you to easily navigate through those options without returning to the menu each time.</a:t>
            </a:r>
          </a:p>
          <a:p>
            <a:pPr algn="l">
              <a:buFont typeface="Arial" panose="020B0604020202020204" pitchFamily="34" charset="0"/>
              <a:buChar char="•"/>
            </a:pPr>
            <a:r>
              <a:rPr lang="en-US" b="0" i="0" dirty="0">
                <a:solidFill>
                  <a:srgbClr val="3C3C3B"/>
                </a:solidFill>
                <a:effectLst/>
                <a:latin typeface="Lato"/>
              </a:rPr>
              <a:t>The three tabs, </a:t>
            </a:r>
            <a:r>
              <a:rPr lang="en-US" b="1" i="0" dirty="0">
                <a:solidFill>
                  <a:srgbClr val="3C3C3B"/>
                </a:solidFill>
                <a:effectLst/>
                <a:latin typeface="Lato"/>
              </a:rPr>
              <a:t>Sheet</a:t>
            </a:r>
            <a:r>
              <a:rPr lang="en-US" b="0" i="0" dirty="0">
                <a:solidFill>
                  <a:srgbClr val="3C3C3B"/>
                </a:solidFill>
                <a:effectLst/>
                <a:latin typeface="Lato"/>
              </a:rPr>
              <a:t>,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Columns</a:t>
            </a:r>
            <a:r>
              <a:rPr lang="en-US" b="0" i="0" dirty="0">
                <a:solidFill>
                  <a:srgbClr val="3C3C3B"/>
                </a:solidFill>
                <a:effectLst/>
                <a:latin typeface="Lato"/>
              </a:rPr>
              <a:t>, allow you to specify options at a sheet level and then override those options and defaults at a row and column level. For example, you could make the </a:t>
            </a:r>
            <a:r>
              <a:rPr lang="en-US" b="1" i="0" dirty="0">
                <a:solidFill>
                  <a:srgbClr val="3C3C3B"/>
                </a:solidFill>
                <a:effectLst/>
                <a:latin typeface="Lato"/>
              </a:rPr>
              <a:t>Row</a:t>
            </a:r>
            <a:r>
              <a:rPr lang="en-US" b="0" i="0" dirty="0">
                <a:solidFill>
                  <a:srgbClr val="3C3C3B"/>
                </a:solidFill>
                <a:effectLst/>
                <a:latin typeface="Lato"/>
              </a:rPr>
              <a:t> grand totals have different pane and header fonts than the </a:t>
            </a:r>
            <a:r>
              <a:rPr lang="en-US" b="1" i="0" dirty="0">
                <a:solidFill>
                  <a:srgbClr val="3C3C3B"/>
                </a:solidFill>
                <a:effectLst/>
                <a:latin typeface="Lato"/>
              </a:rPr>
              <a:t>Column</a:t>
            </a:r>
            <a:r>
              <a:rPr lang="en-US" b="0" i="0" dirty="0">
                <a:solidFill>
                  <a:srgbClr val="3C3C3B"/>
                </a:solidFill>
                <a:effectLst/>
                <a:latin typeface="Lato"/>
              </a:rPr>
              <a:t> grand totals (though this specific choice would likely be jarring and is not recommended!).</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Fields</a:t>
            </a:r>
            <a:r>
              <a:rPr lang="en-US" b="0" i="0" dirty="0">
                <a:solidFill>
                  <a:srgbClr val="3C3C3B"/>
                </a:solidFill>
                <a:effectLst/>
                <a:latin typeface="Lato"/>
              </a:rPr>
              <a:t> dropdown in the upper-right corner allows you to fine-tune formatting at the field level.</a:t>
            </a:r>
          </a:p>
          <a:p>
            <a:pPr algn="l">
              <a:buFont typeface="Arial" panose="020B0604020202020204" pitchFamily="34" charset="0"/>
              <a:buChar char="•"/>
            </a:pPr>
            <a:r>
              <a:rPr lang="en-US" b="0" i="0" dirty="0">
                <a:solidFill>
                  <a:srgbClr val="3C3C3B"/>
                </a:solidFill>
                <a:effectLst/>
                <a:latin typeface="Lato"/>
              </a:rPr>
              <a:t>Any changes that you make will be previewed and result in a bold label to indicate that the formatting option has been changed from the default (notice how the font for </a:t>
            </a:r>
            <a:r>
              <a:rPr lang="en-US" b="1" i="0" dirty="0">
                <a:solidFill>
                  <a:srgbClr val="3C3C3B"/>
                </a:solidFill>
                <a:effectLst/>
                <a:latin typeface="Lato"/>
              </a:rPr>
              <a:t>Header</a:t>
            </a:r>
            <a:r>
              <a:rPr lang="en-US" b="0" i="0" dirty="0">
                <a:solidFill>
                  <a:srgbClr val="3C3C3B"/>
                </a:solidFill>
                <a:effectLst/>
                <a:latin typeface="Lato"/>
              </a:rPr>
              <a:t> under </a:t>
            </a:r>
            <a:r>
              <a:rPr lang="en-US" b="1" i="0" dirty="0">
                <a:solidFill>
                  <a:srgbClr val="3C3C3B"/>
                </a:solidFill>
                <a:effectLst/>
                <a:latin typeface="Lato"/>
              </a:rPr>
              <a:t>Total</a:t>
            </a:r>
            <a:r>
              <a:rPr lang="en-US" b="0" i="0" dirty="0">
                <a:solidFill>
                  <a:srgbClr val="3C3C3B"/>
                </a:solidFill>
                <a:effectLst/>
                <a:latin typeface="Lato"/>
              </a:rPr>
              <a:t> has been customized, resulting in the label text of </a:t>
            </a:r>
            <a:r>
              <a:rPr lang="en-US" b="1" i="0" dirty="0">
                <a:solidFill>
                  <a:srgbClr val="3C3C3B"/>
                </a:solidFill>
                <a:effectLst/>
                <a:latin typeface="Lato"/>
              </a:rPr>
              <a:t>Header</a:t>
            </a:r>
            <a:r>
              <a:rPr lang="en-US" b="0" i="0" dirty="0">
                <a:solidFill>
                  <a:srgbClr val="3C3C3B"/>
                </a:solidFill>
                <a:effectLst/>
                <a:latin typeface="Lato"/>
              </a:rPr>
              <a:t> being shown in bold).</a:t>
            </a:r>
          </a:p>
          <a:p>
            <a:pPr algn="l"/>
            <a:r>
              <a:rPr lang="en-US" b="0" i="0" dirty="0">
                <a:solidFill>
                  <a:srgbClr val="FFFFFF"/>
                </a:solidFill>
                <a:effectLst/>
                <a:latin typeface="Lato"/>
              </a:rPr>
              <a:t>The three options for clearing the format are as follows:</a:t>
            </a:r>
          </a:p>
          <a:p>
            <a:pPr algn="l"/>
            <a:r>
              <a:rPr lang="en-US" b="1" i="0" dirty="0">
                <a:solidFill>
                  <a:srgbClr val="FFFFFF"/>
                </a:solidFill>
                <a:effectLst/>
                <a:latin typeface="Lato"/>
              </a:rPr>
              <a:t>Clear Single Option</a:t>
            </a:r>
            <a:r>
              <a:rPr lang="en-US" b="0" i="0" dirty="0">
                <a:solidFill>
                  <a:srgbClr val="FFFFFF"/>
                </a:solidFill>
                <a:effectLst/>
                <a:latin typeface="Lato"/>
              </a:rPr>
              <a:t>: In the format window, right-click the label or control of any single option you have changed and select </a:t>
            </a:r>
            <a:r>
              <a:rPr lang="en-US" b="1" i="0" dirty="0">
                <a:solidFill>
                  <a:srgbClr val="FFFFFF"/>
                </a:solidFill>
                <a:effectLst/>
                <a:latin typeface="Lato"/>
              </a:rPr>
              <a:t>Clear</a:t>
            </a:r>
            <a:r>
              <a:rPr lang="en-US" b="0" i="0" dirty="0">
                <a:solidFill>
                  <a:srgbClr val="FFFFFF"/>
                </a:solidFill>
                <a:effectLst/>
                <a:latin typeface="Lato"/>
              </a:rPr>
              <a:t> from the pop-up menu.</a:t>
            </a:r>
          </a:p>
          <a:p>
            <a:pPr algn="l"/>
            <a:r>
              <a:rPr lang="en-US" b="1" i="0" dirty="0">
                <a:solidFill>
                  <a:srgbClr val="FFFFFF"/>
                </a:solidFill>
                <a:effectLst/>
                <a:latin typeface="Lato"/>
              </a:rPr>
              <a:t>Clear All Current Options</a:t>
            </a:r>
            <a:r>
              <a:rPr lang="en-US" b="0" i="0" dirty="0">
                <a:solidFill>
                  <a:srgbClr val="FFFFFF"/>
                </a:solidFill>
                <a:effectLst/>
                <a:latin typeface="Lato"/>
              </a:rPr>
              <a:t>: At the bottom of the format window, click the </a:t>
            </a:r>
            <a:r>
              <a:rPr lang="en-US" b="1" i="0" dirty="0">
                <a:solidFill>
                  <a:srgbClr val="FFFFFF"/>
                </a:solidFill>
                <a:effectLst/>
                <a:latin typeface="Lato"/>
              </a:rPr>
              <a:t>Clear</a:t>
            </a:r>
            <a:r>
              <a:rPr lang="en-US" b="0" i="0" dirty="0">
                <a:solidFill>
                  <a:srgbClr val="FFFFFF"/>
                </a:solidFill>
                <a:effectLst/>
                <a:latin typeface="Lato"/>
              </a:rPr>
              <a:t> button to clear all visible changes. This applies only to what you are currently seeing in the format window. For example, if you are viewing </a:t>
            </a:r>
            <a:r>
              <a:rPr lang="en-US" b="1" i="0" dirty="0">
                <a:solidFill>
                  <a:srgbClr val="FFFFFF"/>
                </a:solidFill>
                <a:effectLst/>
                <a:latin typeface="Lato"/>
              </a:rPr>
              <a:t>Shading</a:t>
            </a:r>
            <a:r>
              <a:rPr lang="en-US" b="0" i="0" dirty="0">
                <a:solidFill>
                  <a:srgbClr val="FFFFFF"/>
                </a:solidFill>
                <a:effectLst/>
                <a:latin typeface="Lato"/>
              </a:rPr>
              <a:t> on the </a:t>
            </a:r>
            <a:r>
              <a:rPr lang="en-US" b="1" i="0" dirty="0">
                <a:solidFill>
                  <a:srgbClr val="FFFFFF"/>
                </a:solidFill>
                <a:effectLst/>
                <a:latin typeface="Lato"/>
              </a:rPr>
              <a:t>Rows</a:t>
            </a:r>
            <a:r>
              <a:rPr lang="en-US" b="0" i="0" dirty="0">
                <a:solidFill>
                  <a:srgbClr val="FFFFFF"/>
                </a:solidFill>
                <a:effectLst/>
                <a:latin typeface="Lato"/>
              </a:rPr>
              <a:t> tab and click </a:t>
            </a:r>
            <a:r>
              <a:rPr lang="en-US" b="1" i="0" dirty="0">
                <a:solidFill>
                  <a:srgbClr val="FFFFFF"/>
                </a:solidFill>
                <a:effectLst/>
                <a:latin typeface="Lato"/>
              </a:rPr>
              <a:t>Clear</a:t>
            </a:r>
            <a:r>
              <a:rPr lang="en-US" b="0" i="0" dirty="0">
                <a:solidFill>
                  <a:srgbClr val="FFFFFF"/>
                </a:solidFill>
                <a:effectLst/>
                <a:latin typeface="Lato"/>
              </a:rPr>
              <a:t>, only the shading options on the </a:t>
            </a:r>
            <a:r>
              <a:rPr lang="en-US" b="1" i="0" dirty="0">
                <a:solidFill>
                  <a:srgbClr val="FFFFFF"/>
                </a:solidFill>
                <a:effectLst/>
                <a:latin typeface="Lato"/>
              </a:rPr>
              <a:t>Rows</a:t>
            </a:r>
            <a:r>
              <a:rPr lang="en-US" b="0" i="0" dirty="0">
                <a:solidFill>
                  <a:srgbClr val="FFFFFF"/>
                </a:solidFill>
                <a:effectLst/>
                <a:latin typeface="Lato"/>
              </a:rPr>
              <a:t> tab will be cleared.</a:t>
            </a:r>
          </a:p>
          <a:p>
            <a:pPr algn="l"/>
            <a:r>
              <a:rPr lang="en-US" b="1" i="0" dirty="0">
                <a:solidFill>
                  <a:srgbClr val="FFFFFF"/>
                </a:solidFill>
                <a:effectLst/>
                <a:latin typeface="Lato"/>
              </a:rPr>
              <a:t>Clear Sheet</a:t>
            </a:r>
            <a:r>
              <a:rPr lang="en-US" b="0" i="0" dirty="0">
                <a:solidFill>
                  <a:srgbClr val="FFFFFF"/>
                </a:solidFill>
                <a:effectLst/>
                <a:latin typeface="Lato"/>
              </a:rPr>
              <a:t>: From the menu, select </a:t>
            </a:r>
            <a:r>
              <a:rPr lang="en-US" b="1" i="0" dirty="0">
                <a:solidFill>
                  <a:srgbClr val="FFFFFF"/>
                </a:solidFill>
                <a:effectLst/>
                <a:latin typeface="Lato"/>
              </a:rPr>
              <a:t>Worksheet</a:t>
            </a:r>
            <a:r>
              <a:rPr lang="en-US" b="0" i="0" dirty="0">
                <a:solidFill>
                  <a:srgbClr val="FFFFFF"/>
                </a:solidFill>
                <a:effectLst/>
                <a:latin typeface="Lato"/>
              </a:rPr>
              <a:t> | </a:t>
            </a:r>
            <a:r>
              <a:rPr lang="en-US" b="1" i="0" dirty="0">
                <a:solidFill>
                  <a:srgbClr val="FFFFFF"/>
                </a:solidFill>
                <a:effectLst/>
                <a:latin typeface="Lato"/>
              </a:rPr>
              <a:t>Clear</a:t>
            </a:r>
            <a:r>
              <a:rPr lang="en-US" b="0" i="0" dirty="0">
                <a:solidFill>
                  <a:srgbClr val="FFFFFF"/>
                </a:solidFill>
                <a:effectLst/>
                <a:latin typeface="Lato"/>
              </a:rPr>
              <a:t> | </a:t>
            </a:r>
            <a:r>
              <a:rPr lang="en-US" b="1" i="0" dirty="0">
                <a:solidFill>
                  <a:srgbClr val="FFFFFF"/>
                </a:solidFill>
                <a:effectLst/>
                <a:latin typeface="Lato"/>
              </a:rPr>
              <a:t>Formatting</a:t>
            </a:r>
            <a:r>
              <a:rPr lang="en-US" b="0" i="0" dirty="0">
                <a:solidFill>
                  <a:srgbClr val="FFFFFF"/>
                </a:solidFill>
                <a:effectLst/>
                <a:latin typeface="Lato"/>
              </a:rPr>
              <a:t>. You can also use the dropdown from the </a:t>
            </a:r>
            <a:r>
              <a:rPr lang="en-US" b="1" i="0" dirty="0">
                <a:solidFill>
                  <a:srgbClr val="FFFFFF"/>
                </a:solidFill>
                <a:effectLst/>
                <a:latin typeface="Lato"/>
              </a:rPr>
              <a:t>Clear</a:t>
            </a:r>
            <a:r>
              <a:rPr lang="en-US" b="0" i="0" dirty="0">
                <a:solidFill>
                  <a:srgbClr val="FFFFFF"/>
                </a:solidFill>
                <a:effectLst/>
                <a:latin typeface="Lato"/>
              </a:rPr>
              <a:t> item on the toolbar. This clears all custom formatting on the current worksheet.</a:t>
            </a:r>
          </a:p>
          <a:p>
            <a:pPr algn="l"/>
            <a:r>
              <a:rPr lang="en-US" b="0" i="0" dirty="0">
                <a:solidFill>
                  <a:srgbClr val="3C3C3B"/>
                </a:solidFill>
                <a:effectLst/>
                <a:latin typeface="Lato"/>
              </a:rPr>
              <a:t>The other format options (such as alignment and shading) all work very similarly to the font option. There are only a few subtleties to mention:</a:t>
            </a:r>
          </a:p>
          <a:p>
            <a:pPr algn="l">
              <a:buFont typeface="Arial" panose="020B0604020202020204" pitchFamily="34" charset="0"/>
              <a:buChar char="•"/>
            </a:pPr>
            <a:r>
              <a:rPr lang="en-US" b="1" i="0" dirty="0">
                <a:solidFill>
                  <a:srgbClr val="3C3C3B"/>
                </a:solidFill>
                <a:effectLst/>
                <a:latin typeface="Lato"/>
              </a:rPr>
              <a:t>Alignment</a:t>
            </a:r>
            <a:r>
              <a:rPr lang="en-US" b="0" i="0" dirty="0">
                <a:solidFill>
                  <a:srgbClr val="3C3C3B"/>
                </a:solidFill>
                <a:effectLst/>
                <a:latin typeface="Lato"/>
              </a:rPr>
              <a:t> includes options for horizontal and vertical alignment, text direction, and text wrapping.</a:t>
            </a:r>
          </a:p>
          <a:p>
            <a:pPr algn="l">
              <a:buFont typeface="Arial" panose="020B0604020202020204" pitchFamily="34" charset="0"/>
              <a:buChar char="•"/>
            </a:pPr>
            <a:r>
              <a:rPr lang="en-US" b="1" i="0" dirty="0">
                <a:solidFill>
                  <a:srgbClr val="3C3C3B"/>
                </a:solidFill>
                <a:effectLst/>
                <a:latin typeface="Lato"/>
              </a:rPr>
              <a:t>Shading</a:t>
            </a:r>
            <a:r>
              <a:rPr lang="en-US" b="0" i="0" dirty="0">
                <a:solidFill>
                  <a:srgbClr val="3C3C3B"/>
                </a:solidFill>
                <a:effectLst/>
                <a:latin typeface="Lato"/>
              </a:rPr>
              <a:t> includes an option for row and column banding. The banding allows alternating patterns of shading that help to differentiate or group rows and columns. Light row banding is enabled by default for text tables, but it can be useful in other visualization types, such as horizontal bar charts as well. Row banding can be set to different levels that correspond to the number of discrete (blue) fields present on the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shelves.</a:t>
            </a:r>
          </a:p>
          <a:p>
            <a:pPr algn="l">
              <a:buFont typeface="Arial" panose="020B0604020202020204" pitchFamily="34" charset="0"/>
              <a:buChar char="•"/>
            </a:pPr>
            <a:r>
              <a:rPr lang="en-US" b="1" i="0" dirty="0">
                <a:solidFill>
                  <a:srgbClr val="3C3C3B"/>
                </a:solidFill>
                <a:effectLst/>
                <a:latin typeface="Lato"/>
              </a:rPr>
              <a:t>Borders</a:t>
            </a:r>
            <a:r>
              <a:rPr lang="en-US" b="0" i="0" dirty="0">
                <a:solidFill>
                  <a:srgbClr val="3C3C3B"/>
                </a:solidFill>
                <a:effectLst/>
                <a:latin typeface="Lato"/>
              </a:rPr>
              <a:t> refers to the borders drawn around cells, panes, and headers. It includes an option for row and column dividers. You can see in the view the dividers between the departments. By default, the level of the borders is set based on the next-to-last field in the rows or columns.</a:t>
            </a:r>
          </a:p>
          <a:p>
            <a:pPr algn="l">
              <a:buFont typeface="Arial" panose="020B0604020202020204" pitchFamily="34" charset="0"/>
              <a:buChar char="•"/>
            </a:pPr>
            <a:r>
              <a:rPr lang="en-US" b="1" i="0" dirty="0">
                <a:solidFill>
                  <a:srgbClr val="3C3C3B"/>
                </a:solidFill>
                <a:effectLst/>
                <a:latin typeface="Lato"/>
              </a:rPr>
              <a:t>Lines</a:t>
            </a:r>
            <a:r>
              <a:rPr lang="en-US" b="0" i="0" dirty="0">
                <a:solidFill>
                  <a:srgbClr val="3C3C3B"/>
                </a:solidFill>
                <a:effectLst/>
                <a:latin typeface="Lato"/>
              </a:rPr>
              <a:t> refers to lines that are drawn on visualizations using an axis. This includes grid lines, reference lines, zero lines, and axis rulers. You can access a more complete set of options for reference lines and drop lines from the </a:t>
            </a:r>
            <a:r>
              <a:rPr lang="en-US" b="1" i="0" dirty="0">
                <a:solidFill>
                  <a:srgbClr val="3C3C3B"/>
                </a:solidFill>
                <a:effectLst/>
                <a:latin typeface="Lato"/>
              </a:rPr>
              <a:t>Format</a:t>
            </a:r>
            <a:r>
              <a:rPr lang="en-US" b="0" i="0" dirty="0">
                <a:solidFill>
                  <a:srgbClr val="3C3C3B"/>
                </a:solidFill>
                <a:effectLst/>
                <a:latin typeface="Lato"/>
              </a:rPr>
              <a:t> option of the menu.</a:t>
            </a:r>
          </a:p>
          <a:p>
            <a:pPr algn="l"/>
            <a:r>
              <a:rPr lang="en-US" b="0" i="0" dirty="0">
                <a:solidFill>
                  <a:srgbClr val="3C3C3B"/>
                </a:solidFill>
                <a:effectLst/>
                <a:latin typeface="Lato"/>
              </a:rPr>
              <a:t>We've considered how to adjust formatting at the entire workbook level as well as for a given sheet. Let's turn our attention to formatting at the field level.</a:t>
            </a:r>
          </a:p>
          <a:p>
            <a:pPr marL="158750" indent="0">
              <a:buNone/>
            </a:pPr>
            <a:endParaRPr dirty="0">
              <a:uFillTx/>
            </a:endParaRPr>
          </a:p>
        </p:txBody>
      </p:sp>
    </p:spTree>
    <p:extLst>
      <p:ext uri="{BB962C8B-B14F-4D97-AF65-F5344CB8AC3E}">
        <p14:creationId xmlns:p14="http://schemas.microsoft.com/office/powerpoint/2010/main" val="68608614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upper-right corner of the format window is a little drop-down menu labeled Fields. Selecting this drop-down menu gives you a list of fields in the current view, and selecting a field updates the format window with options appropriate for the field. Here</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FFFFFF"/>
                </a:solidFill>
                <a:effectLst/>
                <a:latin typeface="Lato"/>
              </a:rPr>
              <a:t>The title of the format window will alert you to the field you are formatting. Selecting an icon for </a:t>
            </a:r>
            <a:r>
              <a:rPr lang="en-US" b="1" i="0" dirty="0">
                <a:solidFill>
                  <a:srgbClr val="FFFFFF"/>
                </a:solidFill>
                <a:effectLst/>
                <a:latin typeface="Lato"/>
              </a:rPr>
              <a:t>Font</a:t>
            </a:r>
            <a:r>
              <a:rPr lang="en-US" b="0" i="0" dirty="0">
                <a:solidFill>
                  <a:srgbClr val="FFFFFF"/>
                </a:solidFill>
                <a:effectLst/>
                <a:latin typeface="Lato"/>
              </a:rPr>
              <a:t>, </a:t>
            </a:r>
            <a:r>
              <a:rPr lang="en-US" b="1" i="0" dirty="0">
                <a:solidFill>
                  <a:srgbClr val="FFFFFF"/>
                </a:solidFill>
                <a:effectLst/>
                <a:latin typeface="Lato"/>
              </a:rPr>
              <a:t>Alignment</a:t>
            </a:r>
            <a:r>
              <a:rPr lang="en-US" b="0" i="0" dirty="0">
                <a:solidFill>
                  <a:srgbClr val="FFFFFF"/>
                </a:solidFill>
                <a:effectLst/>
                <a:latin typeface="Lato"/>
              </a:rPr>
              <a:t>, and so on from the top-left corner of the window will switch back to sheet-level formatting. However, you can switch between the tabs of </a:t>
            </a:r>
            <a:r>
              <a:rPr lang="en-US" b="1" i="0" dirty="0">
                <a:solidFill>
                  <a:srgbClr val="FFFFFF"/>
                </a:solidFill>
                <a:effectLst/>
                <a:latin typeface="Lato"/>
              </a:rPr>
              <a:t>Axis</a:t>
            </a:r>
            <a:r>
              <a:rPr lang="en-US" b="0" i="0" dirty="0">
                <a:solidFill>
                  <a:srgbClr val="FFFFFF"/>
                </a:solidFill>
                <a:effectLst/>
                <a:latin typeface="Lato"/>
              </a:rPr>
              <a:t> and </a:t>
            </a:r>
            <a:r>
              <a:rPr lang="en-US" b="1" i="0" dirty="0">
                <a:solidFill>
                  <a:srgbClr val="FFFFFF"/>
                </a:solidFill>
                <a:effectLst/>
                <a:latin typeface="Lato"/>
              </a:rPr>
              <a:t>Pane</a:t>
            </a:r>
            <a:r>
              <a:rPr lang="en-US" b="0" i="0" dirty="0">
                <a:solidFill>
                  <a:srgbClr val="FFFFFF"/>
                </a:solidFill>
                <a:effectLst/>
                <a:latin typeface="Lato"/>
              </a:rPr>
              <a:t>. These two tabs allow you to have different formatting for a field when it is used in the header or as an axis label versus how it is formatted in the pane of the view. The options for fields include </a:t>
            </a:r>
            <a:r>
              <a:rPr lang="en-US" b="1" i="0" dirty="0">
                <a:solidFill>
                  <a:srgbClr val="FFFFFF"/>
                </a:solidFill>
                <a:effectLst/>
                <a:latin typeface="Lato"/>
              </a:rPr>
              <a:t>Font</a:t>
            </a:r>
            <a:r>
              <a:rPr lang="en-US" b="0" i="0" dirty="0">
                <a:solidFill>
                  <a:srgbClr val="FFFFFF"/>
                </a:solidFill>
                <a:effectLst/>
                <a:latin typeface="Lato"/>
              </a:rPr>
              <a:t>, </a:t>
            </a:r>
            <a:r>
              <a:rPr lang="en-US" b="1" i="0" dirty="0">
                <a:solidFill>
                  <a:srgbClr val="FFFFFF"/>
                </a:solidFill>
                <a:effectLst/>
                <a:latin typeface="Lato"/>
              </a:rPr>
              <a:t>Alignment</a:t>
            </a:r>
            <a:r>
              <a:rPr lang="en-US" b="0" i="0" dirty="0">
                <a:solidFill>
                  <a:srgbClr val="FFFFFF"/>
                </a:solidFill>
                <a:effectLst/>
                <a:latin typeface="Lato"/>
              </a:rPr>
              <a:t>, </a:t>
            </a:r>
            <a:r>
              <a:rPr lang="en-US" b="1" i="0" dirty="0">
                <a:solidFill>
                  <a:srgbClr val="FFFFFF"/>
                </a:solidFill>
                <a:effectLst/>
                <a:latin typeface="Lato"/>
              </a:rPr>
              <a:t>Shading</a:t>
            </a:r>
            <a:r>
              <a:rPr lang="en-US" b="0" i="0" dirty="0">
                <a:solidFill>
                  <a:srgbClr val="FFFFFF"/>
                </a:solidFill>
                <a:effectLst/>
                <a:latin typeface="Lato"/>
              </a:rPr>
              <a:t>, and </a:t>
            </a:r>
            <a:r>
              <a:rPr lang="en-US" b="1" i="0" dirty="0">
                <a:solidFill>
                  <a:srgbClr val="FFFFFF"/>
                </a:solidFill>
                <a:effectLst/>
                <a:latin typeface="Lato"/>
              </a:rPr>
              <a:t>Number</a:t>
            </a:r>
            <a:r>
              <a:rPr lang="en-US" b="0" i="0" dirty="0">
                <a:solidFill>
                  <a:srgbClr val="FFFFFF"/>
                </a:solidFill>
                <a:effectLst/>
                <a:latin typeface="Lato"/>
              </a:rPr>
              <a:t> and </a:t>
            </a:r>
            <a:r>
              <a:rPr lang="en-US" b="1" i="0" dirty="0">
                <a:solidFill>
                  <a:srgbClr val="FFFFFF"/>
                </a:solidFill>
                <a:effectLst/>
                <a:latin typeface="Lato"/>
              </a:rPr>
              <a:t>Date </a:t>
            </a:r>
            <a:r>
              <a:rPr lang="en-US" b="0" i="0" dirty="0">
                <a:solidFill>
                  <a:srgbClr val="FFFFFF"/>
                </a:solidFill>
                <a:effectLst/>
                <a:latin typeface="Lato"/>
              </a:rPr>
              <a:t>formats. The last two options will override any default metadata formats.</a:t>
            </a:r>
          </a:p>
          <a:p>
            <a:pPr algn="l"/>
            <a:r>
              <a:rPr lang="en-US" b="0" i="0" dirty="0">
                <a:solidFill>
                  <a:srgbClr val="3C3C3B"/>
                </a:solidFill>
                <a:effectLst/>
                <a:latin typeface="Lato"/>
              </a:rPr>
              <a:t>You'll notice special options for formatting certain types of fields. Numbers allow a wide range of formatting options and even include the ability to provide custom formatting, which we'll consider next.</a:t>
            </a:r>
          </a:p>
          <a:p>
            <a:pPr marL="158750" indent="0">
              <a:buNone/>
            </a:pPr>
            <a:endParaRPr dirty="0">
              <a:uFillTx/>
            </a:endParaRPr>
          </a:p>
        </p:txBody>
      </p:sp>
    </p:spTree>
    <p:extLst>
      <p:ext uri="{BB962C8B-B14F-4D97-AF65-F5344CB8AC3E}">
        <p14:creationId xmlns:p14="http://schemas.microsoft.com/office/powerpoint/2010/main" val="1659007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only four regions, it's relatively easy to keep the lines separate. But what about dimensions that have even more distinct values? Let's consider that case in the following example: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 (multiple rows)</a:t>
            </a:r>
            <a:r>
              <a:rPr lang="en-US" b="0" i="0" dirty="0">
                <a:solidFill>
                  <a:srgbClr val="3C3C3B"/>
                </a:solidFill>
                <a:effectLst/>
                <a:latin typeface="Lato"/>
              </a:rPr>
              <a:t> sheet, where you will find a view that is identical to the one you just created.</a:t>
            </a:r>
          </a:p>
          <a:p>
            <a:pPr algn="l">
              <a:buFont typeface="+mj-lt"/>
              <a:buAutoNum type="arabicPeriod"/>
            </a:pPr>
            <a:r>
              <a:rPr lang="en-US" b="0" i="0" dirty="0">
                <a:solidFill>
                  <a:srgbClr val="3C3C3B"/>
                </a:solidFill>
                <a:effectLst/>
                <a:latin typeface="Lato"/>
              </a:rPr>
              <a:t>Drag the Category field from </a:t>
            </a:r>
            <a:r>
              <a:rPr lang="en-US" b="1" i="0" dirty="0">
                <a:solidFill>
                  <a:srgbClr val="3C3C3B"/>
                </a:solidFill>
                <a:effectLst/>
                <a:latin typeface="Lato"/>
              </a:rPr>
              <a:t>Dimensions</a:t>
            </a:r>
            <a:r>
              <a:rPr lang="en-US" b="0" i="0" dirty="0">
                <a:solidFill>
                  <a:srgbClr val="3C3C3B"/>
                </a:solidFill>
                <a:effectLst/>
                <a:latin typeface="Lato"/>
              </a:rPr>
              <a:t> and drop it directly on top of the Region field currently on the </a:t>
            </a:r>
            <a:r>
              <a:rPr lang="en-US" b="1" i="0" dirty="0">
                <a:solidFill>
                  <a:srgbClr val="3C3C3B"/>
                </a:solidFill>
                <a:effectLst/>
                <a:latin typeface="Lato"/>
              </a:rPr>
              <a:t>Marks</a:t>
            </a:r>
            <a:r>
              <a:rPr lang="en-US" b="0" i="0" dirty="0">
                <a:solidFill>
                  <a:srgbClr val="3C3C3B"/>
                </a:solidFill>
                <a:effectLst/>
                <a:latin typeface="Lato"/>
              </a:rPr>
              <a:t> card. This replaces the Region field with Category. You now have 17 overlapping lines. Often, you'll want to avoid more than two or three overlapping lines. But you might also consider using color or size to showcase an important line in the context of the others. Also, note that clicking on an item in the </a:t>
            </a:r>
            <a:r>
              <a:rPr lang="en-US" b="1" i="0" dirty="0">
                <a:solidFill>
                  <a:srgbClr val="3C3C3B"/>
                </a:solidFill>
                <a:effectLst/>
                <a:latin typeface="Lato"/>
              </a:rPr>
              <a:t>Color</a:t>
            </a:r>
            <a:r>
              <a:rPr lang="en-US" b="0" i="0" dirty="0">
                <a:solidFill>
                  <a:srgbClr val="3C3C3B"/>
                </a:solidFill>
                <a:effectLst/>
                <a:latin typeface="Lato"/>
              </a:rPr>
              <a:t> legend will highlight the associated line in the view. Highlighting is an effective way to pick out a single item and compare it to all the others.</a:t>
            </a:r>
          </a:p>
          <a:p>
            <a:pPr algn="l">
              <a:buFont typeface="+mj-lt"/>
              <a:buAutoNum type="arabicPeriod" startAt="3"/>
            </a:pPr>
            <a:r>
              <a:rPr lang="en-US" b="0" i="0" dirty="0">
                <a:solidFill>
                  <a:srgbClr val="3C3C3B"/>
                </a:solidFill>
                <a:effectLst/>
                <a:latin typeface="Lato"/>
              </a:rPr>
              <a:t>Drag the Category field from </a:t>
            </a:r>
            <a:r>
              <a:rPr lang="en-US" b="1" i="0" dirty="0">
                <a:solidFill>
                  <a:srgbClr val="3C3C3B"/>
                </a:solidFill>
                <a:effectLst/>
                <a:latin typeface="Lato"/>
              </a:rPr>
              <a:t>Color</a:t>
            </a:r>
            <a:r>
              <a:rPr lang="en-US" b="0" i="0" dirty="0">
                <a:solidFill>
                  <a:srgbClr val="3C3C3B"/>
                </a:solidFill>
                <a:effectLst/>
                <a:latin typeface="Lato"/>
              </a:rPr>
              <a:t> on the </a:t>
            </a:r>
            <a:r>
              <a:rPr lang="en-US" b="1" i="0" dirty="0">
                <a:solidFill>
                  <a:srgbClr val="3C3C3B"/>
                </a:solidFill>
                <a:effectLst/>
                <a:latin typeface="Lato"/>
              </a:rPr>
              <a:t>Marks</a:t>
            </a:r>
            <a:r>
              <a:rPr lang="en-US" b="0" i="0" dirty="0">
                <a:solidFill>
                  <a:srgbClr val="3C3C3B"/>
                </a:solidFill>
                <a:effectLst/>
                <a:latin typeface="Lato"/>
              </a:rPr>
              <a:t> card and drop it into </a:t>
            </a:r>
            <a:r>
              <a:rPr lang="en-US" b="1" i="0" dirty="0">
                <a:solidFill>
                  <a:srgbClr val="3C3C3B"/>
                </a:solidFill>
                <a:effectLst/>
                <a:latin typeface="Lato"/>
              </a:rPr>
              <a:t>Rows</a:t>
            </a:r>
            <a:r>
              <a:rPr lang="en-US" b="0" i="0" dirty="0">
                <a:solidFill>
                  <a:srgbClr val="3C3C3B"/>
                </a:solidFill>
                <a:effectLst/>
                <a:latin typeface="Lato"/>
              </a:rPr>
              <a:t>. You now have a line chart for each category. Now you have a way of comparing each product over time without an overwhelming overlap, and you can still compare trends and patterns over time. This is the start of a spark-lines visualization that will be developed more fully in </a:t>
            </a:r>
            <a:r>
              <a:rPr lang="en-US" b="0" i="1" dirty="0">
                <a:solidFill>
                  <a:srgbClr val="3C3C3B"/>
                </a:solidFill>
                <a:effectLst/>
                <a:latin typeface="Lato"/>
              </a:rPr>
              <a:t>lesson 10</a:t>
            </a:r>
            <a:r>
              <a:rPr lang="en-US" b="0" i="0" dirty="0">
                <a:solidFill>
                  <a:srgbClr val="3C3C3B"/>
                </a:solidFill>
                <a:effectLst/>
                <a:latin typeface="Lato"/>
              </a:rPr>
              <a:t>, </a:t>
            </a:r>
            <a:r>
              <a:rPr lang="en-US" b="0" i="1" dirty="0">
                <a:solidFill>
                  <a:srgbClr val="3C3C3B"/>
                </a:solidFill>
                <a:effectLst/>
                <a:latin typeface="Lato"/>
              </a:rPr>
              <a:t>Advanced Visualizations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97248796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Your format string may use combinations of hash/pound (</a:t>
            </a:r>
            <a:r>
              <a:rPr lang="en-US" b="0" i="1" dirty="0">
                <a:solidFill>
                  <a:srgbClr val="3C3C3B"/>
                </a:solidFill>
                <a:effectLst/>
                <a:latin typeface="Lato"/>
              </a:rPr>
              <a:t>#</a:t>
            </a:r>
            <a:r>
              <a:rPr lang="en-US" b="0" i="0" dirty="0">
                <a:solidFill>
                  <a:srgbClr val="3C3C3B"/>
                </a:solidFill>
                <a:effectLst/>
                <a:latin typeface="Lato"/>
              </a:rPr>
              <a:t>), commas, negative signs, and parentheses, along with a literal string enclosed in quotation marks to indicate how the number should display.</a:t>
            </a:r>
          </a:p>
          <a:p>
            <a:pPr algn="l"/>
            <a:r>
              <a:rPr lang="en-US" b="0" i="0" dirty="0">
                <a:solidFill>
                  <a:srgbClr val="3C3C3B"/>
                </a:solidFill>
                <a:effectLst/>
                <a:latin typeface="Lato"/>
              </a:rPr>
              <a:t>The format string allows up to three entries, separated by semi-colons to represent positive, negative, and zero formats.</a:t>
            </a:r>
          </a:p>
          <a:p>
            <a:pPr marL="158750" indent="0">
              <a:buNone/>
            </a:pPr>
            <a:endParaRPr dirty="0">
              <a:uFillTx/>
            </a:endParaRPr>
          </a:p>
        </p:txBody>
      </p:sp>
    </p:spTree>
    <p:extLst>
      <p:ext uri="{BB962C8B-B14F-4D97-AF65-F5344CB8AC3E}">
        <p14:creationId xmlns:p14="http://schemas.microsoft.com/office/powerpoint/2010/main" val="219696118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8531235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Notice how Tableau rounds the display of the number based on the format string. Always be aware that numbers you see as text, labels, or headers may have been rounded due to the format.</a:t>
            </a:r>
          </a:p>
          <a:p>
            <a:pPr algn="l"/>
            <a:r>
              <a:rPr lang="en-US" b="0" i="0" dirty="0">
                <a:solidFill>
                  <a:srgbClr val="3C3C3B"/>
                </a:solidFill>
                <a:effectLst/>
                <a:latin typeface="Lato"/>
              </a:rPr>
              <a:t>Also observe how you can mix format characters such as the pound sign, commas, and decimal points with strings. The fourth example shown would provide a label where a value of zero would normally be displayed.</a:t>
            </a:r>
          </a:p>
          <a:p>
            <a:pPr algn="l"/>
            <a:r>
              <a:rPr lang="en-US" b="0" i="0" dirty="0">
                <a:solidFill>
                  <a:srgbClr val="3C3C3B"/>
                </a:solidFill>
                <a:effectLst/>
                <a:latin typeface="Lato"/>
              </a:rPr>
              <a:t>Finally, notice that the last example uses Unicode characters that give you a wide range of possibilities, such as displaying degrees or other units of measure. Unicode characters may be used throughout Tableau in text boxes, titles, field names and labels, aliases, and more!</a:t>
            </a:r>
          </a:p>
          <a:p>
            <a:pPr algn="l"/>
            <a:r>
              <a:rPr lang="en-US" b="0" i="0" dirty="0">
                <a:solidFill>
                  <a:srgbClr val="FFFFFF"/>
                </a:solidFill>
                <a:effectLst/>
                <a:latin typeface="Lato"/>
              </a:rPr>
              <a:t>Selecting a predefined format that is close to what you want, and then switching to custom, will allow you to start with a custom format string that is close to your desired format.</a:t>
            </a:r>
          </a:p>
          <a:p>
            <a:pPr marL="158750" indent="0">
              <a:buNone/>
            </a:pPr>
            <a:endParaRPr dirty="0">
              <a:uFillTx/>
            </a:endParaRPr>
          </a:p>
        </p:txBody>
      </p:sp>
    </p:spTree>
    <p:extLst>
      <p:ext uri="{BB962C8B-B14F-4D97-AF65-F5344CB8AC3E}">
        <p14:creationId xmlns:p14="http://schemas.microsoft.com/office/powerpoint/2010/main" val="823412325"/>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a similar way, you can define custom date formatting using a custom string. The following table illustrates some possible formatting of the date value of 11/08/2018, 1:30 PM based on various format strings:</a:t>
            </a:r>
          </a:p>
          <a:p>
            <a:pPr algn="l"/>
            <a:endParaRPr lang="en-US" b="0" i="0" dirty="0">
              <a:solidFill>
                <a:srgbClr val="3C3C3B"/>
              </a:solidFill>
              <a:effectLst/>
              <a:latin typeface="Lato"/>
            </a:endParaRPr>
          </a:p>
          <a:p>
            <a:pPr algn="l"/>
            <a:r>
              <a:rPr lang="en-US" b="0" i="0" dirty="0">
                <a:solidFill>
                  <a:srgbClr val="3C3C3B"/>
                </a:solidFill>
                <a:effectLst/>
                <a:latin typeface="Lato"/>
              </a:rPr>
              <a:t>These are merely examples, and you may include as many literal strings as you'd like.</a:t>
            </a:r>
          </a:p>
          <a:p>
            <a:pPr algn="l"/>
            <a:r>
              <a:rPr lang="en-US" b="0" i="0" dirty="0">
                <a:solidFill>
                  <a:srgbClr val="FFFFFF"/>
                </a:solidFill>
                <a:effectLst/>
                <a:latin typeface="Lato"/>
              </a:rPr>
              <a:t>For a complete list of custom date format string options, check out </a:t>
            </a:r>
            <a:r>
              <a:rPr lang="en-US" b="0" i="0" u="sng" dirty="0">
                <a:solidFill>
                  <a:srgbClr val="FFFFFF"/>
                </a:solidFill>
                <a:effectLst/>
                <a:latin typeface="Lato"/>
                <a:hlinkClick r:id="rId3"/>
              </a:rPr>
              <a:t>https://onlinehelp.tableau.com/current/pro/desktop/en-us/dates_custom_date_formats.html</a:t>
            </a:r>
            <a:r>
              <a:rPr lang="en-US" b="0" i="0" dirty="0">
                <a:solidFill>
                  <a:srgbClr val="FFFFFF"/>
                </a:solidFill>
                <a:effectLst/>
                <a:latin typeface="Lato"/>
              </a:rPr>
              <a:t>.</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358217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Custom number and date formats are fine when you have values that need to be formatted. But what if there is no value? That is, how can we format </a:t>
            </a:r>
            <a:r>
              <a:rPr lang="en-US" dirty="0"/>
              <a:t>NULL</a:t>
            </a:r>
            <a:r>
              <a:rPr lang="en-US" b="0" i="0" dirty="0">
                <a:solidFill>
                  <a:srgbClr val="3C3C3B"/>
                </a:solidFill>
                <a:effectLst/>
                <a:latin typeface="Lato"/>
              </a:rPr>
              <a:t> values? Let's consider that next.</a:t>
            </a:r>
            <a:endParaRPr dirty="0">
              <a:uFillTx/>
            </a:endParaRPr>
          </a:p>
        </p:txBody>
      </p:sp>
    </p:spTree>
    <p:extLst>
      <p:ext uri="{BB962C8B-B14F-4D97-AF65-F5344CB8AC3E}">
        <p14:creationId xmlns:p14="http://schemas.microsoft.com/office/powerpoint/2010/main" val="1034418819"/>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Enter any text you would like to display in the pane (in the </a:t>
            </a:r>
            <a:r>
              <a:rPr lang="en-US" b="1" i="0" dirty="0">
                <a:solidFill>
                  <a:srgbClr val="3C3C3B"/>
                </a:solidFill>
                <a:effectLst/>
                <a:latin typeface="Lato"/>
              </a:rPr>
              <a:t>Text</a:t>
            </a:r>
            <a:r>
              <a:rPr lang="en-US" b="0" i="0" dirty="0">
                <a:solidFill>
                  <a:srgbClr val="3C3C3B"/>
                </a:solidFill>
                <a:effectLst/>
                <a:latin typeface="Lato"/>
              </a:rPr>
              <a:t> field) when the value of the field is null. You can also choose where marks should be displayed. The </a:t>
            </a:r>
            <a:r>
              <a:rPr lang="en-US" b="1" i="0" dirty="0">
                <a:solidFill>
                  <a:srgbClr val="3C3C3B"/>
                </a:solidFill>
                <a:effectLst/>
                <a:latin typeface="Lato"/>
              </a:rPr>
              <a:t>Marks</a:t>
            </a:r>
            <a:r>
              <a:rPr lang="en-US" b="0" i="0" dirty="0">
                <a:solidFill>
                  <a:srgbClr val="3C3C3B"/>
                </a:solidFill>
                <a:effectLst/>
                <a:latin typeface="Lato"/>
              </a:rPr>
              <a:t> drop-down menu gives multiple options that define where and how the marks for null values should be drawn when an axis is being used. You have the following options:</a:t>
            </a:r>
          </a:p>
          <a:p>
            <a:pPr algn="l">
              <a:buFont typeface="Arial" panose="020B0604020202020204" pitchFamily="34" charset="0"/>
              <a:buChar char="•"/>
            </a:pPr>
            <a:r>
              <a:rPr lang="en-US" b="1" i="0" dirty="0">
                <a:solidFill>
                  <a:srgbClr val="3C3C3B"/>
                </a:solidFill>
                <a:effectLst/>
                <a:latin typeface="Lato"/>
              </a:rPr>
              <a:t>Show at Indicator</a:t>
            </a:r>
            <a:r>
              <a:rPr lang="en-US" b="0" i="0" dirty="0">
                <a:solidFill>
                  <a:srgbClr val="3C3C3B"/>
                </a:solidFill>
                <a:effectLst/>
                <a:latin typeface="Lato"/>
              </a:rPr>
              <a:t> results in a small indicator with the number of null values in the lower right of the view. You can click the indicator for options to filter the null values or show them at the default value. You can right-click the indicator to hide it.</a:t>
            </a:r>
          </a:p>
          <a:p>
            <a:pPr algn="l">
              <a:buFont typeface="Arial" panose="020B0604020202020204" pitchFamily="34" charset="0"/>
              <a:buChar char="•"/>
            </a:pPr>
            <a:r>
              <a:rPr lang="en-US" b="1" i="0" dirty="0">
                <a:solidFill>
                  <a:srgbClr val="3C3C3B"/>
                </a:solidFill>
                <a:effectLst/>
                <a:latin typeface="Lato"/>
              </a:rPr>
              <a:t>Show at Default Value</a:t>
            </a:r>
            <a:r>
              <a:rPr lang="en-US" b="0" i="0" dirty="0">
                <a:solidFill>
                  <a:srgbClr val="3C3C3B"/>
                </a:solidFill>
                <a:effectLst/>
                <a:latin typeface="Lato"/>
              </a:rPr>
              <a:t> displays a mark at the default location (usually 0).</a:t>
            </a:r>
          </a:p>
          <a:p>
            <a:pPr algn="l">
              <a:buFont typeface="Arial" panose="020B0604020202020204" pitchFamily="34" charset="0"/>
              <a:buChar char="•"/>
            </a:pPr>
            <a:r>
              <a:rPr lang="en-US" b="1" i="0" dirty="0">
                <a:solidFill>
                  <a:srgbClr val="3C3C3B"/>
                </a:solidFill>
                <a:effectLst/>
                <a:latin typeface="Lato"/>
              </a:rPr>
              <a:t>Hide (Connect Lines)</a:t>
            </a:r>
            <a:r>
              <a:rPr lang="en-US" b="0" i="0" dirty="0">
                <a:solidFill>
                  <a:srgbClr val="3C3C3B"/>
                </a:solidFill>
                <a:effectLst/>
                <a:latin typeface="Lato"/>
              </a:rPr>
              <a:t> does not place a mark for null values but does connect lines between all non-null values.</a:t>
            </a:r>
          </a:p>
          <a:p>
            <a:pPr algn="l">
              <a:buFont typeface="Arial" panose="020B0604020202020204" pitchFamily="34" charset="0"/>
              <a:buChar char="•"/>
            </a:pPr>
            <a:r>
              <a:rPr lang="en-US" b="1" i="0" dirty="0">
                <a:solidFill>
                  <a:srgbClr val="3C3C3B"/>
                </a:solidFill>
                <a:effectLst/>
                <a:latin typeface="Lato"/>
              </a:rPr>
              <a:t>Hide (Break Lines)</a:t>
            </a:r>
            <a:r>
              <a:rPr lang="en-US" b="0" i="0" dirty="0">
                <a:solidFill>
                  <a:srgbClr val="3C3C3B"/>
                </a:solidFill>
                <a:effectLst/>
                <a:latin typeface="Lato"/>
              </a:rPr>
              <a:t> causes the line to break where there are gaps created by not showing the null values.</a:t>
            </a:r>
          </a:p>
          <a:p>
            <a:pPr marL="158750" indent="0">
              <a:buNone/>
            </a:pPr>
            <a:endParaRPr dirty="0">
              <a:uFillTx/>
            </a:endParaRPr>
          </a:p>
        </p:txBody>
      </p:sp>
    </p:spTree>
    <p:extLst>
      <p:ext uri="{BB962C8B-B14F-4D97-AF65-F5344CB8AC3E}">
        <p14:creationId xmlns:p14="http://schemas.microsoft.com/office/powerpoint/2010/main" val="274775164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3C3C3B"/>
                </a:solidFill>
                <a:effectLst/>
                <a:uLnTx/>
                <a:uFillTx/>
                <a:latin typeface="Lato"/>
                <a:cs typeface="Arial"/>
                <a:sym typeface="Arial"/>
              </a:rPr>
              <a:t>You can see these options in the following screenshots, with the location of two null values indicated by a gray band.</a:t>
            </a:r>
          </a:p>
          <a:p>
            <a:pPr marL="158750" indent="0">
              <a:buNone/>
            </a:pPr>
            <a:endParaRPr dirty="0">
              <a:uFillTx/>
            </a:endParaRPr>
          </a:p>
        </p:txBody>
      </p:sp>
    </p:spTree>
    <p:extLst>
      <p:ext uri="{BB962C8B-B14F-4D97-AF65-F5344CB8AC3E}">
        <p14:creationId xmlns:p14="http://schemas.microsoft.com/office/powerpoint/2010/main" val="3567282234"/>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1451242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26138473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Any of these options might have a good use but consider how each communicates the information. Connecting the lines might help communicate a movement over time but may also minimize the existence of missing data. Breaking the lines might help highlight missing values but might take away from the overall message. You'll need to decide which option best meets your goals based on the considerations mentioned at the beginning of this lesson.</a:t>
            </a:r>
          </a:p>
          <a:p>
            <a:pPr marL="158750" indent="0">
              <a:buNone/>
            </a:pPr>
            <a:endParaRPr dirty="0">
              <a:uFillTx/>
            </a:endParaRPr>
          </a:p>
        </p:txBody>
      </p:sp>
    </p:spTree>
    <p:extLst>
      <p:ext uri="{BB962C8B-B14F-4D97-AF65-F5344CB8AC3E}">
        <p14:creationId xmlns:p14="http://schemas.microsoft.com/office/powerpoint/2010/main" val="3311767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If your data does contain latitude and longitude fields, you may use those instead of the generated values.</a:t>
            </a:r>
          </a:p>
          <a:p>
            <a:pPr algn="l"/>
            <a:endParaRPr lang="en-US" b="0" i="0" dirty="0">
              <a:solidFill>
                <a:srgbClr val="3C3C3B"/>
              </a:solidFill>
              <a:effectLst/>
              <a:latin typeface="Lato"/>
            </a:endParaRPr>
          </a:p>
          <a:p>
            <a:pPr algn="l"/>
            <a:r>
              <a:rPr lang="en-US" b="0" i="0" dirty="0">
                <a:solidFill>
                  <a:srgbClr val="FFFFFF"/>
                </a:solidFill>
                <a:effectLst/>
                <a:latin typeface="Lato"/>
              </a:rPr>
              <a:t>Tableau will automatically assign geographic roles to some fields based on a field name and a sampling of values in the data. You can assign or reassign geographic roles to any field by right-clicking on the field in the </a:t>
            </a:r>
            <a:r>
              <a:rPr lang="en-US" b="1" i="0" dirty="0">
                <a:solidFill>
                  <a:srgbClr val="FFFFFF"/>
                </a:solidFill>
                <a:effectLst/>
                <a:latin typeface="Lato"/>
              </a:rPr>
              <a:t>Data</a:t>
            </a:r>
            <a:r>
              <a:rPr lang="en-US" b="0" i="0" dirty="0">
                <a:solidFill>
                  <a:srgbClr val="FFFFFF"/>
                </a:solidFill>
                <a:effectLst/>
                <a:latin typeface="Lato"/>
              </a:rPr>
              <a:t> pane and using the </a:t>
            </a:r>
            <a:r>
              <a:rPr lang="en-US" b="1" i="0" dirty="0">
                <a:solidFill>
                  <a:srgbClr val="FFFFFF"/>
                </a:solidFill>
                <a:effectLst/>
                <a:latin typeface="Lato"/>
              </a:rPr>
              <a:t>Geographic Role</a:t>
            </a:r>
            <a:r>
              <a:rPr lang="en-US" b="0" i="0" dirty="0">
                <a:solidFill>
                  <a:srgbClr val="FFFFFF"/>
                </a:solidFill>
                <a:effectLst/>
                <a:latin typeface="Lato"/>
              </a:rPr>
              <a:t> option. This is also a good way to see what built-in geographic roles are available.</a:t>
            </a:r>
          </a:p>
          <a:p>
            <a:pPr marL="158750" indent="0">
              <a:buNone/>
            </a:pPr>
            <a:endParaRPr dirty="0">
              <a:uFillTx/>
            </a:endParaRPr>
          </a:p>
        </p:txBody>
      </p:sp>
    </p:spTree>
    <p:extLst>
      <p:ext uri="{BB962C8B-B14F-4D97-AF65-F5344CB8AC3E}">
        <p14:creationId xmlns:p14="http://schemas.microsoft.com/office/powerpoint/2010/main" val="750424746"/>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FFFFFF"/>
                </a:solidFill>
                <a:effectLst/>
                <a:uLnTx/>
                <a:uFillTx/>
                <a:latin typeface="Lato"/>
                <a:cs typeface="Arial"/>
                <a:sym typeface="Arial"/>
              </a:rPr>
              <a:t>You'll notice that the preceding line charts have little circle markers at the location of each mark drawn in the view. When the mark type is a line, clicking on the color shelf opens a menu that gives options for the markers. All mark types have standard options, such as color and transparency. </a:t>
            </a:r>
            <a:endParaRPr dirty="0">
              <a:uFillTx/>
            </a:endParaRPr>
          </a:p>
        </p:txBody>
      </p:sp>
    </p:spTree>
    <p:extLst>
      <p:ext uri="{BB962C8B-B14F-4D97-AF65-F5344CB8AC3E}">
        <p14:creationId xmlns:p14="http://schemas.microsoft.com/office/powerpoint/2010/main" val="1604143894"/>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marL="158750" indent="0">
              <a:buNone/>
            </a:pPr>
            <a:r>
              <a:rPr lang="en-US" b="0" i="0" dirty="0">
                <a:solidFill>
                  <a:srgbClr val="3C3C3B"/>
                </a:solidFill>
                <a:effectLst/>
                <a:latin typeface="Lato"/>
              </a:rPr>
              <a:t>Knowing these options will help you as you think about how to communicate missing data, but always consider that another visualization type such as a bar chart might be even more effective in communicating missing values: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Knowing how to format null values gives you some options as you consider how to communicate the data. Let's take a look at a few additional options.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Montserrat-subs"/>
              </a:rPr>
              <a:t>Additional formatting options</a:t>
            </a:r>
          </a:p>
          <a:p>
            <a:pPr algn="l"/>
            <a:r>
              <a:rPr lang="en-US" b="0" i="0" dirty="0">
                <a:solidFill>
                  <a:srgbClr val="3C3C3B"/>
                </a:solidFill>
                <a:effectLst/>
                <a:latin typeface="Lato"/>
              </a:rPr>
              <a:t>Additional formatting options can also be accessed from the formatting window. These options include the following:</a:t>
            </a:r>
          </a:p>
          <a:p>
            <a:pPr algn="l">
              <a:buFont typeface="Arial" panose="020B0604020202020204" pitchFamily="34" charset="0"/>
              <a:buChar char="•"/>
            </a:pPr>
            <a:r>
              <a:rPr lang="en-US" b="0" i="0" dirty="0">
                <a:solidFill>
                  <a:srgbClr val="3C3C3B"/>
                </a:solidFill>
                <a:effectLst/>
                <a:latin typeface="Lato"/>
              </a:rPr>
              <a:t>A myriad of options for </a:t>
            </a:r>
            <a:r>
              <a:rPr lang="en-US" b="1" i="0" dirty="0">
                <a:solidFill>
                  <a:srgbClr val="3C3C3B"/>
                </a:solidFill>
                <a:effectLst/>
                <a:latin typeface="Lato"/>
              </a:rPr>
              <a:t>Reference Lines</a:t>
            </a:r>
            <a:endParaRPr lang="en-US" b="0" i="0" dirty="0">
              <a:solidFill>
                <a:srgbClr val="3C3C3B"/>
              </a:solidFill>
              <a:effectLst/>
              <a:latin typeface="Lato"/>
            </a:endParaRPr>
          </a:p>
          <a:p>
            <a:pPr algn="l">
              <a:buFont typeface="Arial" panose="020B0604020202020204" pitchFamily="34" charset="0"/>
              <a:buChar char="•"/>
            </a:pPr>
            <a:r>
              <a:rPr lang="en-US" b="0" i="0" dirty="0">
                <a:solidFill>
                  <a:srgbClr val="3C3C3B"/>
                </a:solidFill>
                <a:effectLst/>
                <a:latin typeface="Lato"/>
              </a:rPr>
              <a:t>Line and text options for </a:t>
            </a:r>
            <a:r>
              <a:rPr lang="en-US" b="1" i="0" dirty="0">
                <a:solidFill>
                  <a:srgbClr val="3C3C3B"/>
                </a:solidFill>
                <a:effectLst/>
                <a:latin typeface="Lato"/>
              </a:rPr>
              <a:t>Drop Lines</a:t>
            </a:r>
            <a:endParaRPr lang="en-US" b="0" i="0" dirty="0">
              <a:solidFill>
                <a:srgbClr val="3C3C3B"/>
              </a:solidFill>
              <a:effectLst/>
              <a:latin typeface="Lato"/>
            </a:endParaRPr>
          </a:p>
          <a:p>
            <a:pPr algn="l">
              <a:buFont typeface="Arial" panose="020B0604020202020204" pitchFamily="34" charset="0"/>
              <a:buChar char="•"/>
            </a:pPr>
            <a:r>
              <a:rPr lang="en-US" b="0" i="0" dirty="0">
                <a:solidFill>
                  <a:srgbClr val="3C3C3B"/>
                </a:solidFill>
                <a:effectLst/>
                <a:latin typeface="Lato"/>
              </a:rPr>
              <a:t>Shading and border options for </a:t>
            </a:r>
            <a:r>
              <a:rPr lang="en-US" b="1" i="0" dirty="0">
                <a:solidFill>
                  <a:srgbClr val="3C3C3B"/>
                </a:solidFill>
                <a:effectLst/>
                <a:latin typeface="Lato"/>
              </a:rPr>
              <a:t>Titles</a:t>
            </a:r>
            <a:r>
              <a:rPr lang="en-US" b="0" i="0" dirty="0">
                <a:solidFill>
                  <a:srgbClr val="3C3C3B"/>
                </a:solidFill>
                <a:effectLst/>
                <a:latin typeface="Lato"/>
              </a:rPr>
              <a:t> and </a:t>
            </a:r>
            <a:r>
              <a:rPr lang="en-US" b="1" i="0" dirty="0">
                <a:solidFill>
                  <a:srgbClr val="3C3C3B"/>
                </a:solidFill>
                <a:effectLst/>
                <a:latin typeface="Lato"/>
              </a:rPr>
              <a:t>Captions</a:t>
            </a:r>
            <a:endParaRPr lang="en-US" b="0" i="0" dirty="0">
              <a:solidFill>
                <a:srgbClr val="3C3C3B"/>
              </a:solidFill>
              <a:effectLst/>
              <a:latin typeface="Lato"/>
            </a:endParaRPr>
          </a:p>
          <a:p>
            <a:pPr algn="l">
              <a:buFont typeface="Arial" panose="020B0604020202020204" pitchFamily="34" charset="0"/>
              <a:buChar char="•"/>
            </a:pPr>
            <a:r>
              <a:rPr lang="en-US" b="0" i="0" dirty="0">
                <a:solidFill>
                  <a:srgbClr val="3C3C3B"/>
                </a:solidFill>
                <a:effectLst/>
                <a:latin typeface="Lato"/>
              </a:rPr>
              <a:t>Text, box, and line options for </a:t>
            </a:r>
            <a:r>
              <a:rPr lang="en-US" b="1" i="0" dirty="0">
                <a:solidFill>
                  <a:srgbClr val="3C3C3B"/>
                </a:solidFill>
                <a:effectLst/>
                <a:latin typeface="Lato"/>
              </a:rPr>
              <a:t>Annotations</a:t>
            </a:r>
            <a:endParaRPr lang="en-US" b="0" i="0" dirty="0">
              <a:solidFill>
                <a:srgbClr val="3C3C3B"/>
              </a:solidFill>
              <a:effectLst/>
              <a:latin typeface="Lato"/>
            </a:endParaRPr>
          </a:p>
          <a:p>
            <a:pPr algn="l">
              <a:buFont typeface="Arial" panose="020B0604020202020204" pitchFamily="34" charset="0"/>
              <a:buChar char="•"/>
            </a:pPr>
            <a:r>
              <a:rPr lang="en-US" b="0" i="0" dirty="0">
                <a:solidFill>
                  <a:srgbClr val="3C3C3B"/>
                </a:solidFill>
                <a:effectLst/>
                <a:latin typeface="Lato"/>
              </a:rPr>
              <a:t>Font, shading, alignment, and separator options for </a:t>
            </a:r>
            <a:r>
              <a:rPr lang="en-US" b="1" i="0" dirty="0">
                <a:solidFill>
                  <a:srgbClr val="3C3C3B"/>
                </a:solidFill>
                <a:effectLst/>
                <a:latin typeface="Lato"/>
              </a:rPr>
              <a:t>Field </a:t>
            </a:r>
            <a:r>
              <a:rPr lang="en-US" b="0" i="0" dirty="0">
                <a:solidFill>
                  <a:srgbClr val="3C3C3B"/>
                </a:solidFill>
                <a:effectLst/>
                <a:latin typeface="Lato"/>
              </a:rPr>
              <a:t>labels</a:t>
            </a:r>
          </a:p>
          <a:p>
            <a:pPr algn="l">
              <a:buFont typeface="Arial" panose="020B0604020202020204" pitchFamily="34" charset="0"/>
              <a:buChar char="•"/>
            </a:pPr>
            <a:r>
              <a:rPr lang="en-US" b="0" i="0" dirty="0">
                <a:solidFill>
                  <a:srgbClr val="3C3C3B"/>
                </a:solidFill>
                <a:effectLst/>
                <a:latin typeface="Lato"/>
              </a:rPr>
              <a:t>Title and body options for </a:t>
            </a:r>
            <a:r>
              <a:rPr lang="en-US" b="1" i="0" dirty="0">
                <a:solidFill>
                  <a:srgbClr val="3C3C3B"/>
                </a:solidFill>
                <a:effectLst/>
                <a:latin typeface="Lato"/>
              </a:rPr>
              <a:t>Legends</a:t>
            </a:r>
            <a:r>
              <a:rPr lang="en-US" b="0" i="0" dirty="0">
                <a:solidFill>
                  <a:srgbClr val="3C3C3B"/>
                </a:solidFill>
                <a:effectLst/>
                <a:latin typeface="Lato"/>
              </a:rPr>
              <a:t>, </a:t>
            </a:r>
            <a:r>
              <a:rPr lang="en-US" b="1" i="0" dirty="0">
                <a:solidFill>
                  <a:srgbClr val="3C3C3B"/>
                </a:solidFill>
                <a:effectLst/>
                <a:latin typeface="Lato"/>
              </a:rPr>
              <a:t>Quick Filters</a:t>
            </a:r>
            <a:r>
              <a:rPr lang="en-US" b="0" i="0" dirty="0">
                <a:solidFill>
                  <a:srgbClr val="3C3C3B"/>
                </a:solidFill>
                <a:effectLst/>
                <a:latin typeface="Lato"/>
              </a:rPr>
              <a:t>, and </a:t>
            </a:r>
            <a:r>
              <a:rPr lang="en-US" b="1" i="0" dirty="0">
                <a:solidFill>
                  <a:srgbClr val="3C3C3B"/>
                </a:solidFill>
                <a:effectLst/>
                <a:latin typeface="Lato"/>
              </a:rPr>
              <a:t>Parameters</a:t>
            </a:r>
            <a:endParaRPr lang="en-US" b="0" i="0" dirty="0">
              <a:solidFill>
                <a:srgbClr val="3C3C3B"/>
              </a:solidFill>
              <a:effectLst/>
              <a:latin typeface="Lato"/>
            </a:endParaRPr>
          </a:p>
          <a:p>
            <a:pPr algn="l">
              <a:buFont typeface="Arial" panose="020B0604020202020204" pitchFamily="34" charset="0"/>
              <a:buChar char="•"/>
            </a:pPr>
            <a:r>
              <a:rPr lang="en-US" b="1" i="0" dirty="0">
                <a:solidFill>
                  <a:srgbClr val="3C3C3B"/>
                </a:solidFill>
                <a:effectLst/>
                <a:latin typeface="Lato"/>
              </a:rPr>
              <a:t>Cell</a:t>
            </a:r>
            <a:r>
              <a:rPr lang="en-US" b="0" i="0" dirty="0">
                <a:solidFill>
                  <a:srgbClr val="3C3C3B"/>
                </a:solidFill>
                <a:effectLst/>
                <a:latin typeface="Lato"/>
              </a:rPr>
              <a:t> size and </a:t>
            </a:r>
            <a:r>
              <a:rPr lang="en-US" b="1" i="0" dirty="0">
                <a:solidFill>
                  <a:srgbClr val="3C3C3B"/>
                </a:solidFill>
                <a:effectLst/>
                <a:latin typeface="Lato"/>
              </a:rPr>
              <a:t>workbook </a:t>
            </a:r>
            <a:r>
              <a:rPr lang="en-US" b="0" i="0" dirty="0">
                <a:solidFill>
                  <a:srgbClr val="3C3C3B"/>
                </a:solidFill>
                <a:effectLst/>
                <a:latin typeface="Lato"/>
              </a:rPr>
              <a:t>theme options</a:t>
            </a:r>
          </a:p>
          <a:p>
            <a:pPr algn="l"/>
            <a:r>
              <a:rPr lang="en-US" b="0" i="0" dirty="0">
                <a:solidFill>
                  <a:srgbClr val="3C3C3B"/>
                </a:solidFill>
                <a:effectLst/>
                <a:latin typeface="Lato"/>
              </a:rPr>
              <a:t>You'll find most of these relatively straightforward. A few options might not be as obvious:</a:t>
            </a:r>
          </a:p>
          <a:p>
            <a:pPr algn="l">
              <a:buFont typeface="Arial" panose="020B0604020202020204" pitchFamily="34" charset="0"/>
              <a:buChar char="•"/>
            </a:pPr>
            <a:r>
              <a:rPr lang="en-US" b="1" i="0" dirty="0">
                <a:solidFill>
                  <a:srgbClr val="3C3C3B"/>
                </a:solidFill>
                <a:effectLst/>
                <a:latin typeface="Lato"/>
              </a:rPr>
              <a:t>Drop Lines</a:t>
            </a:r>
            <a:r>
              <a:rPr lang="en-US" b="0" i="0" dirty="0">
                <a:solidFill>
                  <a:srgbClr val="3C3C3B"/>
                </a:solidFill>
                <a:effectLst/>
                <a:latin typeface="Lato"/>
              </a:rPr>
              <a:t>, which appear as lines drawn from the mark to the axis, can be enabled by right-clicking any blank area in the pane of the view with an axis and selecting </a:t>
            </a:r>
            <a:r>
              <a:rPr lang="en-US" b="1" i="0" dirty="0">
                <a:solidFill>
                  <a:srgbClr val="3C3C3B"/>
                </a:solidFill>
                <a:effectLst/>
                <a:latin typeface="Lato"/>
              </a:rPr>
              <a:t>Drop Lines</a:t>
            </a:r>
            <a:r>
              <a:rPr lang="en-US" b="0" i="0" dirty="0">
                <a:solidFill>
                  <a:srgbClr val="3C3C3B"/>
                </a:solidFill>
                <a:effectLst/>
                <a:latin typeface="Lato"/>
              </a:rPr>
              <a:t> | </a:t>
            </a:r>
            <a:r>
              <a:rPr lang="en-US" b="1" i="0" dirty="0">
                <a:solidFill>
                  <a:srgbClr val="3C3C3B"/>
                </a:solidFill>
                <a:effectLst/>
                <a:latin typeface="Lato"/>
              </a:rPr>
              <a:t>Show Drop Lines</a:t>
            </a:r>
            <a:r>
              <a:rPr lang="en-US" b="0" i="0" dirty="0">
                <a:solidFill>
                  <a:srgbClr val="3C3C3B"/>
                </a:solidFill>
                <a:effectLst/>
                <a:latin typeface="Lato"/>
              </a:rPr>
              <a:t>. Additional options can be accessed by using the same right-click menu and selecting </a:t>
            </a:r>
            <a:r>
              <a:rPr lang="en-US" b="1" i="0" dirty="0">
                <a:solidFill>
                  <a:srgbClr val="3C3C3B"/>
                </a:solidFill>
                <a:effectLst/>
                <a:latin typeface="Lato"/>
              </a:rPr>
              <a:t>Edit Drop Lines</a:t>
            </a:r>
            <a:r>
              <a:rPr lang="en-US" b="0" i="0" dirty="0">
                <a:solidFill>
                  <a:srgbClr val="3C3C3B"/>
                </a:solidFill>
                <a:effectLst/>
                <a:latin typeface="Lato"/>
              </a:rPr>
              <a:t>. Drop lines are only displayed in Tableau Desktop and Reader but are not currently available when a view is published to Tableau Server, Online, or Public.</a:t>
            </a:r>
          </a:p>
          <a:p>
            <a:pPr algn="l">
              <a:buFont typeface="Arial" panose="020B0604020202020204" pitchFamily="34" charset="0"/>
              <a:buChar char="•"/>
            </a:pPr>
            <a:r>
              <a:rPr lang="en-US" b="1" i="0" dirty="0">
                <a:solidFill>
                  <a:srgbClr val="3C3C3B"/>
                </a:solidFill>
                <a:effectLst/>
                <a:latin typeface="Lato"/>
              </a:rPr>
              <a:t>Titles</a:t>
            </a:r>
            <a:r>
              <a:rPr lang="en-US" b="0" i="0" dirty="0">
                <a:solidFill>
                  <a:srgbClr val="3C3C3B"/>
                </a:solidFill>
                <a:effectLst/>
                <a:latin typeface="Lato"/>
              </a:rPr>
              <a:t> and </a:t>
            </a:r>
            <a:r>
              <a:rPr lang="en-US" b="1" i="0" dirty="0">
                <a:solidFill>
                  <a:srgbClr val="3C3C3B"/>
                </a:solidFill>
                <a:effectLst/>
                <a:latin typeface="Lato"/>
              </a:rPr>
              <a:t>Captions</a:t>
            </a:r>
            <a:r>
              <a:rPr lang="en-US" b="0" i="0" dirty="0">
                <a:solidFill>
                  <a:srgbClr val="3C3C3B"/>
                </a:solidFill>
                <a:effectLst/>
                <a:latin typeface="Lato"/>
              </a:rPr>
              <a:t> can be shown or hidden for any view by selecting </a:t>
            </a:r>
            <a:r>
              <a:rPr lang="en-US" b="1" i="0" dirty="0">
                <a:solidFill>
                  <a:srgbClr val="3C3C3B"/>
                </a:solidFill>
                <a:effectLst/>
                <a:latin typeface="Lato"/>
              </a:rPr>
              <a:t>Worksheet</a:t>
            </a:r>
            <a:r>
              <a:rPr lang="en-US" b="0" i="0" dirty="0">
                <a:solidFill>
                  <a:srgbClr val="3C3C3B"/>
                </a:solidFill>
                <a:effectLst/>
                <a:latin typeface="Lato"/>
              </a:rPr>
              <a:t> from the menu and then selecting the desired options. In addition to standard formatting, which can be applied to titles and captions, the text of a title or caption can be edited and specifically formatted by double-clicking the title or caption, right-clicking the title or caption and selecting </a:t>
            </a:r>
            <a:r>
              <a:rPr lang="en-US" b="1" i="0" dirty="0">
                <a:solidFill>
                  <a:srgbClr val="3C3C3B"/>
                </a:solidFill>
                <a:effectLst/>
                <a:latin typeface="Lato"/>
              </a:rPr>
              <a:t>Edit</a:t>
            </a:r>
            <a:r>
              <a:rPr lang="en-US" b="0" i="0" dirty="0">
                <a:solidFill>
                  <a:srgbClr val="3C3C3B"/>
                </a:solidFill>
                <a:effectLst/>
                <a:latin typeface="Lato"/>
              </a:rPr>
              <a:t>, or by using the drop-down menu of the title or caption (or the drop-down menu of the view on a dashboard). The text of titles and captions can dynamically include the values of parameters, the values of any field in the view, and certain other data and worksheet-specific values.</a:t>
            </a:r>
          </a:p>
          <a:p>
            <a:pPr algn="l">
              <a:buFont typeface="Arial" panose="020B0604020202020204" pitchFamily="34" charset="0"/>
              <a:buChar char="•"/>
            </a:pPr>
            <a:r>
              <a:rPr lang="en-US" b="1" i="0" dirty="0">
                <a:solidFill>
                  <a:srgbClr val="3C3C3B"/>
                </a:solidFill>
                <a:effectLst/>
                <a:latin typeface="Lato"/>
              </a:rPr>
              <a:t>Annotations</a:t>
            </a:r>
            <a:r>
              <a:rPr lang="en-US" b="0" i="0" dirty="0">
                <a:solidFill>
                  <a:srgbClr val="3C3C3B"/>
                </a:solidFill>
                <a:effectLst/>
                <a:latin typeface="Lato"/>
              </a:rPr>
              <a:t> can be created by right-clicking a mark or space in the view, selecting </a:t>
            </a:r>
            <a:r>
              <a:rPr lang="en-US" b="1" i="0" dirty="0">
                <a:solidFill>
                  <a:srgbClr val="3C3C3B"/>
                </a:solidFill>
                <a:effectLst/>
                <a:latin typeface="Lato"/>
              </a:rPr>
              <a:t>Annotate</a:t>
            </a:r>
            <a:r>
              <a:rPr lang="en-US" b="0" i="0" dirty="0">
                <a:solidFill>
                  <a:srgbClr val="3C3C3B"/>
                </a:solidFill>
                <a:effectLst/>
                <a:latin typeface="Lato"/>
              </a:rPr>
              <a:t>,</a:t>
            </a:r>
            <a:r>
              <a:rPr lang="en-US" b="1" i="0" dirty="0">
                <a:solidFill>
                  <a:srgbClr val="3C3C3B"/>
                </a:solidFill>
                <a:effectLst/>
                <a:latin typeface="Lato"/>
              </a:rPr>
              <a:t> </a:t>
            </a:r>
            <a:r>
              <a:rPr lang="en-US" b="0" i="0" dirty="0">
                <a:solidFill>
                  <a:srgbClr val="3C3C3B"/>
                </a:solidFill>
                <a:effectLst/>
                <a:latin typeface="Lato"/>
              </a:rPr>
              <a:t>and then selecting one of the following three types of annotations:</a:t>
            </a:r>
          </a:p>
          <a:p>
            <a:pPr marL="742950" lvl="1" indent="-285750" algn="l">
              <a:buFont typeface="Arial" panose="020B0604020202020204" pitchFamily="34" charset="0"/>
              <a:buChar char="•"/>
            </a:pPr>
            <a:r>
              <a:rPr lang="en-US" b="1" i="0" dirty="0">
                <a:solidFill>
                  <a:srgbClr val="3C3C3B"/>
                </a:solidFill>
                <a:effectLst/>
                <a:latin typeface="Lato"/>
              </a:rPr>
              <a:t>Mark</a:t>
            </a:r>
            <a:r>
              <a:rPr lang="en-US" b="0" i="0" dirty="0">
                <a:solidFill>
                  <a:srgbClr val="3C3C3B"/>
                </a:solidFill>
                <a:effectLst/>
                <a:latin typeface="Lato"/>
              </a:rPr>
              <a:t> annotations are associated with a specific mark in the view. If that mark does not show (due to a filter or axis range), then neither will the annotation. Mark annotations can include a display of the values of any fields that define the mark or its location.</a:t>
            </a:r>
          </a:p>
          <a:p>
            <a:pPr marL="742950" lvl="1" indent="-285750" algn="l">
              <a:buFont typeface="Arial" panose="020B0604020202020204" pitchFamily="34" charset="0"/>
              <a:buChar char="•"/>
            </a:pPr>
            <a:r>
              <a:rPr lang="en-US" b="1" i="0" dirty="0">
                <a:solidFill>
                  <a:srgbClr val="3C3C3B"/>
                </a:solidFill>
                <a:effectLst/>
                <a:latin typeface="Lato"/>
              </a:rPr>
              <a:t>Point</a:t>
            </a:r>
            <a:r>
              <a:rPr lang="en-US" b="0" i="0" dirty="0">
                <a:solidFill>
                  <a:srgbClr val="3C3C3B"/>
                </a:solidFill>
                <a:effectLst/>
                <a:latin typeface="Lato"/>
              </a:rPr>
              <a:t> annotations are anchored to a specific point in the view. If the point is ever not visible in the view, the annotation will disappear. Point annotations can include a display of any field values that define the location of the point (for example, the coordinates of the axis).</a:t>
            </a:r>
          </a:p>
          <a:p>
            <a:pPr marL="742950" lvl="1" indent="-285750" algn="l">
              <a:buFont typeface="Arial" panose="020B0604020202020204" pitchFamily="34" charset="0"/>
              <a:buChar char="•"/>
            </a:pPr>
            <a:r>
              <a:rPr lang="en-US" b="1" i="0" dirty="0">
                <a:solidFill>
                  <a:srgbClr val="3C3C3B"/>
                </a:solidFill>
                <a:effectLst/>
                <a:latin typeface="Lato"/>
              </a:rPr>
              <a:t>Area</a:t>
            </a:r>
            <a:r>
              <a:rPr lang="en-US" b="0" i="0" dirty="0">
                <a:solidFill>
                  <a:srgbClr val="3C3C3B"/>
                </a:solidFill>
                <a:effectLst/>
                <a:latin typeface="Lato"/>
              </a:rPr>
              <a:t> annotations are contained within a rectangular area. The text of all annotations can dynamically include the values of parameters, and certain other data and worksheet-specific values.</a:t>
            </a:r>
          </a:p>
          <a:p>
            <a:pPr algn="l"/>
            <a:r>
              <a:rPr lang="en-US" b="0" i="0" dirty="0">
                <a:solidFill>
                  <a:srgbClr val="FFFFFF"/>
                </a:solidFill>
                <a:effectLst/>
                <a:latin typeface="Lato"/>
              </a:rPr>
              <a:t>You can copy formatting from one worksheet to another (within the same workbook or across workbooks) by selecting </a:t>
            </a:r>
            <a:r>
              <a:rPr lang="en-US" b="1" i="0" dirty="0">
                <a:solidFill>
                  <a:srgbClr val="FFFFFF"/>
                </a:solidFill>
                <a:effectLst/>
                <a:latin typeface="Lato"/>
              </a:rPr>
              <a:t>Copy Formatting</a:t>
            </a:r>
            <a:r>
              <a:rPr lang="en-US" b="0" i="0" dirty="0">
                <a:solidFill>
                  <a:srgbClr val="FFFFFF"/>
                </a:solidFill>
                <a:effectLst/>
                <a:latin typeface="Lato"/>
              </a:rPr>
              <a:t> from the </a:t>
            </a:r>
            <a:r>
              <a:rPr lang="en-US" b="1" i="0" dirty="0">
                <a:solidFill>
                  <a:srgbClr val="FFFFFF"/>
                </a:solidFill>
                <a:effectLst/>
                <a:latin typeface="Lato"/>
              </a:rPr>
              <a:t>Format</a:t>
            </a:r>
            <a:r>
              <a:rPr lang="en-US" b="0" i="0" dirty="0">
                <a:solidFill>
                  <a:srgbClr val="FFFFFF"/>
                </a:solidFill>
                <a:effectLst/>
                <a:latin typeface="Lato"/>
              </a:rPr>
              <a:t> menu while viewing the source worksheet (or selecting the </a:t>
            </a:r>
            <a:r>
              <a:rPr lang="en-US" b="1" i="0" dirty="0">
                <a:solidFill>
                  <a:srgbClr val="FFFFFF"/>
                </a:solidFill>
                <a:effectLst/>
                <a:latin typeface="Lato"/>
              </a:rPr>
              <a:t>Copy Formatting</a:t>
            </a:r>
            <a:r>
              <a:rPr lang="en-US" b="0" i="0" dirty="0">
                <a:solidFill>
                  <a:srgbClr val="FFFFFF"/>
                </a:solidFill>
                <a:effectLst/>
                <a:latin typeface="Lato"/>
              </a:rPr>
              <a:t> option from the right-click menu on the source worksheet tab). Then, select </a:t>
            </a:r>
            <a:r>
              <a:rPr lang="en-US" b="1" i="0" dirty="0">
                <a:solidFill>
                  <a:srgbClr val="FFFFFF"/>
                </a:solidFill>
                <a:effectLst/>
                <a:latin typeface="Lato"/>
              </a:rPr>
              <a:t>Paste Formatting</a:t>
            </a:r>
            <a:r>
              <a:rPr lang="en-US" b="0" i="0" dirty="0">
                <a:solidFill>
                  <a:srgbClr val="FFFFFF"/>
                </a:solidFill>
                <a:effectLst/>
                <a:latin typeface="Lato"/>
              </a:rPr>
              <a:t> on the </a:t>
            </a:r>
            <a:r>
              <a:rPr lang="en-US" b="1" i="0" dirty="0">
                <a:solidFill>
                  <a:srgbClr val="FFFFFF"/>
                </a:solidFill>
                <a:effectLst/>
                <a:latin typeface="Lato"/>
              </a:rPr>
              <a:t>Format</a:t>
            </a:r>
            <a:r>
              <a:rPr lang="en-US" b="0" i="0" dirty="0">
                <a:solidFill>
                  <a:srgbClr val="FFFFFF"/>
                </a:solidFill>
                <a:effectLst/>
                <a:latin typeface="Lato"/>
              </a:rPr>
              <a:t> menu while viewing the target worksheet (or select the option from the right-click menu on the </a:t>
            </a:r>
            <a:r>
              <a:rPr lang="en-US" b="1" i="0" dirty="0">
                <a:solidFill>
                  <a:srgbClr val="FFFFFF"/>
                </a:solidFill>
                <a:effectLst/>
                <a:latin typeface="Lato"/>
              </a:rPr>
              <a:t>Target</a:t>
            </a:r>
            <a:r>
              <a:rPr lang="en-US" b="0" i="0" dirty="0">
                <a:solidFill>
                  <a:srgbClr val="FFFFFF"/>
                </a:solidFill>
                <a:effectLst/>
                <a:latin typeface="Lato"/>
              </a:rPr>
              <a:t> worksheet tab).</a:t>
            </a:r>
          </a:p>
          <a:p>
            <a:pPr algn="l"/>
            <a:r>
              <a:rPr lang="en-US" b="0" i="0" dirty="0">
                <a:solidFill>
                  <a:srgbClr val="FFFFFF"/>
                </a:solidFill>
                <a:effectLst/>
                <a:latin typeface="Lato"/>
              </a:rPr>
              <a:t>This option will apply any custom formatting present on the source sheet to the target. However, specific formatting applied during the editing of the text of titles, captions, labels, and tooltips is not copied to the target sheet.</a:t>
            </a:r>
          </a:p>
          <a:p>
            <a:pPr algn="l"/>
            <a:r>
              <a:rPr lang="en-US" b="0" i="0" dirty="0">
                <a:solidFill>
                  <a:srgbClr val="3C3C3B"/>
                </a:solidFill>
                <a:effectLst/>
                <a:latin typeface="Lato"/>
              </a:rPr>
              <a:t>We've now considered a lot of options for formatting the workbook, individual sheets, fields, numbers, dates, and null values. Now, let's consider how we can leverage some of these techniques to truly bring better understanding of the data.</a:t>
            </a:r>
          </a:p>
          <a:p>
            <a:pPr marL="158750" indent="0">
              <a:buNone/>
            </a:pPr>
            <a:endParaRPr dirty="0">
              <a:uFillTx/>
            </a:endParaRPr>
          </a:p>
        </p:txBody>
      </p:sp>
    </p:spTree>
    <p:extLst>
      <p:ext uri="{BB962C8B-B14F-4D97-AF65-F5344CB8AC3E}">
        <p14:creationId xmlns:p14="http://schemas.microsoft.com/office/powerpoint/2010/main" val="158195310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Is it making the visualization clearer and easier to understand? Or is it just adding clutter and noise?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general, try a minimalistic approach. Remove everything from the visualization that isn't necessary. Emphasize important values, text, and marks, while de-emphasizing those that are only providing support or context.</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13178252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Figure : The default formatting is often great for data discovery and quick analysis but may be more cluttered than desired for clearly communicating and emphasizing the data story to others</a:t>
            </a:r>
            <a:endParaRPr dirty="0">
              <a:uFillTx/>
            </a:endParaRPr>
          </a:p>
        </p:txBody>
      </p:sp>
    </p:spTree>
    <p:extLst>
      <p:ext uri="{BB962C8B-B14F-4D97-AF65-F5344CB8AC3E}">
        <p14:creationId xmlns:p14="http://schemas.microsoft.com/office/powerpoint/2010/main" val="168593696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Both of the preceding diagrams show sales by the quarter, filtered to the </a:t>
            </a:r>
            <a:r>
              <a:rPr lang="en-US" b="1" i="0" dirty="0">
                <a:solidFill>
                  <a:srgbClr val="3C3C3B"/>
                </a:solidFill>
                <a:effectLst/>
                <a:latin typeface="Lato"/>
              </a:rPr>
              <a:t>Office Supplies</a:t>
            </a:r>
            <a:r>
              <a:rPr lang="en-US" b="0" i="0" dirty="0">
                <a:solidFill>
                  <a:srgbClr val="3C3C3B"/>
                </a:solidFill>
                <a:effectLst/>
                <a:latin typeface="Lato"/>
              </a:rPr>
              <a:t> department. The first view uses the default formatting. The second view has some formatting adjustments, including the following:</a:t>
            </a:r>
          </a:p>
          <a:p>
            <a:pPr algn="l">
              <a:buFont typeface="Arial" panose="020B0604020202020204" pitchFamily="34" charset="0"/>
              <a:buChar char="•"/>
            </a:pPr>
            <a:r>
              <a:rPr lang="en-US" b="1" i="0" dirty="0">
                <a:solidFill>
                  <a:srgbClr val="3C3C3B"/>
                </a:solidFill>
                <a:effectLst/>
                <a:latin typeface="Lato"/>
              </a:rPr>
              <a:t>Title</a:t>
            </a:r>
            <a:r>
              <a:rPr lang="en-US" b="0" i="0" dirty="0">
                <a:solidFill>
                  <a:srgbClr val="3C3C3B"/>
                </a:solidFill>
                <a:effectLst/>
                <a:latin typeface="Lato"/>
              </a:rPr>
              <a:t> has been adjusted to include the department name.</a:t>
            </a:r>
          </a:p>
          <a:p>
            <a:pPr algn="l">
              <a:buFont typeface="Arial" panose="020B0604020202020204" pitchFamily="34" charset="0"/>
              <a:buChar char="•"/>
            </a:pPr>
            <a:r>
              <a:rPr lang="en-US" b="1" i="0" dirty="0">
                <a:solidFill>
                  <a:srgbClr val="3C3C3B"/>
                </a:solidFill>
                <a:effectLst/>
                <a:latin typeface="Lato"/>
              </a:rPr>
              <a:t>Sales</a:t>
            </a:r>
            <a:r>
              <a:rPr lang="en-US" b="0" i="0" dirty="0">
                <a:solidFill>
                  <a:srgbClr val="3C3C3B"/>
                </a:solidFill>
                <a:effectLst/>
                <a:latin typeface="Lato"/>
              </a:rPr>
              <a:t> has been formatted to be shown using a custom currency with two decimal places and units of millions. This is true for the axis and the annotations. Often, a high level of precision can clutter a visualization. The initial view of the data gives us the trend and enough detail to understand the order of magnitude. Tooltips or additional views can be used to reveal detail and increase precision.</a:t>
            </a:r>
          </a:p>
          <a:p>
            <a:pPr algn="l">
              <a:buFont typeface="Arial" panose="020B0604020202020204" pitchFamily="34" charset="0"/>
              <a:buChar char="•"/>
            </a:pPr>
            <a:r>
              <a:rPr lang="en-US" b="0" i="0" dirty="0">
                <a:solidFill>
                  <a:srgbClr val="3C3C3B"/>
                </a:solidFill>
                <a:effectLst/>
                <a:latin typeface="Lato"/>
              </a:rPr>
              <a:t>The axis labels have been removed by right-clicking the axis, selecting </a:t>
            </a:r>
            <a:r>
              <a:rPr lang="en-US" b="1" i="0" dirty="0">
                <a:solidFill>
                  <a:srgbClr val="3C3C3B"/>
                </a:solidFill>
                <a:effectLst/>
                <a:latin typeface="Lato"/>
              </a:rPr>
              <a:t>Edit Axis</a:t>
            </a:r>
            <a:r>
              <a:rPr lang="en-US" b="0" i="0" dirty="0">
                <a:solidFill>
                  <a:srgbClr val="3C3C3B"/>
                </a:solidFill>
                <a:effectLst/>
                <a:latin typeface="Lato"/>
              </a:rPr>
              <a:t>, and then clearing the text. The title of the view clearly indicates that you are looking at Sales. The values alone reveal the second axis to be by the quarter. If there are multiple dates in the data, you might need to specify which one is in use. Depending on your goals, you might consider hiding the axes completely.</a:t>
            </a:r>
          </a:p>
          <a:p>
            <a:pPr algn="l">
              <a:buFont typeface="Arial" panose="020B0604020202020204" pitchFamily="34" charset="0"/>
              <a:buChar char="•"/>
            </a:pPr>
            <a:r>
              <a:rPr lang="en-US" b="0" i="0" dirty="0">
                <a:solidFill>
                  <a:srgbClr val="3C3C3B"/>
                </a:solidFill>
                <a:effectLst/>
                <a:latin typeface="Lato"/>
              </a:rPr>
              <a:t>The gridlines on </a:t>
            </a:r>
            <a:r>
              <a:rPr lang="en-US" b="1" i="0" dirty="0">
                <a:solidFill>
                  <a:srgbClr val="3C3C3B"/>
                </a:solidFill>
                <a:effectLst/>
                <a:latin typeface="Lato"/>
              </a:rPr>
              <a:t>Rows</a:t>
            </a:r>
            <a:r>
              <a:rPr lang="en-US" b="0" i="0" dirty="0">
                <a:solidFill>
                  <a:srgbClr val="3C3C3B"/>
                </a:solidFill>
                <a:effectLst/>
                <a:latin typeface="Lato"/>
              </a:rPr>
              <a:t> have been removed. Gridlines can add value to a view, especially in views where being able to determine values is of high importance. However, they can also clutter and distract. You'll need to decide, based on the view itself and the story you are trying to tell, whether gridlines are helpful.</a:t>
            </a:r>
          </a:p>
          <a:p>
            <a:pPr algn="l">
              <a:buFont typeface="Arial" panose="020B0604020202020204" pitchFamily="34" charset="0"/>
              <a:buChar char="•"/>
            </a:pPr>
            <a:r>
              <a:rPr lang="en-US" b="0" i="0" dirty="0">
                <a:solidFill>
                  <a:srgbClr val="3C3C3B"/>
                </a:solidFill>
                <a:effectLst/>
                <a:latin typeface="Lato"/>
              </a:rPr>
              <a:t>The trend line has been formatted to match the color of the line, though it is lighter and thinner, to de-emphasize it. Additionally, the confidence bands have been removed. You'll have to decide whether they add context or clutter based on your needs and audience.</a:t>
            </a:r>
          </a:p>
          <a:p>
            <a:pPr algn="l">
              <a:buFont typeface="Arial" panose="020B0604020202020204" pitchFamily="34" charset="0"/>
              <a:buChar char="•"/>
            </a:pPr>
            <a:r>
              <a:rPr lang="en-US" b="0" i="0" dirty="0">
                <a:solidFill>
                  <a:srgbClr val="3C3C3B"/>
                </a:solidFill>
                <a:effectLst/>
                <a:latin typeface="Lato"/>
              </a:rPr>
              <a:t>The lines, shading, and boxes have been removed from the annotations to reduce clutter.</a:t>
            </a:r>
          </a:p>
          <a:p>
            <a:pPr algn="l">
              <a:buFont typeface="Arial" panose="020B0604020202020204" pitchFamily="34" charset="0"/>
              <a:buChar char="•"/>
            </a:pPr>
            <a:r>
              <a:rPr lang="en-US" b="0" i="0" dirty="0">
                <a:solidFill>
                  <a:srgbClr val="3C3C3B"/>
                </a:solidFill>
                <a:effectLst/>
                <a:latin typeface="Lato"/>
              </a:rPr>
              <a:t>The size and color of the annotations have been altered to make them stand out. If the goal had been to simply highlight the minimum and maximum values on the line, labels might have been a better choice, as they can be set to display at only </a:t>
            </a:r>
            <a:r>
              <a:rPr lang="en-US" b="1" i="0" dirty="0">
                <a:solidFill>
                  <a:srgbClr val="3C3C3B"/>
                </a:solidFill>
                <a:effectLst/>
                <a:latin typeface="Lato"/>
              </a:rPr>
              <a:t>Min</a:t>
            </a:r>
            <a:r>
              <a:rPr lang="en-US" b="0" i="0" dirty="0">
                <a:solidFill>
                  <a:srgbClr val="3C3C3B"/>
                </a:solidFill>
                <a:effectLst/>
                <a:latin typeface="Lato"/>
              </a:rPr>
              <a:t>/</a:t>
            </a:r>
            <a:r>
              <a:rPr lang="en-US" b="1" i="0" dirty="0">
                <a:solidFill>
                  <a:srgbClr val="3C3C3B"/>
                </a:solidFill>
                <a:effectLst/>
                <a:latin typeface="Lato"/>
              </a:rPr>
              <a:t>Max</a:t>
            </a:r>
            <a:r>
              <a:rPr lang="en-US" b="0" i="0" dirty="0">
                <a:solidFill>
                  <a:srgbClr val="3C3C3B"/>
                </a:solidFill>
                <a:effectLst/>
                <a:latin typeface="Lato"/>
              </a:rPr>
              <a:t>. In this case, however, the lower number is actually the second-lowest point in the view.</a:t>
            </a:r>
          </a:p>
          <a:p>
            <a:pPr algn="l">
              <a:buFont typeface="Arial" panose="020B0604020202020204" pitchFamily="34" charset="0"/>
              <a:buChar char="•"/>
            </a:pPr>
            <a:r>
              <a:rPr lang="en-US" b="0" i="0" dirty="0">
                <a:solidFill>
                  <a:srgbClr val="3C3C3B"/>
                </a:solidFill>
                <a:effectLst/>
                <a:latin typeface="Lato"/>
              </a:rPr>
              <a:t>Axis rulers and ticks have been emphasized and colored to match the marks and reference line (axis rulers are available under the </a:t>
            </a:r>
            <a:r>
              <a:rPr lang="en-US" b="1" i="0" dirty="0">
                <a:solidFill>
                  <a:srgbClr val="3C3C3B"/>
                </a:solidFill>
                <a:effectLst/>
                <a:latin typeface="Lato"/>
              </a:rPr>
              <a:t>Lines</a:t>
            </a:r>
            <a:r>
              <a:rPr lang="en-US" b="0" i="0" dirty="0">
                <a:solidFill>
                  <a:srgbClr val="3C3C3B"/>
                </a:solidFill>
                <a:effectLst/>
                <a:latin typeface="Lato"/>
              </a:rPr>
              <a:t> option on the </a:t>
            </a:r>
            <a:r>
              <a:rPr lang="en-US" b="1" i="0" dirty="0">
                <a:solidFill>
                  <a:srgbClr val="3C3C3B"/>
                </a:solidFill>
                <a:effectLst/>
                <a:latin typeface="Lato"/>
              </a:rPr>
              <a:t>Format</a:t>
            </a:r>
            <a:r>
              <a:rPr lang="en-US" b="0" i="0" dirty="0">
                <a:solidFill>
                  <a:srgbClr val="3C3C3B"/>
                </a:solidFill>
                <a:effectLst/>
                <a:latin typeface="Lato"/>
              </a:rPr>
              <a:t> window).</a:t>
            </a:r>
          </a:p>
          <a:p>
            <a:pPr marL="158750" indent="0">
              <a:buNone/>
            </a:pPr>
            <a:endParaRPr dirty="0">
              <a:uFillTx/>
            </a:endParaRPr>
          </a:p>
        </p:txBody>
      </p:sp>
    </p:spTree>
    <p:extLst>
      <p:ext uri="{BB962C8B-B14F-4D97-AF65-F5344CB8AC3E}">
        <p14:creationId xmlns:p14="http://schemas.microsoft.com/office/powerpoint/2010/main" val="336115083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visualization is nearly identical to the previous view. However, shading has been applied to the worksheet and the title. Additionally, fonts were lightened or darkened as needed to show up well on a dark background. Some find this format more pleasing, especially on mobile devices. If the view is to be embedded into a website with a dark theme, this formatting may be very desirable. However, you may find some text more difficult to read on a dark background. You'll want to consider your audience, the setting, and the mode of delivery as you consider whether such a format is the best for your situation.</a:t>
            </a:r>
          </a:p>
          <a:p>
            <a:pPr algn="l"/>
            <a:r>
              <a:rPr lang="en-US" b="0" i="0" dirty="0">
                <a:solidFill>
                  <a:srgbClr val="FFFFFF"/>
                </a:solidFill>
                <a:effectLst/>
                <a:latin typeface="Lato"/>
              </a:rPr>
              <a:t>Sequential color palettes (a single color gradient based on a continuous field) should be reversed when using a dark background. This is because the default of lighter (lower) to darker (higher) works well on a white background, where darker colors stand out and lighter colors fade into white. On a black background, lighter colors stand out more and darker colors fade into black. You'll find the reverse option when you edit a color palette using the drop-down menu on double-clicking the legend or right-clicking the legend selecting </a:t>
            </a:r>
            <a:r>
              <a:rPr lang="en-US" b="1" i="0" dirty="0">
                <a:solidFill>
                  <a:srgbClr val="FFFFFF"/>
                </a:solidFill>
                <a:effectLst/>
                <a:latin typeface="Lato"/>
              </a:rPr>
              <a:t>Edit Colors...</a:t>
            </a:r>
            <a:r>
              <a:rPr lang="en-US" b="0" i="0" dirty="0">
                <a:solidFill>
                  <a:srgbClr val="FFFFFF"/>
                </a:solidFill>
                <a:effectLst/>
                <a:latin typeface="Lato"/>
              </a:rPr>
              <a:t> and checking </a:t>
            </a:r>
            <a:r>
              <a:rPr lang="en-US" b="1" i="0" dirty="0">
                <a:solidFill>
                  <a:srgbClr val="FFFFFF"/>
                </a:solidFill>
                <a:effectLst/>
                <a:latin typeface="Lato"/>
              </a:rPr>
              <a:t>Reversed</a:t>
            </a:r>
            <a:r>
              <a:rPr lang="en-US" b="0" i="0" dirty="0">
                <a:solidFill>
                  <a:srgbClr val="FFFFFF"/>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69156534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As they are not always visible, tooltips are an easily overlooked aspect of visualizations. However, they add a subtle professionalism. </a:t>
            </a:r>
            <a:endParaRPr dirty="0">
              <a:uFillTx/>
            </a:endParaRPr>
          </a:p>
        </p:txBody>
      </p:sp>
    </p:spTree>
    <p:extLst>
      <p:ext uri="{BB962C8B-B14F-4D97-AF65-F5344CB8AC3E}">
        <p14:creationId xmlns:p14="http://schemas.microsoft.com/office/powerpoint/2010/main" val="195189226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7494335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b="0" i="0" dirty="0">
                <a:solidFill>
                  <a:srgbClr val="3C3C3B"/>
                </a:solidFill>
                <a:effectLst/>
                <a:latin typeface="Lato"/>
              </a:rPr>
              <a:t>The tooltip was edited by clicking </a:t>
            </a:r>
            <a:r>
              <a:rPr lang="en-US" b="1" i="0" dirty="0">
                <a:solidFill>
                  <a:srgbClr val="3C3C3B"/>
                </a:solidFill>
                <a:effectLst/>
                <a:latin typeface="Lato"/>
              </a:rPr>
              <a:t>Tooltip</a:t>
            </a:r>
            <a:r>
              <a:rPr lang="en-US" b="0" i="0" dirty="0">
                <a:solidFill>
                  <a:srgbClr val="3C3C3B"/>
                </a:solidFill>
                <a:effectLst/>
                <a:latin typeface="Lato"/>
              </a:rPr>
              <a:t> on the </a:t>
            </a:r>
            <a:r>
              <a:rPr lang="en-US" b="1" i="0" dirty="0">
                <a:solidFill>
                  <a:srgbClr val="3C3C3B"/>
                </a:solidFill>
                <a:effectLst/>
                <a:latin typeface="Lato"/>
              </a:rPr>
              <a:t>Marks</a:t>
            </a:r>
            <a:r>
              <a:rPr lang="en-US" b="0" i="0" dirty="0">
                <a:solidFill>
                  <a:srgbClr val="3C3C3B"/>
                </a:solidFill>
                <a:effectLst/>
                <a:latin typeface="Lato"/>
              </a:rPr>
              <a:t> card, which brought up an editor allowing the rich editing of text in the tooltip:</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editor is similar to those used for editing the text of labels, titles, captions, and annotations. You can input text and format it as desired. Additionally, the </a:t>
            </a:r>
            <a:r>
              <a:rPr lang="en-US" b="1" i="0" dirty="0">
                <a:solidFill>
                  <a:srgbClr val="3C3C3B"/>
                </a:solidFill>
                <a:effectLst/>
                <a:latin typeface="Lato"/>
              </a:rPr>
              <a:t>Edit Tooltip</a:t>
            </a:r>
            <a:r>
              <a:rPr lang="en-US" b="0" i="0" dirty="0">
                <a:solidFill>
                  <a:srgbClr val="3C3C3B"/>
                </a:solidFill>
                <a:effectLst/>
                <a:latin typeface="Lato"/>
              </a:rPr>
              <a:t> dialog has some additional functionality:</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Insert</a:t>
            </a:r>
            <a:r>
              <a:rPr lang="en-US" b="0" i="0" dirty="0">
                <a:solidFill>
                  <a:srgbClr val="3C3C3B"/>
                </a:solidFill>
                <a:effectLst/>
                <a:latin typeface="Lato"/>
              </a:rPr>
              <a:t> drop-down menu in the upper-right corner allows you to insert sheets, fields, parameters, and other dynamic values. These special or dynamic text objects are enclosed as a tag in the text editor (for example, &lt;SUM(Sales)&gt;). We'll consider the special case of sheets in a moment.</a:t>
            </a:r>
          </a:p>
          <a:p>
            <a:pPr algn="l">
              <a:buFont typeface="Arial" panose="020B0604020202020204" pitchFamily="34" charset="0"/>
              <a:buChar char="•"/>
            </a:pPr>
            <a:r>
              <a:rPr lang="en-US" b="0" i="0" dirty="0">
                <a:solidFill>
                  <a:srgbClr val="3C3C3B"/>
                </a:solidFill>
                <a:effectLst/>
                <a:latin typeface="Lato"/>
              </a:rPr>
              <a:t>A checkbox option to </a:t>
            </a:r>
            <a:r>
              <a:rPr lang="en-US" b="1" i="0" dirty="0">
                <a:solidFill>
                  <a:srgbClr val="3C3C3B"/>
                </a:solidFill>
                <a:effectLst/>
                <a:latin typeface="Lato"/>
              </a:rPr>
              <a:t>Show tooltips</a:t>
            </a:r>
            <a:r>
              <a:rPr lang="en-US" b="0" i="0" dirty="0">
                <a:solidFill>
                  <a:srgbClr val="3C3C3B"/>
                </a:solidFill>
                <a:effectLst/>
                <a:latin typeface="Lato"/>
              </a:rPr>
              <a:t> and a drop-down menu to indicate the style of the tooltip (</a:t>
            </a:r>
            <a:r>
              <a:rPr lang="en-US" b="1" i="0" dirty="0">
                <a:solidFill>
                  <a:srgbClr val="3C3C3B"/>
                </a:solidFill>
                <a:effectLst/>
                <a:latin typeface="Lato"/>
              </a:rPr>
              <a:t>Responsive - show tooltips instantly</a:t>
            </a:r>
            <a:r>
              <a:rPr lang="en-US" b="0" i="0" dirty="0">
                <a:solidFill>
                  <a:srgbClr val="3C3C3B"/>
                </a:solidFill>
                <a:effectLst/>
                <a:latin typeface="Lato"/>
              </a:rPr>
              <a:t> or </a:t>
            </a:r>
            <a:r>
              <a:rPr lang="en-US" b="1" i="0" dirty="0">
                <a:solidFill>
                  <a:srgbClr val="3C3C3B"/>
                </a:solidFill>
                <a:effectLst/>
                <a:latin typeface="Lato"/>
              </a:rPr>
              <a:t>On Hover</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A checkbox option to </a:t>
            </a:r>
            <a:r>
              <a:rPr lang="en-US" b="1" i="0" dirty="0">
                <a:solidFill>
                  <a:srgbClr val="3C3C3B"/>
                </a:solidFill>
                <a:effectLst/>
                <a:latin typeface="Lato"/>
              </a:rPr>
              <a:t>Include command buttons</a:t>
            </a:r>
            <a:r>
              <a:rPr lang="en-US" b="0" i="0" dirty="0">
                <a:solidFill>
                  <a:srgbClr val="3C3C3B"/>
                </a:solidFill>
                <a:effectLst/>
                <a:latin typeface="Lato"/>
              </a:rPr>
              <a:t>. This is the default, and you can observe the command buttons in the first, unedited tooltip in this section. The command buttons include options such as </a:t>
            </a:r>
            <a:r>
              <a:rPr lang="en-US" b="1" i="0" dirty="0">
                <a:solidFill>
                  <a:srgbClr val="3C3C3B"/>
                </a:solidFill>
                <a:effectLst/>
                <a:latin typeface="Lato"/>
              </a:rPr>
              <a:t>Include</a:t>
            </a:r>
            <a:r>
              <a:rPr lang="en-US" b="0" i="0" dirty="0">
                <a:solidFill>
                  <a:srgbClr val="3C3C3B"/>
                </a:solidFill>
                <a:effectLst/>
                <a:latin typeface="Lato"/>
              </a:rPr>
              <a:t>, </a:t>
            </a:r>
            <a:r>
              <a:rPr lang="en-US" b="1" i="0" dirty="0">
                <a:solidFill>
                  <a:srgbClr val="3C3C3B"/>
                </a:solidFill>
                <a:effectLst/>
                <a:latin typeface="Lato"/>
              </a:rPr>
              <a:t>Exclude</a:t>
            </a:r>
            <a:r>
              <a:rPr lang="en-US" b="0" i="0" dirty="0">
                <a:solidFill>
                  <a:srgbClr val="3C3C3B"/>
                </a:solidFill>
                <a:effectLst/>
                <a:latin typeface="Lato"/>
              </a:rPr>
              <a:t>, </a:t>
            </a:r>
            <a:r>
              <a:rPr lang="en-US" b="1" i="0" dirty="0">
                <a:solidFill>
                  <a:srgbClr val="3C3C3B"/>
                </a:solidFill>
                <a:effectLst/>
                <a:latin typeface="Lato"/>
              </a:rPr>
              <a:t>Create Sets</a:t>
            </a:r>
            <a:r>
              <a:rPr lang="en-US" b="0" i="0" dirty="0">
                <a:solidFill>
                  <a:srgbClr val="3C3C3B"/>
                </a:solidFill>
                <a:effectLst/>
                <a:latin typeface="Lato"/>
              </a:rPr>
              <a:t>, and so on. Many of these options are still available to the end user via a right-click, so removing them from the tooltip does not prevent the user from accessing them completely.</a:t>
            </a:r>
          </a:p>
          <a:p>
            <a:pPr algn="l">
              <a:buFont typeface="Arial" panose="020B0604020202020204" pitchFamily="34" charset="0"/>
              <a:buChar char="•"/>
            </a:pPr>
            <a:r>
              <a:rPr lang="en-US" b="0" i="0" dirty="0">
                <a:solidFill>
                  <a:srgbClr val="3C3C3B"/>
                </a:solidFill>
                <a:effectLst/>
                <a:latin typeface="Lato"/>
              </a:rPr>
              <a:t>A checkbox option to </a:t>
            </a:r>
            <a:r>
              <a:rPr lang="en-US" b="1" i="0" dirty="0">
                <a:solidFill>
                  <a:srgbClr val="3C3C3B"/>
                </a:solidFill>
                <a:effectLst/>
                <a:latin typeface="Lato"/>
              </a:rPr>
              <a:t>Allow selection by category</a:t>
            </a:r>
            <a:r>
              <a:rPr lang="en-US" b="0" i="0" dirty="0">
                <a:solidFill>
                  <a:srgbClr val="3C3C3B"/>
                </a:solidFill>
                <a:effectLst/>
                <a:latin typeface="Lato"/>
              </a:rPr>
              <a:t>. When enabled, this feature allows users to click the values of dimensions shown in the tooltip and thus select all marks associated with that value in the view.</a:t>
            </a:r>
          </a:p>
          <a:p>
            <a:pPr algn="l"/>
            <a:r>
              <a:rPr lang="en-US" b="0" i="0" dirty="0">
                <a:solidFill>
                  <a:srgbClr val="FFFFFF"/>
                </a:solidFill>
                <a:effectLst/>
                <a:latin typeface="Lato"/>
              </a:rPr>
              <a:t>Consider unchecking </a:t>
            </a:r>
            <a:r>
              <a:rPr lang="en-US" b="1" i="0" dirty="0">
                <a:solidFill>
                  <a:srgbClr val="FFFFFF"/>
                </a:solidFill>
                <a:effectLst/>
                <a:latin typeface="Lato"/>
              </a:rPr>
              <a:t>Show tooltips</a:t>
            </a:r>
            <a:r>
              <a:rPr lang="en-US" b="0" i="0" dirty="0">
                <a:solidFill>
                  <a:srgbClr val="FFFFFF"/>
                </a:solidFill>
                <a:effectLst/>
                <a:latin typeface="Lato"/>
              </a:rPr>
              <a:t> for any view where they do not significantly and intentionally add value to the user experience.</a:t>
            </a:r>
          </a:p>
          <a:p>
            <a:pPr marL="158750" indent="0">
              <a:buNone/>
            </a:pPr>
            <a:endParaRPr dirty="0">
              <a:uFillTx/>
            </a:endParaRPr>
          </a:p>
        </p:txBody>
      </p:sp>
    </p:spTree>
    <p:extLst>
      <p:ext uri="{BB962C8B-B14F-4D97-AF65-F5344CB8AC3E}">
        <p14:creationId xmlns:p14="http://schemas.microsoft.com/office/powerpoint/2010/main" val="291500935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Tableau allows you to embed visualizations in tooltips that are dynamically filtered as you hover over different marks. Often referred to as Viz in Tooltip, this greatly extends the interactivity available to end users, the ability to drill down to the details, and the ability to quickly see data in different ways.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000" b="0" i="0" dirty="0">
                <a:solidFill>
                  <a:srgbClr val="3C3C3B"/>
                </a:solidFill>
                <a:effectLst/>
                <a:latin typeface="Lato"/>
              </a:rPr>
              <a:t>This tag, which you may edit by directly editing the text, tells Tableau to show the visualization in the </a:t>
            </a:r>
            <a:r>
              <a:rPr lang="en-US" sz="4000" dirty="0"/>
              <a:t>Categories</a:t>
            </a:r>
            <a:r>
              <a:rPr lang="en-US" sz="4000" b="0" i="0" dirty="0">
                <a:solidFill>
                  <a:srgbClr val="3C3C3B"/>
                </a:solidFill>
                <a:effectLst/>
                <a:latin typeface="Lato"/>
              </a:rPr>
              <a:t> sheet as part of the tooltip. The maximum width and height are set to 300 pixels by default. The filter indicates which field(s) act as a filter from the sheet to the Viz in Tooltip. By default, </a:t>
            </a:r>
            <a:r>
              <a:rPr lang="en-US" sz="4000" dirty="0"/>
              <a:t>&lt;All Fields&gt;</a:t>
            </a:r>
            <a:r>
              <a:rPr lang="en-US" sz="4000" b="0" i="0" dirty="0">
                <a:solidFill>
                  <a:srgbClr val="3C3C3B"/>
                </a:solidFill>
                <a:effectLst/>
                <a:latin typeface="Lato"/>
              </a:rPr>
              <a:t> means that all dimensions in the view will act as filters. However, you may specify a list of fields to specifically filter by one or more dimensions that are present in the view (for example, </a:t>
            </a:r>
            <a:r>
              <a:rPr lang="en-US" sz="4000" dirty="0"/>
              <a:t>&lt;Department&gt;</a:t>
            </a:r>
            <a:r>
              <a:rPr lang="en-US" sz="4000" b="0" i="0" dirty="0">
                <a:solidFill>
                  <a:srgbClr val="3C3C3B"/>
                </a:solidFill>
                <a:effectLst/>
                <a:latin typeface="Lato"/>
              </a:rPr>
              <a:t>, </a:t>
            </a:r>
            <a:r>
              <a:rPr lang="en-US" sz="4000" dirty="0"/>
              <a:t>&lt;Category&gt;</a:t>
            </a:r>
            <a:r>
              <a:rPr lang="en-US" sz="4000" b="0" i="0" dirty="0">
                <a:solidFill>
                  <a:srgbClr val="3C3C3B"/>
                </a:solidFill>
                <a:effectLst/>
                <a:latin typeface="Lato"/>
              </a:rPr>
              <a:t>).</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4112713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Additionally, Tableau can read spatial files and geometries from some databases and render spatial objects, polygons, and more. We'll take a look at these and other geospatial capabilities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 For now, we'll consider some foundational principles for geographic visualization.</a:t>
            </a:r>
            <a:endParaRPr dirty="0">
              <a:uFillTx/>
            </a:endParaRPr>
          </a:p>
        </p:txBody>
      </p:sp>
    </p:spTree>
    <p:extLst>
      <p:ext uri="{BB962C8B-B14F-4D97-AF65-F5344CB8AC3E}">
        <p14:creationId xmlns:p14="http://schemas.microsoft.com/office/powerpoint/2010/main" val="52655063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There are many possibilities with Viz in Tooltip. First, you can leverage the capability to drill down into details without using extra space on a dashboard and without navigating to a separate view. Second, you can show different aspects of the data (for example: geographic location as a tooltip for a time series). Finally, you might consider how to use Viz in Tooltip to allow the end user to see parts of the whole within a broader context.</a:t>
            </a:r>
          </a:p>
          <a:p>
            <a:pPr algn="l"/>
            <a:r>
              <a:rPr lang="en-US" b="0" i="0" dirty="0">
                <a:solidFill>
                  <a:srgbClr val="3C3C3B"/>
                </a:solidFill>
                <a:effectLst/>
                <a:latin typeface="Lato"/>
              </a:rPr>
              <a:t>There are a great many more valuable applications of this feature, but here are a few tips to wrap up our examination of Viz in Tooltip:</a:t>
            </a:r>
          </a:p>
          <a:p>
            <a:pPr algn="l">
              <a:buFont typeface="Arial" panose="020B0604020202020204" pitchFamily="34" charset="0"/>
              <a:buChar char="•"/>
            </a:pPr>
            <a:r>
              <a:rPr lang="en-US" b="0" i="0" dirty="0">
                <a:solidFill>
                  <a:srgbClr val="3C3C3B"/>
                </a:solidFill>
                <a:effectLst/>
                <a:latin typeface="Lato"/>
              </a:rPr>
              <a:t>You may have more than one Viz in a single tooltip.</a:t>
            </a:r>
          </a:p>
          <a:p>
            <a:pPr algn="l">
              <a:buFont typeface="Arial" panose="020B0604020202020204" pitchFamily="34" charset="0"/>
              <a:buChar char="•"/>
            </a:pPr>
            <a:r>
              <a:rPr lang="en-US" b="0" i="0" dirty="0">
                <a:solidFill>
                  <a:srgbClr val="3C3C3B"/>
                </a:solidFill>
                <a:effectLst/>
                <a:latin typeface="Lato"/>
              </a:rPr>
              <a:t>Setting the </a:t>
            </a:r>
            <a:r>
              <a:rPr lang="en-US" b="1" i="0" dirty="0">
                <a:solidFill>
                  <a:srgbClr val="3C3C3B"/>
                </a:solidFill>
                <a:effectLst/>
                <a:latin typeface="Lato"/>
              </a:rPr>
              <a:t>Fit</a:t>
            </a:r>
            <a:r>
              <a:rPr lang="en-US" b="0" i="0" dirty="0">
                <a:solidFill>
                  <a:srgbClr val="3C3C3B"/>
                </a:solidFill>
                <a:effectLst/>
                <a:latin typeface="Lato"/>
              </a:rPr>
              <a:t> option to </a:t>
            </a:r>
            <a:r>
              <a:rPr lang="en-US" b="1" i="0" dirty="0">
                <a:solidFill>
                  <a:srgbClr val="3C3C3B"/>
                </a:solidFill>
                <a:effectLst/>
                <a:latin typeface="Lato"/>
              </a:rPr>
              <a:t>Entire View</a:t>
            </a:r>
            <a:r>
              <a:rPr lang="en-US" b="0" i="0" dirty="0">
                <a:solidFill>
                  <a:srgbClr val="3C3C3B"/>
                </a:solidFill>
                <a:effectLst/>
                <a:latin typeface="Lato"/>
              </a:rPr>
              <a:t> for the sheet being used in a tooltip fits it to the maximum width and height.</a:t>
            </a:r>
          </a:p>
          <a:p>
            <a:pPr algn="l">
              <a:buFont typeface="Arial" panose="020B0604020202020204" pitchFamily="34" charset="0"/>
              <a:buChar char="•"/>
            </a:pPr>
            <a:r>
              <a:rPr lang="en-US" b="0" i="0" dirty="0">
                <a:solidFill>
                  <a:srgbClr val="3C3C3B"/>
                </a:solidFill>
                <a:effectLst/>
                <a:latin typeface="Lato"/>
              </a:rPr>
              <a:t>You may hide sheets used in tooltips by right-clicking the tab of the sheet and selecting </a:t>
            </a:r>
            <a:r>
              <a:rPr lang="en-US" b="1" i="0" dirty="0">
                <a:solidFill>
                  <a:srgbClr val="3C3C3B"/>
                </a:solidFill>
                <a:effectLst/>
                <a:latin typeface="Lato"/>
              </a:rPr>
              <a:t>Hide</a:t>
            </a:r>
            <a:r>
              <a:rPr lang="en-US" b="0" i="0" dirty="0">
                <a:solidFill>
                  <a:srgbClr val="3C3C3B"/>
                </a:solidFill>
                <a:effectLst/>
                <a:latin typeface="Lato"/>
              </a:rPr>
              <a:t>. To restore them, right-click the tab of the sheet being used in the tooltip and select </a:t>
            </a:r>
            <a:r>
              <a:rPr lang="en-US" b="1" i="0" dirty="0">
                <a:solidFill>
                  <a:srgbClr val="3C3C3B"/>
                </a:solidFill>
                <a:effectLst/>
                <a:latin typeface="Lato"/>
              </a:rPr>
              <a:t>Unhide Sheets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528231462"/>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covered quite a few options for formatting – from fonts, colors, lines, and more at the workbook level to formatting individual sheets and fields. We discussed how to customize formatting for numbers, dates, and null values and how to use these techniques to bring value to your visualizations.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With an understanding of how formatting works in Tableau, you'll have the ability to refine the visualizations that you created in discovery and analysis into incredibly effective communication of your data story.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next lesson, we'll look at how this all comes together on dashboards.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43400481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82009870"/>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In data discovery and analysis, you will likely create numerous data visualizations. Each of these visualizations gives you a snapshot of a story within the data. Each insight into the data answers a question or two. At times, the discovery and analysis phase is enough for you to make a key decision and the cycle is complete. In other cases, you will need to bring the snapshots together to communicate a complete and compelling story to your intended audience.</a:t>
            </a:r>
          </a:p>
          <a:p>
            <a:pPr algn="l"/>
            <a:r>
              <a:rPr lang="en-US" b="0" i="0" dirty="0">
                <a:solidFill>
                  <a:srgbClr val="3C3C3B"/>
                </a:solidFill>
                <a:effectLst/>
                <a:latin typeface="Lato"/>
              </a:rPr>
              <a:t>Tableau allows you to bring together related data visualizations into a single dashboard. This dashboard could be a static view of various aspects of the data or a fully interactive environment, allowing users to dynamically filter, drill down, and interact with the data visualizations.</a:t>
            </a:r>
          </a:p>
          <a:p>
            <a:pPr algn="l"/>
            <a:r>
              <a:rPr lang="en-US" b="0" i="0" dirty="0">
                <a:solidFill>
                  <a:srgbClr val="3C3C3B"/>
                </a:solidFill>
                <a:effectLst/>
                <a:latin typeface="Lato"/>
              </a:rPr>
              <a:t>In this lesson, we'll take a look at most of these concepts within the context of several in-depth examples, where we'll walk through the dashboard design process, step by step. As before, don't worry about memorizing lists of instructions. Instead, focus on understanding why and how the components and aspects of dashboards work.</a:t>
            </a:r>
          </a:p>
          <a:p>
            <a:pPr algn="l"/>
            <a:endParaRPr lang="en-US" b="0" i="0" dirty="0">
              <a:solidFill>
                <a:srgbClr val="3C3C3B"/>
              </a:solidFill>
              <a:effectLst/>
              <a:latin typeface="La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the examples in this lesson, we'll return to the Superstore Sales sample data we used in the previous lessons. Go ahead and create a new workbook with a connection to that dataset, and we'll begin by introducing the key concepts of dashboards.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625480938"/>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Before diving into some practical examples, let's take some time to understand what a dashboard is and why you might create one.</a:t>
            </a:r>
          </a:p>
          <a:p>
            <a:pPr marL="158750" indent="0">
              <a:buNone/>
            </a:pPr>
            <a:endParaRPr dirty="0">
              <a:uFillTx/>
            </a:endParaRPr>
          </a:p>
        </p:txBody>
      </p:sp>
    </p:spTree>
    <p:extLst>
      <p:ext uri="{BB962C8B-B14F-4D97-AF65-F5344CB8AC3E}">
        <p14:creationId xmlns:p14="http://schemas.microsoft.com/office/powerpoint/2010/main" val="60877809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Each dashboard seeks to tell a story by giving a clear picture of certain information. Before framing the story, you should understand what story the data tells. How you tell the story will depend on numerous factors, such as your audience, the way the audience will access the dashboard, and what response you want to elicit from your audience.</a:t>
            </a:r>
          </a:p>
          <a:p>
            <a:pPr algn="l"/>
            <a:r>
              <a:rPr lang="en-US" b="0" i="0" dirty="0">
                <a:solidFill>
                  <a:srgbClr val="3C3C3B"/>
                </a:solidFill>
                <a:effectLst/>
                <a:latin typeface="Lato"/>
              </a:rPr>
              <a:t>Stephen Few, one of the leading experts in the field of data visualization, defines a dashboard as </a:t>
            </a:r>
            <a:r>
              <a:rPr lang="en-US" b="0" i="1" dirty="0">
                <a:solidFill>
                  <a:srgbClr val="3C3C3B"/>
                </a:solidFill>
                <a:effectLst/>
                <a:latin typeface="Lato"/>
              </a:rPr>
              <a:t>a visual display of the most important information that's needed to achieve one or more objectives, consolidated and arranged on a single screen so the information can be monitored at a glance</a:t>
            </a:r>
            <a:r>
              <a:rPr lang="en-US" b="0" i="0" dirty="0">
                <a:solidFill>
                  <a:srgbClr val="3C3C3B"/>
                </a:solidFill>
                <a:effectLst/>
                <a:latin typeface="Lato"/>
              </a:rPr>
              <a:t>.</a:t>
            </a:r>
          </a:p>
          <a:p>
            <a:pPr algn="l"/>
            <a:r>
              <a:rPr lang="en-US" b="0" i="0" dirty="0">
                <a:solidFill>
                  <a:srgbClr val="FFFFFF"/>
                </a:solidFill>
                <a:effectLst/>
                <a:latin typeface="Lato"/>
              </a:rPr>
              <a:t>This definition is drawn from Few's paper </a:t>
            </a:r>
            <a:r>
              <a:rPr lang="en-US" b="0" i="1" dirty="0">
                <a:solidFill>
                  <a:srgbClr val="FFFFFF"/>
                </a:solidFill>
                <a:effectLst/>
                <a:latin typeface="Lato"/>
              </a:rPr>
              <a:t>Dashboard Confusion</a:t>
            </a:r>
            <a:r>
              <a:rPr lang="en-US" b="0" i="0" dirty="0">
                <a:solidFill>
                  <a:srgbClr val="FFFFFF"/>
                </a:solidFill>
                <a:effectLst/>
                <a:latin typeface="Lato"/>
              </a:rPr>
              <a:t>, which can be read here: </a:t>
            </a:r>
            <a:r>
              <a:rPr lang="en-US" b="0" i="0" u="sng" dirty="0">
                <a:solidFill>
                  <a:srgbClr val="FFFFFF"/>
                </a:solidFill>
                <a:effectLst/>
                <a:latin typeface="Lato"/>
                <a:hlinkClick r:id="rId3"/>
              </a:rPr>
              <a:t>https://www.perceptualedge.com/articles/ie/dashboard_confusion.pdf</a:t>
            </a:r>
            <a:r>
              <a:rPr lang="en-US" b="0" i="0" dirty="0">
                <a:solidFill>
                  <a:srgbClr val="FFFFFF"/>
                </a:solidFill>
                <a:effectLst/>
                <a:latin typeface="Lato"/>
              </a:rPr>
              <a:t>.</a:t>
            </a:r>
          </a:p>
          <a:p>
            <a:pPr algn="l"/>
            <a:r>
              <a:rPr lang="en-US" b="0" i="0" dirty="0">
                <a:solidFill>
                  <a:srgbClr val="3C3C3B"/>
                </a:solidFill>
                <a:effectLst/>
                <a:latin typeface="Lato"/>
              </a:rPr>
              <a:t>This definition is helpful to consider because it places some key boundaries around the data story and the way we will seek to tell it in Tableau. In general, your data story should follow these guidelines:</a:t>
            </a:r>
          </a:p>
          <a:p>
            <a:pPr algn="l">
              <a:buFont typeface="Arial" panose="020B0604020202020204" pitchFamily="34" charset="0"/>
              <a:buChar char="•"/>
            </a:pPr>
            <a:r>
              <a:rPr lang="en-US" b="0" i="0" dirty="0">
                <a:solidFill>
                  <a:srgbClr val="3C3C3B"/>
                </a:solidFill>
                <a:effectLst/>
                <a:latin typeface="Lato"/>
              </a:rPr>
              <a:t>The data story should focus on the most important information. Anything that does not communicate or support the main story should be excluded. You may wish to include that information in other dashboards.</a:t>
            </a:r>
          </a:p>
          <a:p>
            <a:pPr algn="l">
              <a:buFont typeface="Arial" panose="020B0604020202020204" pitchFamily="34" charset="0"/>
              <a:buChar char="•"/>
            </a:pPr>
            <a:r>
              <a:rPr lang="en-US" b="0" i="0" dirty="0">
                <a:solidFill>
                  <a:srgbClr val="3C3C3B"/>
                </a:solidFill>
                <a:effectLst/>
                <a:latin typeface="Lato"/>
              </a:rPr>
              <a:t>The data story that you tell must meet your key objectives. Your objectives may range from giving information to providing an interface for further exploration, to prompting your audience to act or make key decisions. Anything that doesn't support your objectives should be reserved for other dashboards.</a:t>
            </a:r>
          </a:p>
          <a:p>
            <a:pPr algn="l">
              <a:buFont typeface="Arial" panose="020B0604020202020204" pitchFamily="34" charset="0"/>
              <a:buChar char="•"/>
            </a:pPr>
            <a:r>
              <a:rPr lang="en-US" b="0" i="0" dirty="0">
                <a:solidFill>
                  <a:srgbClr val="3C3C3B"/>
                </a:solidFill>
                <a:effectLst/>
                <a:latin typeface="Lato"/>
              </a:rPr>
              <a:t>The data story should be easily accessible, and the main idea should be clear. Depending on your audience, you may wish to explicitly state your conclusions from the data, or you may want to guide your audience so that they can draw their own.</a:t>
            </a:r>
          </a:p>
          <a:p>
            <a:pPr algn="l"/>
            <a:r>
              <a:rPr lang="en-US" b="0" i="0" dirty="0">
                <a:solidFill>
                  <a:srgbClr val="3C3C3B"/>
                </a:solidFill>
                <a:effectLst/>
                <a:latin typeface="Lato"/>
              </a:rPr>
              <a:t>When you set out to build a dashboard, you'll want to carefully consider your objectives. Your discovery and analysis should have uncovered various insights into the data and its story. Now, it's your responsibility to package that discovery and analysis into a meaningful communication of the story to your particular audience in a way that meets your objectives and their needs. The way you handle this task is called your </a:t>
            </a:r>
            <a:r>
              <a:rPr lang="en-US" b="1" i="0" dirty="0">
                <a:solidFill>
                  <a:srgbClr val="3C3C3B"/>
                </a:solidFill>
                <a:effectLst/>
                <a:latin typeface="Lato"/>
              </a:rPr>
              <a:t>approach</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767419092"/>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buFont typeface="Arial" panose="020B0604020202020204" pitchFamily="34" charset="0"/>
              <a:buChar char="•"/>
            </a:pPr>
            <a:r>
              <a:rPr lang="en-US" b="1" i="0" dirty="0">
                <a:solidFill>
                  <a:srgbClr val="3C3C3B"/>
                </a:solidFill>
                <a:effectLst/>
                <a:latin typeface="Lato"/>
              </a:rPr>
              <a:t>Guided analysis</a:t>
            </a:r>
            <a:r>
              <a:rPr lang="en-US" b="0" i="0" dirty="0">
                <a:solidFill>
                  <a:srgbClr val="3C3C3B"/>
                </a:solidFill>
                <a:effectLst/>
                <a:latin typeface="Lato"/>
              </a:rPr>
              <a:t>: You've done the analysis, made the discoveries, and thus have a deep understanding of the implications of the data story. Often, it can be helpful to design a dashboard that guides your audience through a similar process of making the discoveries for themselves, so the need to act is clear. For example, you may have discovered wasteful spending in the marketing department, but the team may not be ready to accept your results unless they can see how the data led you to that conclusion.</a:t>
            </a:r>
          </a:p>
          <a:p>
            <a:pPr algn="l">
              <a:buFont typeface="Arial" panose="020B0604020202020204" pitchFamily="34" charset="0"/>
              <a:buChar char="•"/>
            </a:pPr>
            <a:r>
              <a:rPr lang="en-US" b="1" i="0" dirty="0">
                <a:solidFill>
                  <a:srgbClr val="3C3C3B"/>
                </a:solidFill>
                <a:effectLst/>
                <a:latin typeface="Lato"/>
              </a:rPr>
              <a:t>Exploratory</a:t>
            </a:r>
            <a:r>
              <a:rPr lang="en-US" b="0" i="0" dirty="0">
                <a:solidFill>
                  <a:srgbClr val="3C3C3B"/>
                </a:solidFill>
                <a:effectLst/>
                <a:latin typeface="Lato"/>
              </a:rPr>
              <a:t>: Many times, you do not know what story the data will tell when the data is refreshed in the next hour, next week, or next year. What may not be a significant aspect of the story today might be a major decision point in the future. In these cases, your goal is to provide your audience with an analytical tool that gives them the ability to explore and interact with various aspects of the data on their own. For example, today, customer satisfaction is high across all regions. However, your dashboard needs to give your organization the ability to continually track satisfaction over time, dynamically filter by product and price, and observe any correlations with factors such as quality and delivery time.</a:t>
            </a:r>
          </a:p>
          <a:p>
            <a:pPr algn="l">
              <a:buFont typeface="Arial" panose="020B0604020202020204" pitchFamily="34" charset="0"/>
              <a:buChar char="•"/>
            </a:pPr>
            <a:r>
              <a:rPr lang="en-US" b="1" i="0" dirty="0">
                <a:solidFill>
                  <a:srgbClr val="3C3C3B"/>
                </a:solidFill>
                <a:effectLst/>
                <a:latin typeface="Lato"/>
              </a:rPr>
              <a:t>Scorecard/Status snapshot</a:t>
            </a:r>
            <a:r>
              <a:rPr lang="en-US" b="0" i="0" dirty="0">
                <a:solidFill>
                  <a:srgbClr val="3C3C3B"/>
                </a:solidFill>
                <a:effectLst/>
                <a:latin typeface="Lato"/>
              </a:rPr>
              <a:t>: There may be a wide agreement on </a:t>
            </a:r>
            <a:r>
              <a:rPr lang="en-US" b="1" i="0" dirty="0">
                <a:solidFill>
                  <a:srgbClr val="3C3C3B"/>
                </a:solidFill>
                <a:effectLst/>
                <a:latin typeface="Lato"/>
              </a:rPr>
              <a:t>Key Performance Indicators</a:t>
            </a:r>
            <a:r>
              <a:rPr lang="en-US" b="0" i="0" dirty="0">
                <a:solidFill>
                  <a:srgbClr val="3C3C3B"/>
                </a:solidFill>
                <a:effectLst/>
                <a:latin typeface="Lato"/>
              </a:rPr>
              <a:t> (</a:t>
            </a:r>
            <a:r>
              <a:rPr lang="en-US" b="1" i="0" dirty="0">
                <a:solidFill>
                  <a:srgbClr val="3C3C3B"/>
                </a:solidFill>
                <a:effectLst/>
                <a:latin typeface="Lato"/>
              </a:rPr>
              <a:t>KPIs</a:t>
            </a:r>
            <a:r>
              <a:rPr lang="en-US" b="0" i="0" dirty="0">
                <a:solidFill>
                  <a:srgbClr val="3C3C3B"/>
                </a:solidFill>
                <a:effectLst/>
                <a:latin typeface="Lato"/>
              </a:rPr>
              <a:t>) or metrics that indicate good versus poor performance. You don't need to guide the audience through discovery or force them to explore. They just need a high-level summary and the ability to drill down into details to quickly find and fix problems and reward success. For example, you may have a dashboard that simply shows how many support tickets are still unresolved. The manager can pull up the dashboard on a mobile device and immediately take action if necessary.</a:t>
            </a:r>
          </a:p>
          <a:p>
            <a:pPr algn="l">
              <a:buFont typeface="Arial" panose="020B0604020202020204" pitchFamily="34" charset="0"/>
              <a:buChar char="•"/>
            </a:pPr>
            <a:r>
              <a:rPr lang="en-US" b="1" i="0" dirty="0">
                <a:solidFill>
                  <a:srgbClr val="3C3C3B"/>
                </a:solidFill>
                <a:effectLst/>
                <a:latin typeface="Lato"/>
              </a:rPr>
              <a:t>Narrative</a:t>
            </a:r>
            <a:r>
              <a:rPr lang="en-US" b="0" i="0" dirty="0">
                <a:solidFill>
                  <a:srgbClr val="3C3C3B"/>
                </a:solidFill>
                <a:effectLst/>
                <a:latin typeface="Lato"/>
              </a:rPr>
              <a:t>: This type of dashboard emphasizes a story. There may be aspects of exploration, guided analysis, or performance indication, but primarily you are telling a single story from the data. For example, you may desire to tell the story of the spread of an invasive species of insect, including where it started, how quickly it spread, the results, and the efforts to contain it. Your dashboard should tell the story, using data, in a visual way.</a:t>
            </a:r>
          </a:p>
          <a:p>
            <a:pPr algn="l"/>
            <a:r>
              <a:rPr lang="en-US" b="0" i="0" dirty="0">
                <a:solidFill>
                  <a:srgbClr val="3C3C3B"/>
                </a:solidFill>
                <a:effectLst/>
                <a:latin typeface="Lato"/>
              </a:rPr>
              <a:t>We'll look at several in-depth examples to better understand a few of these different approaches and incorporate many of the skills we've covered in previous lessons. First, we'll introduce some key aspects of designing dashboards in Tableau.</a:t>
            </a:r>
          </a:p>
          <a:p>
            <a:pPr algn="l"/>
            <a:r>
              <a:rPr lang="en-US" b="0" i="0" dirty="0">
                <a:solidFill>
                  <a:srgbClr val="FFFFFF"/>
                </a:solidFill>
                <a:effectLst/>
                <a:latin typeface="Lato"/>
              </a:rPr>
              <a:t>Your dashboard may have a hybrid approach. For example, you might have an exploratory dashboard that prominently displays some KPIs. However, be careful to not overload a dashboard. Trying to meet more than one or two objectives with any single dashboard will likely result in an overwhelming mess.</a:t>
            </a:r>
          </a:p>
          <a:p>
            <a:pPr marL="158750" indent="0">
              <a:buNone/>
            </a:pPr>
            <a:endParaRPr dirty="0">
              <a:uFillTx/>
            </a:endParaRPr>
          </a:p>
        </p:txBody>
      </p:sp>
    </p:spTree>
    <p:extLst>
      <p:ext uri="{BB962C8B-B14F-4D97-AF65-F5344CB8AC3E}">
        <p14:creationId xmlns:p14="http://schemas.microsoft.com/office/powerpoint/2010/main" val="2726492045"/>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r>
              <a:rPr lang="en-US" b="0" i="0" dirty="0">
                <a:solidFill>
                  <a:srgbClr val="3C3C3B"/>
                </a:solidFill>
                <a:effectLst/>
                <a:latin typeface="Lato"/>
              </a:rPr>
              <a:t>No matter your objective or approach, the practical task of designing a dashboard in Tableau will look similar each time. In this section, we will go through some fundamental concepts.</a:t>
            </a:r>
          </a:p>
          <a:p>
            <a:pPr algn="l"/>
            <a:endParaRPr lang="en-US" b="0" i="0" dirty="0">
              <a:solidFill>
                <a:srgbClr val="3C3C3B"/>
              </a:solidFill>
              <a:effectLst/>
              <a:latin typeface="Lato"/>
            </a:endParaRPr>
          </a:p>
          <a:p>
            <a:pPr algn="l"/>
            <a:r>
              <a:rPr lang="en-US" b="0" i="0" dirty="0">
                <a:solidFill>
                  <a:srgbClr val="3C3C3B"/>
                </a:solidFill>
                <a:effectLst/>
                <a:latin typeface="Lato"/>
              </a:rPr>
              <a:t>The pane includes these objects:</a:t>
            </a:r>
          </a:p>
          <a:p>
            <a:pPr algn="l">
              <a:buFont typeface="Arial" panose="020B0604020202020204" pitchFamily="34" charset="0"/>
              <a:buChar char="•"/>
            </a:pPr>
            <a:r>
              <a:rPr lang="en-US" b="1" i="0" dirty="0">
                <a:solidFill>
                  <a:srgbClr val="3C3C3B"/>
                </a:solidFill>
                <a:effectLst/>
                <a:latin typeface="Lato"/>
              </a:rPr>
              <a:t>Horizontal</a:t>
            </a:r>
            <a:r>
              <a:rPr lang="en-US" b="0" i="0" dirty="0">
                <a:solidFill>
                  <a:srgbClr val="3C3C3B"/>
                </a:solidFill>
                <a:effectLst/>
                <a:latin typeface="Lato"/>
              </a:rPr>
              <a:t>: A layout container within which other objects will be arranged in a single row (horizontally).</a:t>
            </a:r>
          </a:p>
          <a:p>
            <a:pPr algn="l">
              <a:buFont typeface="Arial" panose="020B0604020202020204" pitchFamily="34" charset="0"/>
              <a:buChar char="•"/>
            </a:pPr>
            <a:r>
              <a:rPr lang="en-US" b="1" i="0" dirty="0">
                <a:solidFill>
                  <a:srgbClr val="3C3C3B"/>
                </a:solidFill>
                <a:effectLst/>
                <a:latin typeface="Lato"/>
              </a:rPr>
              <a:t>Vertical</a:t>
            </a:r>
            <a:r>
              <a:rPr lang="en-US" b="0" i="0" dirty="0">
                <a:solidFill>
                  <a:srgbClr val="3C3C3B"/>
                </a:solidFill>
                <a:effectLst/>
                <a:latin typeface="Lato"/>
              </a:rPr>
              <a:t>: A layout container within which other objects will be arranged in a single column (vertically).</a:t>
            </a:r>
          </a:p>
          <a:p>
            <a:pPr algn="l">
              <a:buFont typeface="Arial" panose="020B0604020202020204" pitchFamily="34" charset="0"/>
              <a:buChar char="•"/>
            </a:pPr>
            <a:r>
              <a:rPr lang="en-US" b="1" i="0" dirty="0">
                <a:solidFill>
                  <a:srgbClr val="3C3C3B"/>
                </a:solidFill>
                <a:effectLst/>
                <a:latin typeface="Lato"/>
              </a:rPr>
              <a:t>Text</a:t>
            </a:r>
            <a:r>
              <a:rPr lang="en-US" b="0" i="0" dirty="0">
                <a:solidFill>
                  <a:srgbClr val="3C3C3B"/>
                </a:solidFill>
                <a:effectLst/>
                <a:latin typeface="Lato"/>
              </a:rPr>
              <a:t>: An object that allows you to include richly formatted text in your dashboard.</a:t>
            </a:r>
          </a:p>
          <a:p>
            <a:pPr algn="l">
              <a:buFont typeface="Arial" panose="020B0604020202020204" pitchFamily="34" charset="0"/>
              <a:buChar char="•"/>
            </a:pPr>
            <a:r>
              <a:rPr lang="en-US" b="1" i="0" dirty="0">
                <a:solidFill>
                  <a:srgbClr val="3C3C3B"/>
                </a:solidFill>
                <a:effectLst/>
                <a:latin typeface="Lato"/>
              </a:rPr>
              <a:t>Image</a:t>
            </a:r>
            <a:r>
              <a:rPr lang="en-US" b="0" i="0" dirty="0">
                <a:solidFill>
                  <a:srgbClr val="3C3C3B"/>
                </a:solidFill>
                <a:effectLst/>
                <a:latin typeface="Lato"/>
              </a:rPr>
              <a:t>: An image (for example, .gif, .png, or .jpeg) that can be positioned and sized on your dashboard. Optionally, you may set a URL for navigation when a user clicks the image.</a:t>
            </a:r>
          </a:p>
          <a:p>
            <a:pPr algn="l">
              <a:buFont typeface="Arial" panose="020B0604020202020204" pitchFamily="34" charset="0"/>
              <a:buChar char="•"/>
            </a:pPr>
            <a:r>
              <a:rPr lang="en-US" b="1" i="0" dirty="0">
                <a:solidFill>
                  <a:srgbClr val="3C3C3B"/>
                </a:solidFill>
                <a:effectLst/>
                <a:latin typeface="Lato"/>
              </a:rPr>
              <a:t>Web Page</a:t>
            </a:r>
            <a:r>
              <a:rPr lang="en-US" b="0" i="0" dirty="0">
                <a:solidFill>
                  <a:srgbClr val="3C3C3B"/>
                </a:solidFill>
                <a:effectLst/>
                <a:latin typeface="Lato"/>
              </a:rPr>
              <a:t>: An object that allows you to embed web content in the dashboard. You may set the URL at design time. We'll also consider how to use actions to dynamically change the URL.</a:t>
            </a:r>
          </a:p>
          <a:p>
            <a:pPr algn="l">
              <a:buFont typeface="Arial" panose="020B0604020202020204" pitchFamily="34" charset="0"/>
              <a:buChar char="•"/>
            </a:pPr>
            <a:r>
              <a:rPr lang="en-US" b="1" i="0" dirty="0">
                <a:solidFill>
                  <a:srgbClr val="3C3C3B"/>
                </a:solidFill>
                <a:effectLst/>
                <a:latin typeface="Lato"/>
              </a:rPr>
              <a:t>Blank</a:t>
            </a:r>
            <a:r>
              <a:rPr lang="en-US" b="0" i="0" dirty="0">
                <a:solidFill>
                  <a:srgbClr val="3C3C3B"/>
                </a:solidFill>
                <a:effectLst/>
                <a:latin typeface="Lato"/>
              </a:rPr>
              <a:t>: A blank object that can be used as a placeholder or to provide spacing options.</a:t>
            </a:r>
          </a:p>
          <a:p>
            <a:pPr algn="l">
              <a:buFont typeface="Arial" panose="020B0604020202020204" pitchFamily="34" charset="0"/>
              <a:buChar char="•"/>
            </a:pPr>
            <a:r>
              <a:rPr lang="en-US" b="1" i="0" dirty="0">
                <a:solidFill>
                  <a:srgbClr val="3C3C3B"/>
                </a:solidFill>
                <a:effectLst/>
                <a:latin typeface="Lato"/>
              </a:rPr>
              <a:t>Navigation</a:t>
            </a:r>
            <a:r>
              <a:rPr lang="en-US" b="0" i="0" dirty="0">
                <a:solidFill>
                  <a:srgbClr val="3C3C3B"/>
                </a:solidFill>
                <a:effectLst/>
                <a:latin typeface="Lato"/>
              </a:rPr>
              <a:t>: A navigation button allows you to define user navigation to other sheets and dashboards in the workbook.</a:t>
            </a:r>
          </a:p>
          <a:p>
            <a:pPr algn="l">
              <a:buFont typeface="Arial" panose="020B0604020202020204" pitchFamily="34" charset="0"/>
              <a:buChar char="•"/>
            </a:pPr>
            <a:r>
              <a:rPr lang="en-US" b="1" i="0" dirty="0">
                <a:solidFill>
                  <a:srgbClr val="3C3C3B"/>
                </a:solidFill>
                <a:effectLst/>
                <a:latin typeface="Lato"/>
              </a:rPr>
              <a:t>Export: </a:t>
            </a:r>
            <a:r>
              <a:rPr lang="en-US" b="0" i="0" dirty="0">
                <a:solidFill>
                  <a:srgbClr val="3C3C3B"/>
                </a:solidFill>
                <a:effectLst/>
                <a:latin typeface="Lato"/>
              </a:rPr>
              <a:t>An export object allows you to create a link or button that gives the user an easy option to export the dashboard as an image, PDF, or PowerPoint.</a:t>
            </a:r>
          </a:p>
          <a:p>
            <a:pPr algn="l">
              <a:buFont typeface="Arial" panose="020B0604020202020204" pitchFamily="34" charset="0"/>
              <a:buChar char="•"/>
            </a:pPr>
            <a:r>
              <a:rPr lang="en-US" b="1" i="0" dirty="0">
                <a:solidFill>
                  <a:srgbClr val="3C3C3B"/>
                </a:solidFill>
                <a:effectLst/>
                <a:latin typeface="Lato"/>
              </a:rPr>
              <a:t>Extension</a:t>
            </a:r>
            <a:r>
              <a:rPr lang="en-US" b="0" i="0" dirty="0">
                <a:solidFill>
                  <a:srgbClr val="3C3C3B"/>
                </a:solidFill>
                <a:effectLst/>
                <a:latin typeface="Lato"/>
              </a:rPr>
              <a:t>: One of a growing number of tools developed by Tableau and third parties (or maybe even you!) that leverages the extensions API to provide extended functionality to dashboards. This could allow you to accomplish things such as gathering extensive usage data, dynamically updating parameters, incorporating visualizations from other platforms (such as D3), and much more.</a:t>
            </a:r>
          </a:p>
          <a:p>
            <a:pPr algn="l"/>
            <a:r>
              <a:rPr lang="en-US" b="0" i="0" dirty="0">
                <a:solidFill>
                  <a:srgbClr val="3C3C3B"/>
                </a:solidFill>
                <a:effectLst/>
                <a:latin typeface="Lato"/>
              </a:rPr>
              <a:t>In addition to the objects that you can add through the sidebar, there are other objects that may be applicable to a given dashboard:</a:t>
            </a:r>
          </a:p>
          <a:p>
            <a:pPr algn="l">
              <a:buFont typeface="Arial" panose="020B0604020202020204" pitchFamily="34" charset="0"/>
              <a:buChar char="•"/>
            </a:pPr>
            <a:r>
              <a:rPr lang="en-US" b="1" i="0" dirty="0">
                <a:solidFill>
                  <a:srgbClr val="3C3C3B"/>
                </a:solidFill>
                <a:effectLst/>
                <a:latin typeface="Lato"/>
              </a:rPr>
              <a:t>Filters</a:t>
            </a:r>
            <a:r>
              <a:rPr lang="en-US" b="0" i="0" dirty="0">
                <a:solidFill>
                  <a:srgbClr val="3C3C3B"/>
                </a:solidFill>
                <a:effectLst/>
                <a:latin typeface="Lato"/>
              </a:rPr>
              <a:t>: These will appear as controls for the end user so that they can select values to filter</a:t>
            </a:r>
          </a:p>
          <a:p>
            <a:pPr algn="l">
              <a:buFont typeface="Arial" panose="020B0604020202020204" pitchFamily="34" charset="0"/>
              <a:buChar char="•"/>
            </a:pPr>
            <a:r>
              <a:rPr lang="en-US" b="1" i="0" dirty="0">
                <a:solidFill>
                  <a:srgbClr val="3C3C3B"/>
                </a:solidFill>
                <a:effectLst/>
                <a:latin typeface="Lato"/>
              </a:rPr>
              <a:t>Parameters</a:t>
            </a:r>
            <a:r>
              <a:rPr lang="en-US" b="0" i="0" dirty="0">
                <a:solidFill>
                  <a:srgbClr val="3C3C3B"/>
                </a:solidFill>
                <a:effectLst/>
                <a:latin typeface="Lato"/>
              </a:rPr>
              <a:t>: Similar to filters, these will show up as controls for the end user to select a parameter option</a:t>
            </a:r>
          </a:p>
          <a:p>
            <a:pPr algn="l">
              <a:buFont typeface="Arial" panose="020B0604020202020204" pitchFamily="34" charset="0"/>
              <a:buChar char="•"/>
            </a:pPr>
            <a:r>
              <a:rPr lang="en-US" b="1" i="0" dirty="0">
                <a:solidFill>
                  <a:srgbClr val="3C3C3B"/>
                </a:solidFill>
                <a:effectLst/>
                <a:latin typeface="Lato"/>
              </a:rPr>
              <a:t>Page controls</a:t>
            </a:r>
            <a:r>
              <a:rPr lang="en-US" b="0" i="0" dirty="0">
                <a:solidFill>
                  <a:srgbClr val="3C3C3B"/>
                </a:solidFill>
                <a:effectLst/>
                <a:latin typeface="Lato"/>
              </a:rPr>
              <a:t>: These are controls that give the end user options for paging through the data and may be used to animate visualizations and dashboards</a:t>
            </a:r>
          </a:p>
          <a:p>
            <a:pPr algn="l">
              <a:buFont typeface="Arial" panose="020B0604020202020204" pitchFamily="34" charset="0"/>
              <a:buChar char="•"/>
            </a:pPr>
            <a:r>
              <a:rPr lang="en-US" b="1" i="0" dirty="0">
                <a:solidFill>
                  <a:srgbClr val="3C3C3B"/>
                </a:solidFill>
                <a:effectLst/>
                <a:latin typeface="Lato"/>
              </a:rPr>
              <a:t>Legends</a:t>
            </a:r>
            <a:r>
              <a:rPr lang="en-US" b="0" i="0" dirty="0">
                <a:solidFill>
                  <a:srgbClr val="3C3C3B"/>
                </a:solidFill>
                <a:effectLst/>
                <a:latin typeface="Lato"/>
              </a:rPr>
              <a:t>: These include color, size, and shape legends to help the end user understand various visualizations</a:t>
            </a:r>
          </a:p>
          <a:p>
            <a:pPr algn="l">
              <a:buFont typeface="Arial" panose="020B0604020202020204" pitchFamily="34" charset="0"/>
              <a:buChar char="•"/>
            </a:pPr>
            <a:r>
              <a:rPr lang="en-US" b="1" i="0" dirty="0">
                <a:solidFill>
                  <a:srgbClr val="3C3C3B"/>
                </a:solidFill>
                <a:effectLst/>
                <a:latin typeface="Lato"/>
              </a:rPr>
              <a:t>Highlighters</a:t>
            </a:r>
            <a:r>
              <a:rPr lang="en-US" b="0" i="0" dirty="0">
                <a:solidFill>
                  <a:srgbClr val="3C3C3B"/>
                </a:solidFill>
                <a:effectLst/>
                <a:latin typeface="Lato"/>
              </a:rPr>
              <a:t>: These allow the user to highlight various dimension values within views</a:t>
            </a:r>
          </a:p>
          <a:p>
            <a:pPr algn="l">
              <a:buFont typeface="Arial" panose="020B0604020202020204" pitchFamily="34" charset="0"/>
              <a:buChar char="•"/>
            </a:pPr>
            <a:r>
              <a:rPr lang="en-US" b="1" i="0" dirty="0">
                <a:solidFill>
                  <a:srgbClr val="3C3C3B"/>
                </a:solidFill>
                <a:effectLst/>
                <a:latin typeface="Lato"/>
              </a:rPr>
              <a:t>Dashboard title</a:t>
            </a:r>
            <a:r>
              <a:rPr lang="en-US" b="0" i="0" dirty="0">
                <a:solidFill>
                  <a:srgbClr val="3C3C3B"/>
                </a:solidFill>
                <a:effectLst/>
                <a:latin typeface="Lato"/>
              </a:rPr>
              <a:t>: A special text object that displays the name of the dashboard sheet by default</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8867292"/>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These buttons define the default setting for objects that you place on the dashboards, but you can change whether any given object is tiled or floating.</a:t>
            </a:r>
          </a:p>
          <a:p>
            <a:pPr algn="l"/>
            <a:r>
              <a:rPr lang="en-US" b="0" i="0" dirty="0">
                <a:solidFill>
                  <a:srgbClr val="FFFFFF"/>
                </a:solidFill>
                <a:effectLst/>
                <a:latin typeface="Lato"/>
              </a:rPr>
              <a:t>Hold down the Shift key as you drag an object to quickly change it from tiled to floating, or from floating to tiled.</a:t>
            </a:r>
          </a:p>
          <a:p>
            <a:pPr algn="l"/>
            <a:r>
              <a:rPr lang="en-US" b="0" i="0" dirty="0">
                <a:solidFill>
                  <a:srgbClr val="3C3C3B"/>
                </a:solidFill>
                <a:effectLst/>
                <a:latin typeface="Lato"/>
              </a:rPr>
              <a:t>As you become experienced in designing dashboards, you'll likely develop a preference for designing using a predominately tiled approach or a predominately floating approach. (You can mix tiled and floating objects on any dashboard). Many designers find one design method or the other fits their style. Here are some considerations:</a:t>
            </a:r>
          </a:p>
          <a:p>
            <a:pPr algn="l">
              <a:buFont typeface="Arial" panose="020B0604020202020204" pitchFamily="34" charset="0"/>
              <a:buChar char="•"/>
            </a:pPr>
            <a:r>
              <a:rPr lang="en-US" b="1" i="0" dirty="0">
                <a:solidFill>
                  <a:srgbClr val="3C3C3B"/>
                </a:solidFill>
                <a:effectLst/>
                <a:latin typeface="Lato"/>
              </a:rPr>
              <a:t>Precision</a:t>
            </a:r>
            <a:r>
              <a:rPr lang="en-US" b="0" i="0" dirty="0">
                <a:solidFill>
                  <a:srgbClr val="3C3C3B"/>
                </a:solidFill>
                <a:effectLst/>
                <a:latin typeface="Lato"/>
              </a:rPr>
              <a:t>: Floating objects can be sized and positioned to exact pixel-perfection, while tiled objects will depend greatly upon their containers for position and size.</a:t>
            </a:r>
          </a:p>
          <a:p>
            <a:pPr algn="l">
              <a:buFont typeface="Arial" panose="020B0604020202020204" pitchFamily="34" charset="0"/>
              <a:buChar char="•"/>
            </a:pPr>
            <a:r>
              <a:rPr lang="en-US" b="1" i="0" dirty="0">
                <a:solidFill>
                  <a:srgbClr val="3C3C3B"/>
                </a:solidFill>
                <a:effectLst/>
                <a:latin typeface="Lato"/>
              </a:rPr>
              <a:t>Speed</a:t>
            </a:r>
            <a:r>
              <a:rPr lang="en-US" b="0" i="0" dirty="0">
                <a:solidFill>
                  <a:srgbClr val="3C3C3B"/>
                </a:solidFill>
                <a:effectLst/>
                <a:latin typeface="Lato"/>
              </a:rPr>
              <a:t>: Many designers find a tiled layout much faster to create as they don't have to worry about precision or layering.</a:t>
            </a:r>
          </a:p>
          <a:p>
            <a:pPr algn="l">
              <a:buFont typeface="Arial" panose="020B0604020202020204" pitchFamily="34" charset="0"/>
              <a:buChar char="•"/>
            </a:pPr>
            <a:r>
              <a:rPr lang="en-US" b="1" i="0" dirty="0">
                <a:solidFill>
                  <a:srgbClr val="3C3C3B"/>
                </a:solidFill>
                <a:effectLst/>
                <a:latin typeface="Lato"/>
              </a:rPr>
              <a:t>Dynamic resizing</a:t>
            </a:r>
            <a:r>
              <a:rPr lang="en-US" b="0" i="0" dirty="0">
                <a:solidFill>
                  <a:srgbClr val="3C3C3B"/>
                </a:solidFill>
                <a:effectLst/>
                <a:latin typeface="Lato"/>
              </a:rPr>
              <a:t>: Floating objects work well on a fixed-size dashboard, but a dashboard that dynamically resizes based on window size will shift floating objects, often into undesirable locations. Tiled objects move and resize more reliably (but not always perfectly!).</a:t>
            </a:r>
          </a:p>
          <a:p>
            <a:pPr algn="l">
              <a:buFont typeface="Arial" panose="020B0604020202020204" pitchFamily="34" charset="0"/>
              <a:buChar char="•"/>
            </a:pPr>
            <a:r>
              <a:rPr lang="en-US" b="1" i="0" dirty="0">
                <a:solidFill>
                  <a:srgbClr val="3C3C3B"/>
                </a:solidFill>
                <a:effectLst/>
                <a:latin typeface="Lato"/>
              </a:rPr>
              <a:t>Flexibility</a:t>
            </a:r>
            <a:r>
              <a:rPr lang="en-US" b="0" i="0" dirty="0">
                <a:solidFill>
                  <a:srgbClr val="3C3C3B"/>
                </a:solidFill>
                <a:effectLst/>
                <a:latin typeface="Lato"/>
              </a:rPr>
              <a:t>: Certain design techniques can be accomplished with one approach or the other. For example, transparent visualizations can be layered on top of background images using a floating technique. However, sheet swapping (which we'll consider in </a:t>
            </a:r>
            <a:r>
              <a:rPr lang="en-US" b="0" i="1" dirty="0">
                <a:solidFill>
                  <a:srgbClr val="3C3C3B"/>
                </a:solidFill>
                <a:effectLst/>
                <a:latin typeface="Lato"/>
              </a:rPr>
              <a:t>lesson 11</a:t>
            </a:r>
            <a:r>
              <a:rPr lang="en-US" b="0" i="0" dirty="0">
                <a:solidFill>
                  <a:srgbClr val="3C3C3B"/>
                </a:solidFill>
                <a:effectLst/>
                <a:latin typeface="Lato"/>
              </a:rPr>
              <a:t>, </a:t>
            </a:r>
            <a:r>
              <a:rPr lang="en-US" b="0" i="1" dirty="0">
                <a:solidFill>
                  <a:srgbClr val="3C3C3B"/>
                </a:solidFill>
                <a:effectLst/>
                <a:latin typeface="Lato"/>
              </a:rPr>
              <a:t>Dynamic Dashboards</a:t>
            </a:r>
            <a:r>
              <a:rPr lang="en-US" b="0" i="0" dirty="0">
                <a:solidFill>
                  <a:srgbClr val="3C3C3B"/>
                </a:solidFill>
                <a:effectLst/>
                <a:latin typeface="Lato"/>
              </a:rPr>
              <a:t>) is often accomplished with a tiled approach.</a:t>
            </a:r>
          </a:p>
          <a:p>
            <a:pPr algn="l">
              <a:buFont typeface="Arial" panose="020B0604020202020204" pitchFamily="34" charset="0"/>
              <a:buChar char="•"/>
            </a:pPr>
            <a:r>
              <a:rPr lang="en-US" b="1" i="0" dirty="0">
                <a:solidFill>
                  <a:srgbClr val="3C3C3B"/>
                </a:solidFill>
                <a:effectLst/>
                <a:latin typeface="Lato"/>
              </a:rPr>
              <a:t>Maintenance</a:t>
            </a:r>
            <a:r>
              <a:rPr lang="en-US" b="0" i="0" dirty="0">
                <a:solidFill>
                  <a:srgbClr val="3C3C3B"/>
                </a:solidFill>
                <a:effectLst/>
                <a:latin typeface="Lato"/>
              </a:rPr>
              <a:t>: Changes to the layout of a floating dashboard might be harder and more tedious than doing so for tiled layouts.</a:t>
            </a:r>
          </a:p>
          <a:p>
            <a:pPr algn="l"/>
            <a:r>
              <a:rPr lang="en-US" b="0" i="0" dirty="0">
                <a:solidFill>
                  <a:srgbClr val="3C3C3B"/>
                </a:solidFill>
                <a:effectLst/>
                <a:latin typeface="Lato"/>
              </a:rPr>
              <a:t>Experiment with various design techniques and feel free to develop your own style!</a:t>
            </a:r>
          </a:p>
          <a:p>
            <a:pPr marL="158750" indent="0">
              <a:buNone/>
            </a:pPr>
            <a:endParaRPr dirty="0">
              <a:uFillTx/>
            </a:endParaRPr>
          </a:p>
        </p:txBody>
      </p:sp>
    </p:spTree>
    <p:extLst>
      <p:ext uri="{BB962C8B-B14F-4D97-AF65-F5344CB8AC3E}">
        <p14:creationId xmlns:p14="http://schemas.microsoft.com/office/powerpoint/2010/main" val="105594538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Grip</a:t>
            </a:r>
            <a:r>
              <a:rPr lang="en-US" b="0" i="0" dirty="0">
                <a:solidFill>
                  <a:srgbClr val="3C3C3B"/>
                </a:solidFill>
                <a:effectLst/>
                <a:latin typeface="Lato"/>
              </a:rPr>
              <a:t>: Click and drag the grip to move the object.</a:t>
            </a:r>
          </a:p>
          <a:p>
            <a:pPr algn="l">
              <a:buFont typeface="Arial" panose="020B0604020202020204" pitchFamily="34" charset="0"/>
              <a:buChar char="•"/>
            </a:pPr>
            <a:r>
              <a:rPr lang="en-US" b="1" i="0" dirty="0">
                <a:solidFill>
                  <a:srgbClr val="3C3C3B"/>
                </a:solidFill>
                <a:effectLst/>
                <a:latin typeface="Lato"/>
              </a:rPr>
              <a:t>Remove from Dashboard</a:t>
            </a:r>
            <a:r>
              <a:rPr lang="en-US" b="0" i="0" dirty="0">
                <a:solidFill>
                  <a:srgbClr val="3C3C3B"/>
                </a:solidFill>
                <a:effectLst/>
                <a:latin typeface="Lato"/>
              </a:rPr>
              <a:t>: Click this to remove the object from the dashboard.</a:t>
            </a:r>
          </a:p>
          <a:p>
            <a:pPr algn="l">
              <a:buFont typeface="Arial" panose="020B0604020202020204" pitchFamily="34" charset="0"/>
              <a:buChar char="•"/>
            </a:pPr>
            <a:r>
              <a:rPr lang="en-US" b="1" i="0" dirty="0">
                <a:solidFill>
                  <a:srgbClr val="3C3C3B"/>
                </a:solidFill>
                <a:effectLst/>
                <a:latin typeface="Lato"/>
              </a:rPr>
              <a:t>Go to Sheet</a:t>
            </a:r>
            <a:r>
              <a:rPr lang="en-US" b="0" i="0" dirty="0">
                <a:solidFill>
                  <a:srgbClr val="3C3C3B"/>
                </a:solidFill>
                <a:effectLst/>
                <a:latin typeface="Lato"/>
              </a:rPr>
              <a:t>: To edit a single visualization on a dashboard, use this button to navigate to the individual sheet.</a:t>
            </a:r>
          </a:p>
          <a:p>
            <a:pPr algn="l">
              <a:buFont typeface="Arial" panose="020B0604020202020204" pitchFamily="34" charset="0"/>
              <a:buChar char="•"/>
            </a:pPr>
            <a:r>
              <a:rPr lang="en-US" b="1" i="0" dirty="0">
                <a:solidFill>
                  <a:srgbClr val="3C3C3B"/>
                </a:solidFill>
                <a:effectLst/>
                <a:latin typeface="Lato"/>
              </a:rPr>
              <a:t>Use as Filter</a:t>
            </a:r>
            <a:r>
              <a:rPr lang="en-US" b="0" i="0" dirty="0">
                <a:solidFill>
                  <a:srgbClr val="3C3C3B"/>
                </a:solidFill>
                <a:effectLst/>
                <a:latin typeface="Lato"/>
              </a:rPr>
              <a:t>: Clicking here will enable the view to be used as a filter. Selecting a mark in the view will now filter other views on the dashboard. We'll look at the specifics of filter actions later in this lesson and how you can have finer control over how a view can be used as a filter.</a:t>
            </a:r>
          </a:p>
          <a:p>
            <a:pPr algn="l">
              <a:buFont typeface="Arial" panose="020B0604020202020204" pitchFamily="34" charset="0"/>
              <a:buChar char="•"/>
            </a:pPr>
            <a:r>
              <a:rPr lang="en-US" b="1" i="0" dirty="0">
                <a:solidFill>
                  <a:srgbClr val="3C3C3B"/>
                </a:solidFill>
                <a:effectLst/>
                <a:latin typeface="Lato"/>
              </a:rPr>
              <a:t>More Options</a:t>
            </a:r>
            <a:r>
              <a:rPr lang="en-US" b="0" i="0" dirty="0">
                <a:solidFill>
                  <a:srgbClr val="3C3C3B"/>
                </a:solidFill>
                <a:effectLst/>
                <a:latin typeface="Lato"/>
              </a:rPr>
              <a:t>: This drop-down arrow reveals a host of options for the object, including control display options for parameters and filters; showing or hiding titles or captions on views; adding legends, parameters, and filters to the dashboard; formatting, layout, and size options; and more.</a:t>
            </a:r>
          </a:p>
          <a:p>
            <a:pPr algn="l">
              <a:buFont typeface="Arial" panose="020B0604020202020204" pitchFamily="34" charset="0"/>
              <a:buChar char="•"/>
            </a:pPr>
            <a:r>
              <a:rPr lang="en-US" b="1" i="0" dirty="0">
                <a:solidFill>
                  <a:srgbClr val="3C3C3B"/>
                </a:solidFill>
                <a:effectLst/>
                <a:latin typeface="Lato"/>
              </a:rPr>
              <a:t>Object Sizing Border</a:t>
            </a:r>
            <a:r>
              <a:rPr lang="en-US" b="0" i="0" dirty="0">
                <a:solidFill>
                  <a:srgbClr val="3C3C3B"/>
                </a:solidFill>
                <a:effectLst/>
                <a:latin typeface="Lato"/>
              </a:rPr>
              <a:t>: Hovering over the border will cause your cursor to change to a sizing cursor. You can drag the border to adjust the size of the object.</a:t>
            </a:r>
          </a:p>
          <a:p>
            <a:pPr algn="l"/>
            <a:r>
              <a:rPr lang="en-US" b="0" i="0" dirty="0">
                <a:solidFill>
                  <a:srgbClr val="FFFFFF"/>
                </a:solidFill>
                <a:effectLst/>
                <a:latin typeface="Lato"/>
              </a:rPr>
              <a:t>You may notice different sizing behavior based on what type of container an object is inside and whether the object is tiled or floating.</a:t>
            </a:r>
          </a:p>
          <a:p>
            <a:pPr algn="l"/>
            <a:r>
              <a:rPr lang="en-US" b="0" i="0" dirty="0">
                <a:solidFill>
                  <a:srgbClr val="3C3C3B"/>
                </a:solidFill>
                <a:effectLst/>
                <a:latin typeface="Lato"/>
              </a:rPr>
              <a:t>In the first sections of this lesson, we have introduced the theoretical fundamentals of dashboards and some key elements of their design. Now, let's apply these concepts with a practical example.</a:t>
            </a:r>
          </a:p>
          <a:p>
            <a:pPr marL="158750" indent="0">
              <a:buNone/>
            </a:pPr>
            <a:endParaRPr dirty="0">
              <a:uFillTx/>
            </a:endParaRPr>
          </a:p>
        </p:txBody>
      </p:sp>
    </p:spTree>
    <p:extLst>
      <p:ext uri="{BB962C8B-B14F-4D97-AF65-F5344CB8AC3E}">
        <p14:creationId xmlns:p14="http://schemas.microsoft.com/office/powerpoint/2010/main" val="2918044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you want to understand sales for Superstore and see whether there are any patterns geographically.</a:t>
            </a:r>
          </a:p>
          <a:p>
            <a:pPr algn="l"/>
            <a:r>
              <a:rPr lang="en-US" b="0" i="0" dirty="0">
                <a:solidFill>
                  <a:srgbClr val="FFFFFF"/>
                </a:solidFill>
                <a:effectLst/>
                <a:latin typeface="Lato"/>
              </a:rPr>
              <a:t>Note: If your regional settings are not US, you may need to use the </a:t>
            </a:r>
            <a:r>
              <a:rPr lang="en-US" b="1" i="0" dirty="0">
                <a:solidFill>
                  <a:srgbClr val="FFFFFF"/>
                </a:solidFill>
                <a:effectLst/>
                <a:latin typeface="Lato"/>
              </a:rPr>
              <a:t>Edit Locations</a:t>
            </a:r>
            <a:r>
              <a:rPr lang="en-US" b="0" i="0" dirty="0">
                <a:solidFill>
                  <a:srgbClr val="FFFFFF"/>
                </a:solidFill>
                <a:effectLst/>
                <a:latin typeface="Lato"/>
              </a:rPr>
              <a:t> option to set the country to the </a:t>
            </a:r>
            <a:r>
              <a:rPr lang="en-US" b="1" i="0" dirty="0">
                <a:solidFill>
                  <a:srgbClr val="FFFFFF"/>
                </a:solidFill>
                <a:effectLst/>
                <a:latin typeface="Lato"/>
              </a:rPr>
              <a:t>United States</a:t>
            </a:r>
            <a:r>
              <a:rPr lang="en-US" b="0" i="0" dirty="0">
                <a:solidFill>
                  <a:srgbClr val="FFFFFF"/>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61536055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However, since you've done your analysis, you've discovered that certain items, while not profitable overall, have made a profit at times in various locations. Your primary objective is to give management the ability to quickly see an analysis of the least profitable items to identify whether an item has always been unprofitable, answering the question, "Is the least profitable item always unprofitable?" This example will combine aspects of a guided analytics dashboard and an exploratory tool.</a:t>
            </a:r>
          </a:p>
          <a:p>
            <a:pPr marL="158750" indent="0">
              <a:buNone/>
            </a:pPr>
            <a:endParaRPr dirty="0">
              <a:uFillTx/>
            </a:endParaRPr>
          </a:p>
        </p:txBody>
      </p:sp>
    </p:spTree>
    <p:extLst>
      <p:ext uri="{BB962C8B-B14F-4D97-AF65-F5344CB8AC3E}">
        <p14:creationId xmlns:p14="http://schemas.microsoft.com/office/powerpoint/2010/main" val="9899114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Use the Superstore Sales dataset and follow these steps to build the individual views that will form the basis of the dashboard:</a:t>
            </a:r>
          </a:p>
          <a:p>
            <a:pPr algn="l">
              <a:buFont typeface="+mj-lt"/>
              <a:buAutoNum type="arabicPeriod"/>
            </a:pPr>
            <a:r>
              <a:rPr lang="en-US" b="0" i="0" dirty="0">
                <a:solidFill>
                  <a:srgbClr val="3C3C3B"/>
                </a:solidFill>
                <a:effectLst/>
                <a:latin typeface="Lato"/>
              </a:rPr>
              <a:t>Create a bar chart showing profit by category. Sort the categories in descending order by the sum of profit.</a:t>
            </a:r>
          </a:p>
          <a:p>
            <a:pPr algn="l">
              <a:buFont typeface="+mj-lt"/>
              <a:buAutoNum type="arabicPeriod"/>
            </a:pPr>
            <a:r>
              <a:rPr lang="en-US" b="0" i="0" dirty="0">
                <a:solidFill>
                  <a:srgbClr val="3C3C3B"/>
                </a:solidFill>
                <a:effectLst/>
                <a:latin typeface="Lato"/>
              </a:rPr>
              <a:t>Add the </a:t>
            </a:r>
            <a:r>
              <a:rPr lang="en-US" b="1" i="0" dirty="0">
                <a:solidFill>
                  <a:srgbClr val="3C3C3B"/>
                </a:solidFill>
                <a:effectLst/>
                <a:latin typeface="Lato"/>
              </a:rPr>
              <a:t>Department</a:t>
            </a:r>
            <a:r>
              <a:rPr lang="en-US" b="0" i="0" dirty="0">
                <a:solidFill>
                  <a:srgbClr val="3C3C3B"/>
                </a:solidFill>
                <a:effectLst/>
                <a:latin typeface="Lato"/>
              </a:rPr>
              <a:t> field to </a:t>
            </a:r>
            <a:r>
              <a:rPr lang="en-US" b="1" i="0" dirty="0">
                <a:solidFill>
                  <a:srgbClr val="3C3C3B"/>
                </a:solidFill>
                <a:effectLst/>
                <a:latin typeface="Lato"/>
              </a:rPr>
              <a:t>Filters</a:t>
            </a:r>
            <a:r>
              <a:rPr lang="en-US" b="0" i="0" dirty="0">
                <a:solidFill>
                  <a:srgbClr val="3C3C3B"/>
                </a:solidFill>
                <a:effectLst/>
                <a:latin typeface="Lato"/>
              </a:rPr>
              <a:t> and show a filter. To accomplish this, use the drop-down menu of the </a:t>
            </a:r>
            <a:r>
              <a:rPr lang="en-US" b="1" i="0" dirty="0">
                <a:solidFill>
                  <a:srgbClr val="3C3C3B"/>
                </a:solidFill>
                <a:effectLst/>
                <a:latin typeface="Lato"/>
              </a:rPr>
              <a:t>Department</a:t>
            </a:r>
            <a:r>
              <a:rPr lang="en-US" b="0" i="0" dirty="0">
                <a:solidFill>
                  <a:srgbClr val="3C3C3B"/>
                </a:solidFill>
                <a:effectLst/>
                <a:latin typeface="Lato"/>
              </a:rPr>
              <a:t> field in the data pane and select </a:t>
            </a:r>
            <a:r>
              <a:rPr lang="en-US" b="1" i="0" dirty="0">
                <a:solidFill>
                  <a:srgbClr val="3C3C3B"/>
                </a:solidFill>
                <a:effectLst/>
                <a:latin typeface="Lato"/>
              </a:rPr>
              <a:t>Show Filter</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Name the sheet </a:t>
            </a:r>
            <a:r>
              <a:rPr lang="en-US" b="1" i="0" dirty="0">
                <a:solidFill>
                  <a:srgbClr val="3C3C3B"/>
                </a:solidFill>
                <a:effectLst/>
                <a:latin typeface="Lato"/>
              </a:rPr>
              <a:t>Overall Profit by Category</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75390544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Create another similar view showing profit by item. Sort the items in descending order by the sum of profit.</a:t>
            </a:r>
          </a:p>
          <a:p>
            <a:pPr algn="l">
              <a:buFont typeface="+mj-lt"/>
              <a:buAutoNum type="arabicPeriod"/>
            </a:pPr>
            <a:r>
              <a:rPr lang="en-US" b="0" i="0" dirty="0">
                <a:solidFill>
                  <a:srgbClr val="3C3C3B"/>
                </a:solidFill>
                <a:effectLst/>
                <a:latin typeface="Lato"/>
              </a:rPr>
              <a:t>You'll notice that there are too many items to see at once. For your objectives on this dashboard, you can limit the items to only the top 10 least profitable ones. Add the </a:t>
            </a:r>
            <a:r>
              <a:rPr lang="en-US" b="1" i="0" dirty="0">
                <a:solidFill>
                  <a:srgbClr val="3C3C3B"/>
                </a:solidFill>
                <a:effectLst/>
                <a:latin typeface="Lato"/>
              </a:rPr>
              <a:t>Item</a:t>
            </a:r>
            <a:r>
              <a:rPr lang="en-US" b="0" i="1" dirty="0">
                <a:solidFill>
                  <a:srgbClr val="3C3C3B"/>
                </a:solidFill>
                <a:effectLst/>
                <a:latin typeface="Lato"/>
              </a:rPr>
              <a:t> </a:t>
            </a:r>
            <a:r>
              <a:rPr lang="en-US" b="0" i="0" dirty="0">
                <a:solidFill>
                  <a:srgbClr val="3C3C3B"/>
                </a:solidFill>
                <a:effectLst/>
                <a:latin typeface="Lato"/>
              </a:rPr>
              <a:t>field to the </a:t>
            </a:r>
            <a:r>
              <a:rPr lang="en-US" b="1" i="0" dirty="0">
                <a:solidFill>
                  <a:srgbClr val="3C3C3B"/>
                </a:solidFill>
                <a:effectLst/>
                <a:latin typeface="Lato"/>
              </a:rPr>
              <a:t>Filters</a:t>
            </a:r>
            <a:r>
              <a:rPr lang="en-US" b="0" i="0" dirty="0">
                <a:solidFill>
                  <a:srgbClr val="3C3C3B"/>
                </a:solidFill>
                <a:effectLst/>
                <a:latin typeface="Lato"/>
              </a:rPr>
              <a:t> shelf,</a:t>
            </a:r>
          </a:p>
          <a:p>
            <a:pPr marL="158750" indent="0">
              <a:buNone/>
            </a:pPr>
            <a:endParaRPr dirty="0">
              <a:uFillTx/>
            </a:endParaRPr>
          </a:p>
        </p:txBody>
      </p:sp>
    </p:spTree>
    <p:extLst>
      <p:ext uri="{BB962C8B-B14F-4D97-AF65-F5344CB8AC3E}">
        <p14:creationId xmlns:p14="http://schemas.microsoft.com/office/powerpoint/2010/main" val="372372773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indent="-298450" algn="l"/>
            <a:r>
              <a:rPr lang="en-US" b="0" i="0" dirty="0">
                <a:solidFill>
                  <a:srgbClr val="3C3C3B"/>
                </a:solidFill>
                <a:effectLst/>
                <a:latin typeface="Lato"/>
              </a:rPr>
              <a:t>Create another sheet that displays a filled map of profit by state. You can accomplish this rather quickly by double-clicking the </a:t>
            </a:r>
            <a:r>
              <a:rPr lang="en-US" b="1" i="0" dirty="0">
                <a:solidFill>
                  <a:srgbClr val="3C3C3B"/>
                </a:solidFill>
                <a:effectLst/>
                <a:latin typeface="Lato"/>
              </a:rPr>
              <a:t>State</a:t>
            </a:r>
            <a:r>
              <a:rPr lang="en-US" b="0" i="0" dirty="0">
                <a:solidFill>
                  <a:srgbClr val="3C3C3B"/>
                </a:solidFill>
                <a:effectLst/>
                <a:latin typeface="Lato"/>
              </a:rPr>
              <a:t> field in the data window and then dropping </a:t>
            </a:r>
            <a:r>
              <a:rPr lang="en-US" b="1" i="0" dirty="0">
                <a:solidFill>
                  <a:srgbClr val="3C3C3B"/>
                </a:solidFill>
                <a:effectLst/>
                <a:latin typeface="Lato"/>
              </a:rPr>
              <a:t>Profit</a:t>
            </a:r>
            <a:r>
              <a:rPr lang="en-US" b="0" i="0" dirty="0">
                <a:solidFill>
                  <a:srgbClr val="3C3C3B"/>
                </a:solidFill>
                <a:effectLst/>
                <a:latin typeface="Lato"/>
              </a:rPr>
              <a:t> on the </a:t>
            </a:r>
            <a:r>
              <a:rPr lang="en-US" b="1" i="0" dirty="0">
                <a:solidFill>
                  <a:srgbClr val="3C3C3B"/>
                </a:solidFill>
                <a:effectLst/>
                <a:latin typeface="Lato"/>
              </a:rPr>
              <a:t>Color</a:t>
            </a:r>
            <a:r>
              <a:rPr lang="en-US" b="0" i="0" dirty="0">
                <a:solidFill>
                  <a:srgbClr val="3C3C3B"/>
                </a:solidFill>
                <a:effectLst/>
                <a:latin typeface="Lato"/>
              </a:rPr>
              <a:t> shelf. (Note: if your regional settings are not US, you may need to use the </a:t>
            </a:r>
            <a:r>
              <a:rPr lang="en-US" b="1" i="0" dirty="0">
                <a:solidFill>
                  <a:srgbClr val="3C3C3B"/>
                </a:solidFill>
                <a:effectLst/>
                <a:latin typeface="Lato"/>
              </a:rPr>
              <a:t>Edit Locations</a:t>
            </a:r>
            <a:r>
              <a:rPr lang="en-US" b="0" i="0" dirty="0">
                <a:solidFill>
                  <a:srgbClr val="3C3C3B"/>
                </a:solidFill>
                <a:effectLst/>
                <a:latin typeface="Lato"/>
              </a:rPr>
              <a:t> option to set the country to the United States.)</a:t>
            </a:r>
          </a:p>
          <a:p>
            <a:pPr marL="158750" indent="0">
              <a:buNone/>
            </a:pPr>
            <a:endParaRPr dirty="0">
              <a:uFillTx/>
            </a:endParaRPr>
          </a:p>
        </p:txBody>
      </p:sp>
    </p:spTree>
    <p:extLst>
      <p:ext uri="{BB962C8B-B14F-4D97-AF65-F5344CB8AC3E}">
        <p14:creationId xmlns:p14="http://schemas.microsoft.com/office/powerpoint/2010/main" val="2046527120"/>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Create one final sheet to show when profits were made or lost. Ensure that the </a:t>
            </a:r>
            <a:r>
              <a:rPr lang="en-US" b="1" i="0" dirty="0">
                <a:solidFill>
                  <a:srgbClr val="3C3C3B"/>
                </a:solidFill>
                <a:effectLst/>
                <a:latin typeface="Lato"/>
              </a:rPr>
              <a:t>Order Date</a:t>
            </a:r>
            <a:r>
              <a:rPr lang="en-US" b="0" i="0" dirty="0">
                <a:solidFill>
                  <a:srgbClr val="3C3C3B"/>
                </a:solidFill>
                <a:effectLst/>
                <a:latin typeface="Lato"/>
              </a:rPr>
              <a:t> field has been added as the </a:t>
            </a:r>
            <a:r>
              <a:rPr lang="en-US" b="1" i="0" dirty="0">
                <a:solidFill>
                  <a:srgbClr val="3C3C3B"/>
                </a:solidFill>
                <a:effectLst/>
                <a:latin typeface="Lato"/>
              </a:rPr>
              <a:t>Quarter</a:t>
            </a:r>
            <a:r>
              <a:rPr lang="en-US" b="0" i="0" dirty="0">
                <a:solidFill>
                  <a:srgbClr val="3C3C3B"/>
                </a:solidFill>
                <a:effectLst/>
                <a:latin typeface="Lato"/>
              </a:rPr>
              <a:t> date value and that it is continuous (green).</a:t>
            </a:r>
          </a:p>
          <a:p>
            <a:pPr algn="l">
              <a:buFont typeface="+mj-lt"/>
              <a:buAutoNum type="arabicPeriod"/>
            </a:pPr>
            <a:r>
              <a:rPr lang="en-US" b="0" i="0" dirty="0">
                <a:solidFill>
                  <a:srgbClr val="3C3C3B"/>
                </a:solidFill>
                <a:effectLst/>
                <a:latin typeface="Lato"/>
              </a:rPr>
              <a:t>Add a linear trend line. To do this, switch to the </a:t>
            </a:r>
            <a:r>
              <a:rPr lang="en-US" b="1" i="0" dirty="0">
                <a:solidFill>
                  <a:srgbClr val="3C3C3B"/>
                </a:solidFill>
                <a:effectLst/>
                <a:latin typeface="Lato"/>
              </a:rPr>
              <a:t>Analytics</a:t>
            </a:r>
            <a:r>
              <a:rPr lang="en-US" b="0" i="1" dirty="0">
                <a:solidFill>
                  <a:srgbClr val="3C3C3B"/>
                </a:solidFill>
                <a:effectLst/>
                <a:latin typeface="Lato"/>
              </a:rPr>
              <a:t> </a:t>
            </a:r>
            <a:r>
              <a:rPr lang="en-US" b="0" i="0" dirty="0">
                <a:solidFill>
                  <a:srgbClr val="3C3C3B"/>
                </a:solidFill>
                <a:effectLst/>
                <a:latin typeface="Lato"/>
              </a:rPr>
              <a:t>tab of the left sidebar and drag </a:t>
            </a:r>
            <a:r>
              <a:rPr lang="en-US" b="1" i="0" dirty="0">
                <a:solidFill>
                  <a:srgbClr val="3C3C3B"/>
                </a:solidFill>
                <a:effectLst/>
                <a:latin typeface="Lato"/>
              </a:rPr>
              <a:t>Trend Line</a:t>
            </a:r>
            <a:r>
              <a:rPr lang="en-US" b="0" i="0" dirty="0">
                <a:solidFill>
                  <a:srgbClr val="3C3C3B"/>
                </a:solidFill>
                <a:effectLst/>
                <a:latin typeface="Lato"/>
              </a:rPr>
              <a:t> from </a:t>
            </a:r>
            <a:r>
              <a:rPr lang="en-US" b="1" i="0" dirty="0">
                <a:solidFill>
                  <a:srgbClr val="3C3C3B"/>
                </a:solidFill>
                <a:effectLst/>
                <a:latin typeface="Lato"/>
              </a:rPr>
              <a:t>Model</a:t>
            </a:r>
            <a:r>
              <a:rPr lang="en-US" b="0" i="1" dirty="0">
                <a:solidFill>
                  <a:srgbClr val="3C3C3B"/>
                </a:solidFill>
                <a:effectLst/>
                <a:latin typeface="Lato"/>
              </a:rPr>
              <a:t> </a:t>
            </a:r>
            <a:r>
              <a:rPr lang="en-US" b="0" i="0" dirty="0">
                <a:solidFill>
                  <a:srgbClr val="3C3C3B"/>
                </a:solidFill>
                <a:effectLst/>
                <a:latin typeface="Lato"/>
              </a:rPr>
              <a:t>to the view. Alternatively, right-click a blank area of the canvas of the view and select </a:t>
            </a:r>
            <a:r>
              <a:rPr lang="en-US" b="1" i="0" dirty="0">
                <a:solidFill>
                  <a:srgbClr val="3C3C3B"/>
                </a:solidFill>
                <a:effectLst/>
                <a:latin typeface="Lato"/>
              </a:rPr>
              <a:t>Trend Lines</a:t>
            </a:r>
            <a:r>
              <a:rPr lang="en-US" b="0" i="0" dirty="0">
                <a:solidFill>
                  <a:srgbClr val="3C3C3B"/>
                </a:solidFill>
                <a:effectLst/>
                <a:latin typeface="Lato"/>
              </a:rPr>
              <a:t> | </a:t>
            </a:r>
            <a:r>
              <a:rPr lang="en-US" b="1" i="0" dirty="0">
                <a:solidFill>
                  <a:srgbClr val="3C3C3B"/>
                </a:solidFill>
                <a:effectLst/>
                <a:latin typeface="Lato"/>
              </a:rPr>
              <a:t>Show Trend Lines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420791345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Now that you've created the views that will make up the dashboard, let's start to put the dashboard together!</a:t>
            </a:r>
            <a:endParaRPr dirty="0">
              <a:uFillTx/>
            </a:endParaRPr>
          </a:p>
        </p:txBody>
      </p:sp>
    </p:spTree>
    <p:extLst>
      <p:ext uri="{BB962C8B-B14F-4D97-AF65-F5344CB8AC3E}">
        <p14:creationId xmlns:p14="http://schemas.microsoft.com/office/powerpoint/2010/main" val="1134177743"/>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At this point, you have all of the necessary views to achieve the objectives for your dashboard. Now, all that remains is to arrange them and enable the interactivity that's required to effectively tell the story:</a:t>
            </a:r>
          </a:p>
          <a:p>
            <a:pPr algn="l">
              <a:buFont typeface="+mj-lt"/>
              <a:buAutoNum type="arabicPeriod"/>
            </a:pPr>
            <a:r>
              <a:rPr lang="en-US" b="0" i="0" dirty="0">
                <a:solidFill>
                  <a:srgbClr val="3C3C3B"/>
                </a:solidFill>
                <a:effectLst/>
                <a:latin typeface="Lato"/>
              </a:rPr>
              <a:t>Create a new dashboard by clicking the </a:t>
            </a:r>
            <a:r>
              <a:rPr lang="en-US" b="1" i="0" dirty="0">
                <a:solidFill>
                  <a:srgbClr val="3C3C3B"/>
                </a:solidFill>
                <a:effectLst/>
                <a:latin typeface="Lato"/>
              </a:rPr>
              <a:t>New Dashboard</a:t>
            </a:r>
            <a:r>
              <a:rPr lang="en-US" b="0" i="1" dirty="0">
                <a:solidFill>
                  <a:srgbClr val="3C3C3B"/>
                </a:solidFill>
                <a:effectLst/>
                <a:latin typeface="Lato"/>
              </a:rPr>
              <a:t> </a:t>
            </a:r>
            <a:r>
              <a:rPr lang="en-US" b="0" i="0" dirty="0">
                <a:solidFill>
                  <a:srgbClr val="3C3C3B"/>
                </a:solidFill>
                <a:effectLst/>
                <a:latin typeface="Lato"/>
              </a:rPr>
              <a:t>tab to the right of all existing worksheet tabs or by selecting </a:t>
            </a:r>
            <a:r>
              <a:rPr lang="en-US" b="1" i="0" dirty="0">
                <a:solidFill>
                  <a:srgbClr val="3C3C3B"/>
                </a:solidFill>
                <a:effectLst/>
                <a:latin typeface="Lato"/>
              </a:rPr>
              <a:t>Dashboard</a:t>
            </a:r>
            <a:r>
              <a:rPr lang="en-US" b="0" i="0" dirty="0">
                <a:solidFill>
                  <a:srgbClr val="3C3C3B"/>
                </a:solidFill>
                <a:effectLst/>
                <a:latin typeface="Lato"/>
              </a:rPr>
              <a:t> | </a:t>
            </a:r>
            <a:r>
              <a:rPr lang="en-US" b="1" i="0" dirty="0">
                <a:solidFill>
                  <a:srgbClr val="3C3C3B"/>
                </a:solidFill>
                <a:effectLst/>
                <a:latin typeface="Lato"/>
              </a:rPr>
              <a:t>New Dashboard</a:t>
            </a:r>
            <a:r>
              <a:rPr lang="en-US" b="0" i="1" dirty="0">
                <a:solidFill>
                  <a:srgbClr val="3C3C3B"/>
                </a:solidFill>
                <a:effectLst/>
                <a:latin typeface="Lato"/>
              </a:rPr>
              <a:t> </a:t>
            </a:r>
            <a:r>
              <a:rPr lang="en-US" b="0" i="0" dirty="0">
                <a:solidFill>
                  <a:srgbClr val="3C3C3B"/>
                </a:solidFill>
                <a:effectLst/>
                <a:latin typeface="Lato"/>
              </a:rPr>
              <a:t>from the menu.</a:t>
            </a:r>
          </a:p>
          <a:p>
            <a:pPr algn="l">
              <a:buFont typeface="+mj-lt"/>
              <a:buAutoNum type="arabicPeriod"/>
            </a:pPr>
            <a:r>
              <a:rPr lang="en-US" b="0" i="0" dirty="0">
                <a:solidFill>
                  <a:srgbClr val="3C3C3B"/>
                </a:solidFill>
                <a:effectLst/>
                <a:latin typeface="Lato"/>
              </a:rPr>
              <a:t>Rename the new dashboard Is Least Profitable Always Unprofitable?.</a:t>
            </a:r>
          </a:p>
          <a:p>
            <a:pPr algn="l">
              <a:buFont typeface="+mj-lt"/>
              <a:buAutoNum type="arabicPeriod"/>
            </a:pPr>
            <a:r>
              <a:rPr lang="en-US" b="0" i="0" dirty="0">
                <a:solidFill>
                  <a:srgbClr val="3C3C3B"/>
                </a:solidFill>
                <a:effectLst/>
                <a:latin typeface="Lato"/>
              </a:rPr>
              <a:t>At the bottom of the left sidebar, check </a:t>
            </a:r>
            <a:r>
              <a:rPr lang="en-US" b="1" i="0" dirty="0">
                <a:solidFill>
                  <a:srgbClr val="3C3C3B"/>
                </a:solidFill>
                <a:effectLst/>
                <a:latin typeface="Lato"/>
              </a:rPr>
              <a:t>Show dashboard title</a:t>
            </a:r>
            <a:r>
              <a:rPr lang="en-US" b="0" i="0" dirty="0">
                <a:solidFill>
                  <a:srgbClr val="3C3C3B"/>
                </a:solidFill>
                <a:effectLst/>
                <a:latin typeface="Lato"/>
              </a:rPr>
              <a:t>.</a:t>
            </a:r>
          </a:p>
          <a:p>
            <a:pPr algn="l">
              <a:buFont typeface="+mj-lt"/>
              <a:buAutoNum type="arabicPeriod" startAt="4"/>
            </a:pPr>
            <a:r>
              <a:rPr lang="en-US" b="0" i="0" dirty="0">
                <a:solidFill>
                  <a:srgbClr val="3C3C3B"/>
                </a:solidFill>
                <a:effectLst/>
                <a:latin typeface="Lato"/>
              </a:rPr>
              <a:t>Add the views to the dashboard by dragging them from the </a:t>
            </a:r>
            <a:r>
              <a:rPr lang="en-US" b="1" i="0" dirty="0">
                <a:solidFill>
                  <a:srgbClr val="3C3C3B"/>
                </a:solidFill>
                <a:effectLst/>
                <a:latin typeface="Lato"/>
              </a:rPr>
              <a:t>Dashboard </a:t>
            </a:r>
            <a:r>
              <a:rPr lang="en-US" b="0" i="0" dirty="0">
                <a:solidFill>
                  <a:srgbClr val="3C3C3B"/>
                </a:solidFill>
                <a:effectLst/>
                <a:latin typeface="Lato"/>
              </a:rPr>
              <a:t>pane of the left sidebar and dropping them into the dashboard canvas. Arrange them as follows:</a:t>
            </a:r>
          </a:p>
          <a:p>
            <a:pPr marL="158750" indent="0">
              <a:buNone/>
            </a:pPr>
            <a:endParaRPr lang="en-US" dirty="0">
              <a:uFillTx/>
            </a:endParaRPr>
          </a:p>
          <a:p>
            <a:pPr algn="l">
              <a:buFont typeface="+mj-lt"/>
              <a:buAutoNum type="arabicPeriod" startAt="5"/>
            </a:pPr>
            <a:r>
              <a:rPr lang="en-US" b="0" i="0" dirty="0">
                <a:solidFill>
                  <a:srgbClr val="3C3C3B"/>
                </a:solidFill>
                <a:effectLst/>
                <a:latin typeface="Lato"/>
              </a:rPr>
              <a:t>Use the drop-down menu on the </a:t>
            </a:r>
            <a:r>
              <a:rPr lang="en-US" b="1" i="0" dirty="0">
                <a:solidFill>
                  <a:srgbClr val="3C3C3B"/>
                </a:solidFill>
                <a:effectLst/>
                <a:latin typeface="Lato"/>
              </a:rPr>
              <a:t>Department</a:t>
            </a:r>
            <a:r>
              <a:rPr lang="en-US" b="0" i="0" dirty="0">
                <a:solidFill>
                  <a:srgbClr val="3C3C3B"/>
                </a:solidFill>
                <a:effectLst/>
                <a:latin typeface="Lato"/>
              </a:rPr>
              <a:t> filter and change the control to </a:t>
            </a:r>
            <a:r>
              <a:rPr lang="en-US" b="1" i="0" dirty="0">
                <a:solidFill>
                  <a:srgbClr val="3C3C3B"/>
                </a:solidFill>
                <a:effectLst/>
                <a:latin typeface="Lato"/>
              </a:rPr>
              <a:t>Single Value</a:t>
            </a:r>
            <a:r>
              <a:rPr lang="en-US" b="0" i="0" dirty="0">
                <a:solidFill>
                  <a:srgbClr val="3C3C3B"/>
                </a:solidFill>
                <a:effectLst/>
                <a:latin typeface="Lato"/>
              </a:rPr>
              <a:t> (drop-down).</a:t>
            </a:r>
          </a:p>
          <a:p>
            <a:pPr algn="l">
              <a:buFont typeface="+mj-lt"/>
              <a:buAutoNum type="arabicPeriod" startAt="6"/>
            </a:pPr>
            <a:r>
              <a:rPr lang="en-US" b="0" i="0" dirty="0">
                <a:solidFill>
                  <a:srgbClr val="3C3C3B"/>
                </a:solidFill>
                <a:effectLst/>
                <a:latin typeface="Lato"/>
              </a:rPr>
              <a:t>You'll notice that changing the value of the filter only changes the </a:t>
            </a:r>
            <a:r>
              <a:rPr lang="en-US" b="1" i="0" dirty="0">
                <a:solidFill>
                  <a:srgbClr val="3C3C3B"/>
                </a:solidFill>
                <a:effectLst/>
                <a:latin typeface="Lato"/>
              </a:rPr>
              <a:t>Overall Profit by Category</a:t>
            </a:r>
            <a:r>
              <a:rPr lang="en-US" b="0" i="0" dirty="0">
                <a:solidFill>
                  <a:srgbClr val="3C3C3B"/>
                </a:solidFill>
                <a:effectLst/>
                <a:latin typeface="Lato"/>
              </a:rPr>
              <a:t> view. You can adjust which views the filter applies to by using the drop-down menu. Using the drop-down menu, select </a:t>
            </a:r>
            <a:r>
              <a:rPr lang="en-US" b="1" i="0" dirty="0">
                <a:solidFill>
                  <a:srgbClr val="3C3C3B"/>
                </a:solidFill>
                <a:effectLst/>
                <a:latin typeface="Lato"/>
              </a:rPr>
              <a:t>Apply to Worksheets</a:t>
            </a:r>
            <a:r>
              <a:rPr lang="en-US" b="0" i="0" dirty="0">
                <a:solidFill>
                  <a:srgbClr val="3C3C3B"/>
                </a:solidFill>
                <a:effectLst/>
                <a:latin typeface="Lato"/>
              </a:rPr>
              <a:t> | </a:t>
            </a:r>
            <a:r>
              <a:rPr lang="en-US" b="1" i="0" dirty="0">
                <a:solidFill>
                  <a:srgbClr val="3C3C3B"/>
                </a:solidFill>
                <a:effectLst/>
                <a:latin typeface="Lato"/>
              </a:rPr>
              <a:t>All Using This Data Source</a:t>
            </a:r>
            <a:r>
              <a:rPr lang="en-US" b="0" i="0" dirty="0">
                <a:solidFill>
                  <a:srgbClr val="3C3C3B"/>
                </a:solidFill>
                <a:effectLst/>
                <a:latin typeface="Lato"/>
              </a:rPr>
              <a:t>.</a:t>
            </a:r>
          </a:p>
          <a:p>
            <a:pPr algn="l"/>
            <a:r>
              <a:rPr lang="en-US" b="0" i="0" dirty="0">
                <a:solidFill>
                  <a:srgbClr val="3C3C3B"/>
                </a:solidFill>
                <a:effectLst/>
                <a:latin typeface="Lato"/>
              </a:rPr>
              <a:t>Options for applying filters may be set using the drop-down on the filter control or on the field on the filters shelf in the view. The options include the following:</a:t>
            </a:r>
          </a:p>
          <a:p>
            <a:pPr algn="l">
              <a:buFont typeface="Arial" panose="020B0604020202020204" pitchFamily="34" charset="0"/>
              <a:buChar char="•"/>
            </a:pPr>
            <a:r>
              <a:rPr lang="en-US" b="1" i="0" dirty="0">
                <a:solidFill>
                  <a:srgbClr val="3C3C3B"/>
                </a:solidFill>
                <a:effectLst/>
                <a:latin typeface="Lato"/>
              </a:rPr>
              <a:t>All Using Related Data Sources</a:t>
            </a:r>
            <a:r>
              <a:rPr lang="en-US" b="0" i="0" dirty="0">
                <a:solidFill>
                  <a:srgbClr val="3C3C3B"/>
                </a:solidFill>
                <a:effectLst/>
                <a:latin typeface="Lato"/>
              </a:rPr>
              <a:t>: The filter will be applied to all data sources where the field used for filtering is related between data sources. Relationships may be edited from </a:t>
            </a:r>
            <a:r>
              <a:rPr lang="en-US" b="1" i="0" dirty="0">
                <a:solidFill>
                  <a:srgbClr val="3C3C3B"/>
                </a:solidFill>
                <a:effectLst/>
                <a:latin typeface="Lato"/>
              </a:rPr>
              <a:t>Data</a:t>
            </a:r>
            <a:r>
              <a:rPr lang="en-US" b="0" i="0" dirty="0">
                <a:solidFill>
                  <a:srgbClr val="3C3C3B"/>
                </a:solidFill>
                <a:effectLst/>
                <a:latin typeface="Lato"/>
              </a:rPr>
              <a:t> | </a:t>
            </a:r>
            <a:r>
              <a:rPr lang="en-US" b="1" i="0" dirty="0">
                <a:solidFill>
                  <a:srgbClr val="3C3C3B"/>
                </a:solidFill>
                <a:effectLst/>
                <a:latin typeface="Lato"/>
              </a:rPr>
              <a:t>Edit Relationships</a:t>
            </a:r>
            <a:r>
              <a:rPr lang="en-US" b="0" i="0" dirty="0">
                <a:solidFill>
                  <a:srgbClr val="3C3C3B"/>
                </a:solidFill>
                <a:effectLst/>
                <a:latin typeface="Lato"/>
              </a:rPr>
              <a:t> on the main menu.</a:t>
            </a:r>
          </a:p>
          <a:p>
            <a:pPr algn="l">
              <a:buFont typeface="Arial" panose="020B0604020202020204" pitchFamily="34" charset="0"/>
              <a:buChar char="•"/>
            </a:pPr>
            <a:r>
              <a:rPr lang="en-US" b="1" i="0" dirty="0">
                <a:solidFill>
                  <a:srgbClr val="3C3C3B"/>
                </a:solidFill>
                <a:effectLst/>
                <a:latin typeface="Lato"/>
              </a:rPr>
              <a:t>All Using This Data Source</a:t>
            </a:r>
            <a:r>
              <a:rPr lang="en-US" b="0" i="0" dirty="0">
                <a:solidFill>
                  <a:srgbClr val="3C3C3B"/>
                </a:solidFill>
                <a:effectLst/>
                <a:latin typeface="Lato"/>
              </a:rPr>
              <a:t>: The filter will be applied to any view using the data source as the primary data source.</a:t>
            </a:r>
          </a:p>
          <a:p>
            <a:pPr algn="l">
              <a:buFont typeface="Arial" panose="020B0604020202020204" pitchFamily="34" charset="0"/>
              <a:buChar char="•"/>
            </a:pPr>
            <a:r>
              <a:rPr lang="en-US" b="1" i="0" dirty="0">
                <a:solidFill>
                  <a:srgbClr val="3C3C3B"/>
                </a:solidFill>
                <a:effectLst/>
                <a:latin typeface="Lato"/>
              </a:rPr>
              <a:t>Selected Worksheets...</a:t>
            </a:r>
            <a:r>
              <a:rPr lang="en-US" b="0" i="0" dirty="0">
                <a:solidFill>
                  <a:srgbClr val="3C3C3B"/>
                </a:solidFill>
                <a:effectLst/>
                <a:latin typeface="Lato"/>
              </a:rPr>
              <a:t>: The filter will be applied to the worksheets you select.</a:t>
            </a:r>
          </a:p>
          <a:p>
            <a:pPr algn="l">
              <a:buFont typeface="Arial" panose="020B0604020202020204" pitchFamily="34" charset="0"/>
              <a:buChar char="•"/>
            </a:pPr>
            <a:r>
              <a:rPr lang="en-US" b="1" i="0" dirty="0">
                <a:solidFill>
                  <a:srgbClr val="3C3C3B"/>
                </a:solidFill>
                <a:effectLst/>
                <a:latin typeface="Lato"/>
              </a:rPr>
              <a:t>Only This Worksheet</a:t>
            </a:r>
            <a:r>
              <a:rPr lang="en-US" b="0" i="0" dirty="0">
                <a:solidFill>
                  <a:srgbClr val="3C3C3B"/>
                </a:solidFill>
                <a:effectLst/>
                <a:latin typeface="Lato"/>
              </a:rPr>
              <a:t>: The filter will be applied only to the current worksheet.</a:t>
            </a:r>
          </a:p>
          <a:p>
            <a:pPr marL="158750" indent="0">
              <a:buNone/>
            </a:pPr>
            <a:endParaRPr dirty="0">
              <a:uFillTx/>
            </a:endParaRPr>
          </a:p>
        </p:txBody>
      </p:sp>
    </p:spTree>
    <p:extLst>
      <p:ext uri="{BB962C8B-B14F-4D97-AF65-F5344CB8AC3E}">
        <p14:creationId xmlns:p14="http://schemas.microsoft.com/office/powerpoint/2010/main" val="2835897284"/>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Now, let's get back to creating our dashboard framework.</a:t>
            </a:r>
          </a:p>
          <a:p>
            <a:pPr algn="l">
              <a:buFont typeface="+mj-lt"/>
              <a:buAutoNum type="arabicPeriod" startAt="7"/>
            </a:pPr>
            <a:r>
              <a:rPr lang="en-US" b="0" i="0" dirty="0">
                <a:solidFill>
                  <a:srgbClr val="3C3C3B"/>
                </a:solidFill>
                <a:effectLst/>
                <a:latin typeface="Lato"/>
              </a:rPr>
              <a:t>From the left sidebar, drag and drop a text object above </a:t>
            </a:r>
            <a:r>
              <a:rPr lang="en-US" b="1" i="0" dirty="0">
                <a:solidFill>
                  <a:srgbClr val="3C3C3B"/>
                </a:solidFill>
                <a:effectLst/>
                <a:latin typeface="Lato"/>
              </a:rPr>
              <a:t>Overall Profit by Category</a:t>
            </a:r>
            <a:r>
              <a:rPr lang="en-US" b="0" i="0" dirty="0">
                <a:solidFill>
                  <a:srgbClr val="3C3C3B"/>
                </a:solidFill>
                <a:effectLst/>
                <a:latin typeface="Lato"/>
              </a:rPr>
              <a:t> and enter the following instructions:</a:t>
            </a:r>
          </a:p>
          <a:p>
            <a:pPr marL="742950" lvl="1" indent="-285750" algn="l">
              <a:buFont typeface="+mj-lt"/>
              <a:buAutoNum type="arabicPeriod" startAt="7"/>
            </a:pPr>
            <a:r>
              <a:rPr lang="en-US" b="1" i="0" dirty="0">
                <a:solidFill>
                  <a:srgbClr val="3C3C3B"/>
                </a:solidFill>
                <a:effectLst/>
                <a:latin typeface="Lato"/>
              </a:rPr>
              <a:t>Select a Department from the drop-down</a:t>
            </a:r>
            <a:endParaRPr lang="en-US" b="0" i="0" dirty="0">
              <a:solidFill>
                <a:srgbClr val="3C3C3B"/>
              </a:solidFill>
              <a:effectLst/>
              <a:latin typeface="Lato"/>
            </a:endParaRPr>
          </a:p>
          <a:p>
            <a:pPr marL="742950" lvl="1" indent="-285750" algn="l">
              <a:buFont typeface="+mj-lt"/>
              <a:buAutoNum type="arabicPeriod" startAt="7"/>
            </a:pPr>
            <a:r>
              <a:rPr lang="en-US" b="1" i="0" dirty="0">
                <a:solidFill>
                  <a:srgbClr val="3C3C3B"/>
                </a:solidFill>
                <a:effectLst/>
                <a:latin typeface="Lato"/>
              </a:rPr>
              <a:t>Select a category below</a:t>
            </a:r>
            <a:endParaRPr lang="en-US" b="0" i="0" dirty="0">
              <a:solidFill>
                <a:srgbClr val="3C3C3B"/>
              </a:solidFill>
              <a:effectLst/>
              <a:latin typeface="Lato"/>
            </a:endParaRPr>
          </a:p>
          <a:p>
            <a:pPr marL="742950" lvl="1" indent="-285750" algn="l">
              <a:buFont typeface="+mj-lt"/>
              <a:buAutoNum type="arabicPeriod" startAt="7"/>
            </a:pPr>
            <a:r>
              <a:rPr lang="en-US" b="1" i="0" dirty="0">
                <a:solidFill>
                  <a:srgbClr val="3C3C3B"/>
                </a:solidFill>
                <a:effectLst/>
                <a:latin typeface="Lato"/>
              </a:rPr>
              <a:t>Select an Item below</a:t>
            </a:r>
            <a:endParaRPr lang="en-US" b="0" i="0" dirty="0">
              <a:solidFill>
                <a:srgbClr val="3C3C3B"/>
              </a:solidFill>
              <a:effectLst/>
              <a:latin typeface="Lato"/>
            </a:endParaRPr>
          </a:p>
          <a:p>
            <a:pPr algn="l">
              <a:buFont typeface="+mj-lt"/>
              <a:buAutoNum type="arabicPeriod"/>
            </a:pPr>
            <a:r>
              <a:rPr lang="en-US" b="0" i="0" dirty="0">
                <a:solidFill>
                  <a:srgbClr val="3C3C3B"/>
                </a:solidFill>
                <a:effectLst/>
                <a:latin typeface="Lato"/>
              </a:rPr>
              <a:t>Using the grip, move the </a:t>
            </a:r>
            <a:r>
              <a:rPr lang="en-US" b="1" i="0" dirty="0">
                <a:solidFill>
                  <a:srgbClr val="3C3C3B"/>
                </a:solidFill>
                <a:effectLst/>
                <a:latin typeface="Lato"/>
              </a:rPr>
              <a:t>Department</a:t>
            </a:r>
            <a:r>
              <a:rPr lang="en-US" b="0" i="0" dirty="0">
                <a:solidFill>
                  <a:srgbClr val="3C3C3B"/>
                </a:solidFill>
                <a:effectLst/>
                <a:latin typeface="Lato"/>
              </a:rPr>
              <a:t> filter immediately above the </a:t>
            </a:r>
            <a:r>
              <a:rPr lang="en-US" b="1" i="0" dirty="0">
                <a:solidFill>
                  <a:srgbClr val="3C3C3B"/>
                </a:solidFill>
                <a:effectLst/>
                <a:latin typeface="Lato"/>
              </a:rPr>
              <a:t>Top 10 Least Profitable Items</a:t>
            </a:r>
            <a:r>
              <a:rPr lang="en-US" b="0" i="0" dirty="0">
                <a:solidFill>
                  <a:srgbClr val="3C3C3B"/>
                </a:solidFill>
                <a:effectLst/>
                <a:latin typeface="Lato"/>
              </a:rPr>
              <a:t> view.</a:t>
            </a:r>
          </a:p>
          <a:p>
            <a:pPr algn="l">
              <a:buFont typeface="+mj-lt"/>
              <a:buAutoNum type="arabicPeriod"/>
            </a:pPr>
            <a:r>
              <a:rPr lang="en-US" b="0" i="0" dirty="0">
                <a:solidFill>
                  <a:srgbClr val="3C3C3B"/>
                </a:solidFill>
                <a:effectLst/>
                <a:latin typeface="Lato"/>
              </a:rPr>
              <a:t>Size the text object to align the </a:t>
            </a:r>
            <a:r>
              <a:rPr lang="en-US" b="1" i="0" dirty="0">
                <a:solidFill>
                  <a:srgbClr val="3C3C3B"/>
                </a:solidFill>
                <a:effectLst/>
                <a:latin typeface="Lato"/>
              </a:rPr>
              <a:t>Top 10</a:t>
            </a:r>
            <a:r>
              <a:rPr lang="en-US" b="0" i="0" dirty="0">
                <a:solidFill>
                  <a:srgbClr val="3C3C3B"/>
                </a:solidFill>
                <a:effectLst/>
                <a:latin typeface="Lato"/>
              </a:rPr>
              <a:t> view with the overall view.</a:t>
            </a:r>
          </a:p>
          <a:p>
            <a:pPr algn="l">
              <a:buFont typeface="+mj-lt"/>
              <a:buAutoNum type="arabicPeriod"/>
            </a:pPr>
            <a:r>
              <a:rPr lang="en-US" b="0" i="0" dirty="0">
                <a:solidFill>
                  <a:srgbClr val="3C3C3B"/>
                </a:solidFill>
                <a:effectLst/>
                <a:latin typeface="Lato"/>
              </a:rPr>
              <a:t>Move the </a:t>
            </a:r>
            <a:r>
              <a:rPr lang="en-US" b="1" i="0" dirty="0">
                <a:solidFill>
                  <a:srgbClr val="3C3C3B"/>
                </a:solidFill>
                <a:effectLst/>
                <a:latin typeface="Lato"/>
              </a:rPr>
              <a:t>Profit</a:t>
            </a:r>
            <a:r>
              <a:rPr lang="en-US" b="0" i="0" dirty="0">
                <a:solidFill>
                  <a:srgbClr val="3C3C3B"/>
                </a:solidFill>
                <a:effectLst/>
                <a:latin typeface="Lato"/>
              </a:rPr>
              <a:t> color legend below the </a:t>
            </a:r>
            <a:r>
              <a:rPr lang="en-US" b="1" i="0" dirty="0">
                <a:solidFill>
                  <a:srgbClr val="3C3C3B"/>
                </a:solidFill>
                <a:effectLst/>
                <a:latin typeface="Lato"/>
              </a:rPr>
              <a:t>Profit by State</a:t>
            </a:r>
            <a:r>
              <a:rPr lang="en-US" b="0" i="0" dirty="0">
                <a:solidFill>
                  <a:srgbClr val="3C3C3B"/>
                </a:solidFill>
                <a:effectLst/>
                <a:latin typeface="Lato"/>
              </a:rPr>
              <a:t> view.</a:t>
            </a:r>
          </a:p>
          <a:p>
            <a:pPr algn="l">
              <a:buFont typeface="+mj-lt"/>
              <a:buAutoNum type="arabicPeriod"/>
            </a:pPr>
            <a:r>
              <a:rPr lang="en-US" b="0" i="0" dirty="0">
                <a:solidFill>
                  <a:srgbClr val="3C3C3B"/>
                </a:solidFill>
                <a:effectLst/>
                <a:latin typeface="Lato"/>
              </a:rPr>
              <a:t>Use the drop-down menu of </a:t>
            </a:r>
            <a:r>
              <a:rPr lang="en-US" b="1" i="0" dirty="0">
                <a:solidFill>
                  <a:srgbClr val="3C3C3B"/>
                </a:solidFill>
                <a:effectLst/>
                <a:latin typeface="Lato"/>
              </a:rPr>
              <a:t>Overall Profit by Category</a:t>
            </a:r>
            <a:r>
              <a:rPr lang="en-US" b="0" i="0" dirty="0">
                <a:solidFill>
                  <a:srgbClr val="3C3C3B"/>
                </a:solidFill>
                <a:effectLst/>
                <a:latin typeface="Lato"/>
              </a:rPr>
              <a:t> to </a:t>
            </a:r>
            <a:r>
              <a:rPr lang="en-US" b="1" i="0" dirty="0">
                <a:solidFill>
                  <a:srgbClr val="3C3C3B"/>
                </a:solidFill>
                <a:effectLst/>
                <a:latin typeface="Lato"/>
              </a:rPr>
              <a:t>Fit</a:t>
            </a:r>
            <a:r>
              <a:rPr lang="en-US" b="0" i="0" dirty="0">
                <a:solidFill>
                  <a:srgbClr val="3C3C3B"/>
                </a:solidFill>
                <a:effectLst/>
                <a:latin typeface="Lato"/>
              </a:rPr>
              <a:t> | </a:t>
            </a:r>
            <a:r>
              <a:rPr lang="en-US" b="1" i="0" dirty="0">
                <a:solidFill>
                  <a:srgbClr val="3C3C3B"/>
                </a:solidFill>
                <a:effectLst/>
                <a:latin typeface="Lato"/>
              </a:rPr>
              <a:t>Entire View</a:t>
            </a:r>
            <a:r>
              <a:rPr lang="en-US" b="0" i="0" dirty="0">
                <a:solidFill>
                  <a:srgbClr val="3C3C3B"/>
                </a:solidFill>
                <a:effectLst/>
                <a:latin typeface="Lato"/>
              </a:rPr>
              <a:t>. This will ensure that all of the categories are visible without the need for a scrollbar.</a:t>
            </a:r>
          </a:p>
          <a:p>
            <a:pPr algn="l">
              <a:buFont typeface="+mj-lt"/>
              <a:buAutoNum type="arabicPeriod" startAt="12"/>
            </a:pPr>
            <a:r>
              <a:rPr lang="en-US" b="0" i="0" dirty="0">
                <a:solidFill>
                  <a:srgbClr val="3C3C3B"/>
                </a:solidFill>
                <a:effectLst/>
                <a:latin typeface="Lato"/>
              </a:rPr>
              <a:t>Additionally, fit </a:t>
            </a:r>
            <a:r>
              <a:rPr lang="en-US" b="1" i="0" dirty="0">
                <a:solidFill>
                  <a:srgbClr val="3C3C3B"/>
                </a:solidFill>
                <a:effectLst/>
                <a:latin typeface="Lato"/>
              </a:rPr>
              <a:t>Top 10 Least Profitable Items</a:t>
            </a:r>
            <a:r>
              <a:rPr lang="en-US" b="0" i="0" dirty="0">
                <a:solidFill>
                  <a:srgbClr val="3C3C3B"/>
                </a:solidFill>
                <a:effectLst/>
                <a:latin typeface="Lato"/>
              </a:rPr>
              <a:t> to </a:t>
            </a:r>
            <a:r>
              <a:rPr lang="en-US" b="1" i="0" dirty="0">
                <a:solidFill>
                  <a:srgbClr val="3C3C3B"/>
                </a:solidFill>
                <a:effectLst/>
                <a:latin typeface="Lato"/>
              </a:rPr>
              <a:t>Entire View</a:t>
            </a:r>
            <a:r>
              <a:rPr lang="en-US" b="0" i="0" dirty="0">
                <a:solidFill>
                  <a:srgbClr val="3C3C3B"/>
                </a:solidFill>
                <a:effectLst/>
                <a:latin typeface="Lato"/>
              </a:rPr>
              <a:t>.</a:t>
            </a:r>
          </a:p>
          <a:p>
            <a:pPr marL="158750" indent="0">
              <a:buNone/>
            </a:pPr>
            <a:endParaRPr lang="en-US" dirty="0">
              <a:uFillTx/>
            </a:endParaRPr>
          </a:p>
          <a:p>
            <a:pPr marL="158750" indent="0">
              <a:buNone/>
            </a:pPr>
            <a:r>
              <a:rPr lang="en-US" b="0" i="0" dirty="0">
                <a:solidFill>
                  <a:srgbClr val="3C3C3B"/>
                </a:solidFill>
                <a:effectLst/>
                <a:latin typeface="Lato"/>
              </a:rPr>
              <a:t>At this point, your dashboard should look similar to the following:</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We now have a dashboard with all the views we want to include. As you've seen, it's easy to add views and objects and rearrange them as desired. Let's continue by examining how to drive a story with actions.</a:t>
            </a:r>
            <a:endParaRPr dirty="0">
              <a:uFillTx/>
            </a:endParaRPr>
          </a:p>
        </p:txBody>
      </p:sp>
    </p:spTree>
    <p:extLst>
      <p:ext uri="{BB962C8B-B14F-4D97-AF65-F5344CB8AC3E}">
        <p14:creationId xmlns:p14="http://schemas.microsoft.com/office/powerpoint/2010/main" val="12376471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now have a framework that will support the telling of the data story. Your audience will be able to locate the least profitable items within the context of a selected category. Then, the selection of an item will answer the question of whether it has always been unprofitable in every location. To enable this flow and meet your objectives, you'll often need to enable interactivity. In this case, we'll use actions. We'll conclude this example with some specific steps and then unpack the intricacies of actions later in the lesson:</a:t>
            </a:r>
            <a:endParaRPr dirty="0">
              <a:uFillTx/>
            </a:endParaRPr>
          </a:p>
        </p:txBody>
      </p:sp>
    </p:spTree>
    <p:extLst>
      <p:ext uri="{BB962C8B-B14F-4D97-AF65-F5344CB8AC3E}">
        <p14:creationId xmlns:p14="http://schemas.microsoft.com/office/powerpoint/2010/main" val="170730354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From the main menu, select </a:t>
            </a:r>
            <a:r>
              <a:rPr lang="en-US" b="1" i="0" dirty="0">
                <a:solidFill>
                  <a:srgbClr val="3C3C3B"/>
                </a:solidFill>
                <a:effectLst/>
                <a:latin typeface="Lato"/>
              </a:rPr>
              <a:t>Dashboard</a:t>
            </a:r>
            <a:r>
              <a:rPr lang="en-US" b="0" i="0" dirty="0">
                <a:solidFill>
                  <a:srgbClr val="3C3C3B"/>
                </a:solidFill>
                <a:effectLst/>
                <a:latin typeface="Lato"/>
              </a:rPr>
              <a:t> | </a:t>
            </a:r>
            <a:r>
              <a:rPr lang="en-US" b="1" i="0" dirty="0">
                <a:solidFill>
                  <a:srgbClr val="3C3C3B"/>
                </a:solidFill>
                <a:effectLst/>
                <a:latin typeface="Lato"/>
              </a:rPr>
              <a:t>Actions</a:t>
            </a:r>
            <a:r>
              <a:rPr lang="en-US" b="0" i="0" dirty="0">
                <a:solidFill>
                  <a:srgbClr val="3C3C3B"/>
                </a:solidFill>
                <a:effectLst/>
                <a:latin typeface="Lato"/>
              </a:rPr>
              <a:t>. You'll see a list containing one action named </a:t>
            </a:r>
            <a:r>
              <a:rPr lang="en-US" b="1" i="0" dirty="0">
                <a:solidFill>
                  <a:srgbClr val="3C3C3B"/>
                </a:solidFill>
                <a:effectLst/>
                <a:latin typeface="Lato"/>
              </a:rPr>
              <a:t>Filter 1 (generated)</a:t>
            </a:r>
            <a:r>
              <a:rPr lang="en-US" b="0" i="0" dirty="0">
                <a:solidFill>
                  <a:srgbClr val="3C3C3B"/>
                </a:solidFill>
                <a:effectLst/>
                <a:latin typeface="Lato"/>
              </a:rPr>
              <a:t>. This is the action that was created when you selected </a:t>
            </a:r>
            <a:r>
              <a:rPr lang="en-US" b="1" i="0" dirty="0">
                <a:solidFill>
                  <a:srgbClr val="3C3C3B"/>
                </a:solidFill>
                <a:effectLst/>
                <a:latin typeface="Lato"/>
              </a:rPr>
              <a:t>Use as Filter</a:t>
            </a:r>
            <a:r>
              <a:rPr lang="en-US" b="0" i="0" dirty="0">
                <a:solidFill>
                  <a:srgbClr val="3C3C3B"/>
                </a:solidFill>
                <a:effectLst/>
                <a:latin typeface="Lato"/>
              </a:rPr>
              <a:t> previously:</a:t>
            </a:r>
          </a:p>
          <a:p>
            <a:pPr marL="158750" indent="0">
              <a:buNone/>
            </a:pPr>
            <a:endParaRPr lang="en-US" b="0" i="0" dirty="0">
              <a:solidFill>
                <a:srgbClr val="3C3C3B"/>
              </a:solidFill>
              <a:effectLst/>
              <a:uFillTx/>
              <a:latin typeface="Lato"/>
            </a:endParaRPr>
          </a:p>
          <a:p>
            <a:pPr marL="158750" indent="0" algn="l">
              <a:buFont typeface="+mj-lt"/>
              <a:buNone/>
            </a:pPr>
            <a:r>
              <a:rPr lang="en-US" b="0" i="0" dirty="0">
                <a:solidFill>
                  <a:srgbClr val="3C3C3B"/>
                </a:solidFill>
                <a:effectLst/>
                <a:latin typeface="Lato"/>
              </a:rPr>
              <a:t>Click the </a:t>
            </a:r>
            <a:r>
              <a:rPr lang="en-US" b="1" i="0" dirty="0">
                <a:solidFill>
                  <a:srgbClr val="3C3C3B"/>
                </a:solidFill>
                <a:effectLst/>
                <a:latin typeface="Lato"/>
              </a:rPr>
              <a:t>Add Action &gt;</a:t>
            </a:r>
            <a:r>
              <a:rPr lang="en-US" b="0" i="0" dirty="0">
                <a:solidFill>
                  <a:srgbClr val="3C3C3B"/>
                </a:solidFill>
                <a:effectLst/>
                <a:latin typeface="Lato"/>
              </a:rPr>
              <a:t> button and select </a:t>
            </a:r>
            <a:r>
              <a:rPr lang="en-US" b="1" i="0" dirty="0">
                <a:solidFill>
                  <a:srgbClr val="3C3C3B"/>
                </a:solidFill>
                <a:effectLst/>
                <a:latin typeface="Lato"/>
              </a:rPr>
              <a:t>Filter</a:t>
            </a:r>
            <a:r>
              <a:rPr lang="en-US" b="0" i="0" dirty="0">
                <a:solidFill>
                  <a:srgbClr val="3C3C3B"/>
                </a:solidFill>
                <a:effectLst/>
                <a:latin typeface="Lato"/>
              </a:rPr>
              <a:t>. The resulting dialog gives you options for selecting the source and target, as well as additional options for the action.</a:t>
            </a:r>
          </a:p>
          <a:p>
            <a:pPr marL="158750" indent="0">
              <a:buNone/>
            </a:pPr>
            <a:endParaRPr dirty="0">
              <a:uFillTx/>
            </a:endParaRPr>
          </a:p>
        </p:txBody>
      </p:sp>
    </p:spTree>
    <p:extLst>
      <p:ext uri="{BB962C8B-B14F-4D97-AF65-F5344CB8AC3E}">
        <p14:creationId xmlns:p14="http://schemas.microsoft.com/office/powerpoint/2010/main" val="3149346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a:r>
              <a:rPr lang="en-US" b="0" i="0" dirty="0">
                <a:solidFill>
                  <a:srgbClr val="3C3C3B"/>
                </a:solidFill>
                <a:effectLst/>
                <a:latin typeface="Lato"/>
              </a:rPr>
              <a:t>You might take an approach like the following:</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by State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Double-click on the State field in the </a:t>
            </a:r>
            <a:r>
              <a:rPr lang="en-US" b="1" i="0" dirty="0">
                <a:solidFill>
                  <a:srgbClr val="3C3C3B"/>
                </a:solidFill>
                <a:effectLst/>
                <a:latin typeface="Lato"/>
              </a:rPr>
              <a:t>Data</a:t>
            </a:r>
            <a:r>
              <a:rPr lang="en-US" b="0" i="0" dirty="0">
                <a:solidFill>
                  <a:srgbClr val="3C3C3B"/>
                </a:solidFill>
                <a:effectLst/>
                <a:latin typeface="Lato"/>
              </a:rPr>
              <a:t> pane. Tableau automatically creates a geographic visualization using the Latitude (generated), Longitude (generated), and State fields.</a:t>
            </a:r>
          </a:p>
          <a:p>
            <a:pPr algn="l">
              <a:buFont typeface="+mj-lt"/>
              <a:buAutoNum type="arabicPeriod" startAt="3"/>
            </a:pPr>
            <a:r>
              <a:rPr lang="en-US" b="0" i="0" dirty="0">
                <a:solidFill>
                  <a:srgbClr val="3C3C3B"/>
                </a:solidFill>
                <a:effectLst/>
                <a:latin typeface="Lato"/>
              </a:rPr>
              <a:t>Drag the Sales field from the </a:t>
            </a:r>
            <a:r>
              <a:rPr lang="en-US" b="1" i="0" dirty="0">
                <a:solidFill>
                  <a:srgbClr val="3C3C3B"/>
                </a:solidFill>
                <a:effectLst/>
                <a:latin typeface="Lato"/>
              </a:rPr>
              <a:t>Data</a:t>
            </a:r>
            <a:r>
              <a:rPr lang="en-US" b="0" i="0" dirty="0">
                <a:solidFill>
                  <a:srgbClr val="3C3C3B"/>
                </a:solidFill>
                <a:effectLst/>
                <a:latin typeface="Lato"/>
              </a:rPr>
              <a:t> pane and drop it on the </a:t>
            </a:r>
            <a:r>
              <a:rPr lang="en-US" b="1" i="0" dirty="0">
                <a:solidFill>
                  <a:srgbClr val="3C3C3B"/>
                </a:solidFill>
                <a:effectLst/>
                <a:latin typeface="Lato"/>
              </a:rPr>
              <a:t>Color</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Based on the fields and shelves you've used, Tableau has switched the automatic mark type to </a:t>
            </a:r>
            <a:r>
              <a:rPr lang="en-US" b="1" i="0" dirty="0">
                <a:solidFill>
                  <a:srgbClr val="3C3C3B"/>
                </a:solidFill>
                <a:effectLst/>
                <a:latin typeface="Lato"/>
              </a:rPr>
              <a:t>Map</a:t>
            </a:r>
            <a:r>
              <a:rPr lang="en-US" b="0" i="0" dirty="0">
                <a:solidFill>
                  <a:srgbClr val="3C3C3B"/>
                </a:solidFill>
                <a:effectLst/>
                <a:latin typeface="Lato"/>
              </a:rPr>
              <a:t>:</a:t>
            </a:r>
          </a:p>
          <a:p>
            <a:pPr algn="l">
              <a:buFont typeface="+mj-lt"/>
              <a:buAutoNum type="arabicPeriod" startAt="3"/>
            </a:pPr>
            <a:endParaRPr lang="en-US" b="0" i="0" dirty="0">
              <a:solidFill>
                <a:srgbClr val="3C3C3B"/>
              </a:solidFill>
              <a:effectLst/>
              <a:latin typeface="Lato"/>
            </a:endParaRPr>
          </a:p>
          <a:p>
            <a:pPr algn="l"/>
            <a:r>
              <a:rPr lang="en-US" b="0" i="0" dirty="0">
                <a:solidFill>
                  <a:srgbClr val="3C3C3B"/>
                </a:solidFill>
                <a:effectLst/>
                <a:latin typeface="Lato"/>
              </a:rPr>
              <a:t>The filled map fills each state with a single color to indicate the relative sum of sales for that state. The color legend, now visible in the view, gives the range of values and indicates that the state with the least sales had a total of </a:t>
            </a:r>
            <a:r>
              <a:rPr lang="en-US" b="1" i="0" dirty="0">
                <a:solidFill>
                  <a:srgbClr val="3C3C3B"/>
                </a:solidFill>
                <a:effectLst/>
                <a:latin typeface="Lato"/>
              </a:rPr>
              <a:t>3,543</a:t>
            </a:r>
            <a:r>
              <a:rPr lang="en-US" b="0" i="0" dirty="0">
                <a:solidFill>
                  <a:srgbClr val="3C3C3B"/>
                </a:solidFill>
                <a:effectLst/>
                <a:latin typeface="Lato"/>
              </a:rPr>
              <a:t> and the state with the most sales had a total of </a:t>
            </a:r>
            <a:r>
              <a:rPr lang="en-US" b="1" i="0" dirty="0">
                <a:solidFill>
                  <a:srgbClr val="3C3C3B"/>
                </a:solidFill>
                <a:effectLst/>
                <a:latin typeface="Lato"/>
              </a:rPr>
              <a:t>1,090,616</a:t>
            </a:r>
            <a:r>
              <a:rPr lang="en-US" b="0" i="0" dirty="0">
                <a:solidFill>
                  <a:srgbClr val="3C3C3B"/>
                </a:solidFill>
                <a:effectLst/>
                <a:latin typeface="Lato"/>
              </a:rPr>
              <a:t>.</a:t>
            </a:r>
          </a:p>
          <a:p>
            <a:pPr algn="l"/>
            <a:r>
              <a:rPr lang="en-US" b="0" i="0" dirty="0">
                <a:solidFill>
                  <a:srgbClr val="3C3C3B"/>
                </a:solidFill>
                <a:effectLst/>
                <a:latin typeface="Lato"/>
              </a:rPr>
              <a:t>When you look at the number of marks displayed in the bottom status bar, you'll see that it is </a:t>
            </a:r>
            <a:r>
              <a:rPr lang="en-US" b="1" i="0" dirty="0">
                <a:solidFill>
                  <a:srgbClr val="3C3C3B"/>
                </a:solidFill>
                <a:effectLst/>
                <a:latin typeface="Lato"/>
              </a:rPr>
              <a:t>49</a:t>
            </a:r>
            <a:r>
              <a:rPr lang="en-US" b="0" i="0" dirty="0">
                <a:solidFill>
                  <a:srgbClr val="3C3C3B"/>
                </a:solidFill>
                <a:effectLst/>
                <a:latin typeface="Lato"/>
              </a:rPr>
              <a:t>. Careful examination reveals that the marks consist of the lower 48 states and Washington DC; Hawaii and Alaska are not shown. Tableau will only draw a geographic mark, such as a filled state, if it exists in the data and is not excluded by a filter.</a:t>
            </a:r>
          </a:p>
          <a:p>
            <a:pPr algn="l"/>
            <a:r>
              <a:rPr lang="en-US" b="0" i="0" dirty="0">
                <a:solidFill>
                  <a:srgbClr val="3C3C3B"/>
                </a:solidFill>
                <a:effectLst/>
                <a:latin typeface="Lato"/>
              </a:rPr>
              <a:t>Observe that the map does display Canada, Mexico, and other locations not included in the data. These are part of a background image retrieved from an online map service. The state marks are then drawn on top of the background image. We'll look at how you can customize the map and even use other map services in the </a:t>
            </a:r>
            <a:r>
              <a:rPr lang="en-US" b="0" i="1" dirty="0">
                <a:solidFill>
                  <a:srgbClr val="3C3C3B"/>
                </a:solidFill>
                <a:effectLst/>
                <a:latin typeface="Lato"/>
              </a:rPr>
              <a:t>Mapping Techniques</a:t>
            </a:r>
            <a:r>
              <a:rPr lang="en-US" b="0" i="0" dirty="0">
                <a:solidFill>
                  <a:srgbClr val="3C3C3B"/>
                </a:solidFill>
                <a:effectLst/>
                <a:latin typeface="Lato"/>
              </a:rPr>
              <a:t> section of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a:t>
            </a:r>
          </a:p>
          <a:p>
            <a:pPr algn="l"/>
            <a:r>
              <a:rPr lang="en-US" b="0" i="0" dirty="0">
                <a:solidFill>
                  <a:srgbClr val="3C3C3B"/>
                </a:solidFill>
                <a:effectLst/>
                <a:latin typeface="Lato"/>
              </a:rPr>
              <a:t>Filled maps can work well in interactive dashboards and have quite a bit of aesthetic value. However, certain kinds of analyses are very difficult with filled maps. Unlike other visualization types, where size can be used to communicate facets of the data, the size of a filled geographic region only relates to the geographic size and can make comparisons difficult. For example, which state has the highest sales? You might be tempted to say Texas or California because the larger size influences your perception, but would you have guessed Massachusetts? Some locations may be small enough that they won't even show up compared to larger areas. Use filled maps with caution and consider pairing them with other visualizations on dashboards for clear communication.</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872213858"/>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we want an action that filters everything except the </a:t>
            </a:r>
            <a:r>
              <a:rPr lang="en-US" b="1" i="0" dirty="0">
                <a:solidFill>
                  <a:srgbClr val="3C3C3B"/>
                </a:solidFill>
                <a:effectLst/>
                <a:latin typeface="Lato"/>
              </a:rPr>
              <a:t>Overall Profit by Category </a:t>
            </a:r>
            <a:r>
              <a:rPr lang="en-US" b="0" i="0" dirty="0">
                <a:solidFill>
                  <a:srgbClr val="3C3C3B"/>
                </a:solidFill>
                <a:effectLst/>
                <a:latin typeface="Lato"/>
              </a:rPr>
              <a:t>view when the user selects an item. In the </a:t>
            </a:r>
            <a:r>
              <a:rPr lang="en-US" b="1" i="0" dirty="0">
                <a:solidFill>
                  <a:srgbClr val="3C3C3B"/>
                </a:solidFill>
                <a:effectLst/>
                <a:latin typeface="Lato"/>
              </a:rPr>
              <a:t>Add Filter Action</a:t>
            </a:r>
            <a:r>
              <a:rPr lang="en-US" b="0" i="0" dirty="0">
                <a:solidFill>
                  <a:srgbClr val="3C3C3B"/>
                </a:solidFill>
                <a:effectLst/>
                <a:latin typeface="Lato"/>
              </a:rPr>
              <a:t> dialog, set </a:t>
            </a:r>
            <a:r>
              <a:rPr lang="en-US" b="1" i="0" dirty="0">
                <a:solidFill>
                  <a:srgbClr val="3C3C3B"/>
                </a:solidFill>
                <a:effectLst/>
                <a:latin typeface="Lato"/>
              </a:rPr>
              <a:t>Source Sheets</a:t>
            </a:r>
            <a:r>
              <a:rPr lang="en-US" b="0" i="0" dirty="0">
                <a:solidFill>
                  <a:srgbClr val="3C3C3B"/>
                </a:solidFill>
                <a:effectLst/>
                <a:latin typeface="Lato"/>
              </a:rPr>
              <a:t> to </a:t>
            </a:r>
            <a:r>
              <a:rPr lang="en-US" b="1" i="0" dirty="0">
                <a:solidFill>
                  <a:srgbClr val="3C3C3B"/>
                </a:solidFill>
                <a:effectLst/>
                <a:latin typeface="Lato"/>
              </a:rPr>
              <a:t>Top 10 Least Profitable Items</a:t>
            </a:r>
            <a:r>
              <a:rPr lang="en-US" b="0" i="0" dirty="0">
                <a:solidFill>
                  <a:srgbClr val="3C3C3B"/>
                </a:solidFill>
                <a:effectLst/>
                <a:latin typeface="Lato"/>
              </a:rPr>
              <a:t>, and </a:t>
            </a:r>
            <a:r>
              <a:rPr lang="en-US" b="1" i="0" dirty="0">
                <a:solidFill>
                  <a:srgbClr val="3C3C3B"/>
                </a:solidFill>
                <a:effectLst/>
                <a:latin typeface="Lato"/>
              </a:rPr>
              <a:t>Target Sheets</a:t>
            </a:r>
            <a:r>
              <a:rPr lang="en-US" b="0" i="1" dirty="0">
                <a:solidFill>
                  <a:srgbClr val="3C3C3B"/>
                </a:solidFill>
                <a:effectLst/>
                <a:latin typeface="Lato"/>
              </a:rPr>
              <a:t> </a:t>
            </a:r>
            <a:r>
              <a:rPr lang="en-US" b="0" i="0" dirty="0">
                <a:solidFill>
                  <a:srgbClr val="3C3C3B"/>
                </a:solidFill>
                <a:effectLst/>
                <a:latin typeface="Lato"/>
              </a:rPr>
              <a:t>to </a:t>
            </a:r>
            <a:r>
              <a:rPr lang="en-US" b="1" i="0" dirty="0">
                <a:solidFill>
                  <a:srgbClr val="3C3C3B"/>
                </a:solidFill>
                <a:effectLst/>
                <a:latin typeface="Lato"/>
              </a:rPr>
              <a:t>Profit by State</a:t>
            </a:r>
            <a:r>
              <a:rPr lang="en-US" b="0" i="0" dirty="0">
                <a:solidFill>
                  <a:srgbClr val="3C3C3B"/>
                </a:solidFill>
                <a:effectLst/>
                <a:latin typeface="Lato"/>
              </a:rPr>
              <a:t> and </a:t>
            </a:r>
            <a:r>
              <a:rPr lang="en-US" b="1" i="0" dirty="0">
                <a:solidFill>
                  <a:srgbClr val="3C3C3B"/>
                </a:solidFill>
                <a:effectLst/>
                <a:latin typeface="Lato"/>
              </a:rPr>
              <a:t>Profit Trend</a:t>
            </a:r>
            <a:r>
              <a:rPr lang="en-US" b="0" i="0" dirty="0">
                <a:solidFill>
                  <a:srgbClr val="3C3C3B"/>
                </a:solidFill>
                <a:effectLst/>
                <a:latin typeface="Lato"/>
              </a:rPr>
              <a:t>. Make sure that the action is set to run on </a:t>
            </a:r>
            <a:r>
              <a:rPr lang="en-US" b="1" i="0" dirty="0">
                <a:solidFill>
                  <a:srgbClr val="3C3C3B"/>
                </a:solidFill>
                <a:effectLst/>
                <a:latin typeface="Lato"/>
              </a:rPr>
              <a:t>Select</a:t>
            </a:r>
            <a:r>
              <a:rPr lang="en-US" b="0" i="0" dirty="0">
                <a:solidFill>
                  <a:srgbClr val="3C3C3B"/>
                </a:solidFill>
                <a:effectLst/>
                <a:latin typeface="Lato"/>
              </a:rPr>
              <a:t>. Name the filter </a:t>
            </a:r>
            <a:r>
              <a:rPr lang="en-US" b="1" i="0" dirty="0">
                <a:solidFill>
                  <a:srgbClr val="3C3C3B"/>
                </a:solidFill>
                <a:effectLst/>
                <a:latin typeface="Lato"/>
              </a:rPr>
              <a:t>pang by Item</a:t>
            </a:r>
            <a:r>
              <a:rPr lang="en-US" b="0" i="0" dirty="0">
                <a:solidFill>
                  <a:srgbClr val="3C3C3B"/>
                </a:solidFill>
                <a:effectLst/>
                <a:latin typeface="Lato"/>
              </a:rPr>
              <a:t>, and then click </a:t>
            </a:r>
            <a:r>
              <a:rPr lang="en-US" b="1" i="0" dirty="0">
                <a:solidFill>
                  <a:srgbClr val="3C3C3B"/>
                </a:solidFill>
                <a:effectLst/>
                <a:latin typeface="Lato"/>
              </a:rPr>
              <a:t>OK</a:t>
            </a:r>
            <a:r>
              <a:rPr lang="en-US" b="0" i="0" dirty="0">
                <a:solidFill>
                  <a:srgbClr val="3C3C3B"/>
                </a:solidFill>
                <a:effectLst/>
                <a:latin typeface="Lato"/>
              </a:rPr>
              <a:t> on this dialog. Do the same on the </a:t>
            </a:r>
            <a:r>
              <a:rPr lang="en-US" b="1" i="0" dirty="0">
                <a:solidFill>
                  <a:srgbClr val="3C3C3B"/>
                </a:solidFill>
                <a:effectLst/>
                <a:latin typeface="Lato"/>
              </a:rPr>
              <a:t>Actions</a:t>
            </a:r>
            <a:r>
              <a:rPr lang="en-US" b="0" i="0" dirty="0">
                <a:solidFill>
                  <a:srgbClr val="3C3C3B"/>
                </a:solidFill>
                <a:effectLst/>
                <a:latin typeface="Lato"/>
              </a:rPr>
              <a:t> dialog:</a:t>
            </a:r>
            <a:endParaRPr dirty="0">
              <a:uFillTx/>
            </a:endParaRPr>
          </a:p>
        </p:txBody>
      </p:sp>
    </p:spTree>
    <p:extLst>
      <p:ext uri="{BB962C8B-B14F-4D97-AF65-F5344CB8AC3E}">
        <p14:creationId xmlns:p14="http://schemas.microsoft.com/office/powerpoint/2010/main" val="227258069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You can clear a selection in a view by clicking a blank area or by clicking the selected mark one more time. For example, if you click the bar for coursecases to select it (and thus filter the rest of the dashboard), you may click the bar one more time to deselect it.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Experiment with the filters and actions to see how your dashboard functions.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37809156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This is because the Top Item filter is evaluated at the same time as the action filter. There are only three items with the category of Tables that are also in the Top 10.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What if you want to see the top 10 items within the category of Tables? You can accomplish this using context filters.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Context filters are a special kind of filter in Tableau that are applied before other filters. Other filters are then applied within the context of the context filters. Conceptually, context filters result in a subset of data upon which other filters and calculations operate. In addition to Top Filters, Computed Sets and Fixed Level of Detail calculations are also computed within the context defined by context filters.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508016250"/>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case, navigate to the </a:t>
            </a:r>
            <a:r>
              <a:rPr lang="en-US" b="1" i="0" dirty="0">
                <a:solidFill>
                  <a:srgbClr val="3C3C3B"/>
                </a:solidFill>
                <a:effectLst/>
                <a:latin typeface="Lato"/>
              </a:rPr>
              <a:t>Top 10</a:t>
            </a:r>
            <a:r>
              <a:rPr lang="en-US" b="0" i="0" dirty="0">
                <a:solidFill>
                  <a:srgbClr val="3C3C3B"/>
                </a:solidFill>
                <a:effectLst/>
                <a:latin typeface="Lato"/>
              </a:rPr>
              <a:t> sheet and add the </a:t>
            </a:r>
            <a:r>
              <a:rPr lang="en-US" b="1" i="0" dirty="0">
                <a:solidFill>
                  <a:srgbClr val="3C3C3B"/>
                </a:solidFill>
                <a:effectLst/>
                <a:latin typeface="Lato"/>
              </a:rPr>
              <a:t>Department</a:t>
            </a:r>
            <a:r>
              <a:rPr lang="en-US" b="0" i="0" dirty="0">
                <a:solidFill>
                  <a:srgbClr val="3C3C3B"/>
                </a:solidFill>
                <a:effectLst/>
                <a:latin typeface="Lato"/>
              </a:rPr>
              <a:t> filter and the newly added action </a:t>
            </a:r>
            <a:r>
              <a:rPr lang="en-US" b="1" i="0" dirty="0">
                <a:solidFill>
                  <a:srgbClr val="3C3C3B"/>
                </a:solidFill>
                <a:effectLst/>
                <a:latin typeface="Lato"/>
              </a:rPr>
              <a:t>(Category)</a:t>
            </a:r>
            <a:r>
              <a:rPr lang="en-US" b="0" i="0" dirty="0">
                <a:solidFill>
                  <a:srgbClr val="3C3C3B"/>
                </a:solidFill>
                <a:effectLst/>
                <a:latin typeface="Lato"/>
              </a:rPr>
              <a:t> filter to the context using the drop-down menu of the fields on the </a:t>
            </a:r>
            <a:r>
              <a:rPr lang="en-US" b="1" i="0" dirty="0">
                <a:solidFill>
                  <a:srgbClr val="3C3C3B"/>
                </a:solidFill>
                <a:effectLst/>
                <a:latin typeface="Lato"/>
              </a:rPr>
              <a:t>Filters</a:t>
            </a:r>
            <a:r>
              <a:rPr lang="en-US" b="0" i="0" dirty="0">
                <a:solidFill>
                  <a:srgbClr val="3C3C3B"/>
                </a:solidFill>
                <a:effectLst/>
                <a:latin typeface="Lato"/>
              </a:rPr>
              <a:t> shelf. Once added to the context, those fields will be gray on the filters shelf. Now, you will see the top 10 items within the context of the selected department and category:</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Notice that adding filters to the context causes the fields to be color-coded gray on the </a:t>
            </a:r>
            <a:r>
              <a:rPr lang="en-US" b="1" i="0" dirty="0">
                <a:solidFill>
                  <a:srgbClr val="3C3C3B"/>
                </a:solidFill>
                <a:effectLst/>
                <a:latin typeface="Lato"/>
              </a:rPr>
              <a:t>Filters</a:t>
            </a:r>
            <a:r>
              <a:rPr lang="en-US" b="0" i="0" dirty="0">
                <a:solidFill>
                  <a:srgbClr val="3C3C3B"/>
                </a:solidFill>
                <a:effectLst/>
                <a:latin typeface="Lato"/>
              </a:rPr>
              <a:t> shelf.</a:t>
            </a:r>
          </a:p>
          <a:p>
            <a:pPr algn="l"/>
            <a:r>
              <a:rPr lang="en-US" b="0" i="0" dirty="0">
                <a:solidFill>
                  <a:srgbClr val="FFFFFF"/>
                </a:solidFill>
                <a:effectLst/>
                <a:latin typeface="Lato"/>
              </a:rPr>
              <a:t>If you edit the action on the dashboard, the filter might be automatically updated and you may have to re-add it to the context.</a:t>
            </a:r>
          </a:p>
          <a:p>
            <a:pPr marL="158750" indent="0">
              <a:buNone/>
            </a:pPr>
            <a:endParaRPr dirty="0">
              <a:uFillTx/>
            </a:endParaRPr>
          </a:p>
        </p:txBody>
      </p:sp>
    </p:spTree>
    <p:extLst>
      <p:ext uri="{BB962C8B-B14F-4D97-AF65-F5344CB8AC3E}">
        <p14:creationId xmlns:p14="http://schemas.microsoft.com/office/powerpoint/2010/main" val="103497926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b="0" i="0" dirty="0">
                <a:solidFill>
                  <a:srgbClr val="3C3C3B"/>
                </a:solidFill>
                <a:effectLst/>
                <a:latin typeface="Lato"/>
              </a:rPr>
              <a:t>Go ahead and step through the actions by selecting a couple of different categories and a couple of different items. Observe how the final dashboard meets your objectives by telling a story:</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user has selected </a:t>
            </a:r>
            <a:r>
              <a:rPr lang="en-US" b="1" i="0" dirty="0">
                <a:solidFill>
                  <a:srgbClr val="3C3C3B"/>
                </a:solidFill>
                <a:effectLst/>
                <a:latin typeface="Lato"/>
              </a:rPr>
              <a:t>Technology</a:t>
            </a:r>
            <a:r>
              <a:rPr lang="en-US" b="0" i="0" dirty="0">
                <a:solidFill>
                  <a:srgbClr val="3C3C3B"/>
                </a:solidFill>
                <a:effectLst/>
                <a:latin typeface="Lato"/>
              </a:rPr>
              <a:t> from the </a:t>
            </a:r>
            <a:r>
              <a:rPr lang="en-US" b="1" i="0" dirty="0">
                <a:solidFill>
                  <a:srgbClr val="3C3C3B"/>
                </a:solidFill>
                <a:effectLst/>
                <a:latin typeface="Lato"/>
              </a:rPr>
              <a:t>Department</a:t>
            </a:r>
            <a:r>
              <a:rPr lang="en-US" b="0" i="0" dirty="0">
                <a:solidFill>
                  <a:srgbClr val="3C3C3B"/>
                </a:solidFill>
                <a:effectLst/>
                <a:latin typeface="Lato"/>
              </a:rPr>
              <a:t> drop-down, </a:t>
            </a:r>
            <a:r>
              <a:rPr lang="en-US" b="1" i="0" dirty="0">
                <a:solidFill>
                  <a:srgbClr val="3C3C3B"/>
                </a:solidFill>
                <a:effectLst/>
                <a:latin typeface="Lato"/>
              </a:rPr>
              <a:t>Telephones and Communications</a:t>
            </a:r>
            <a:r>
              <a:rPr lang="en-US" b="0" i="0" dirty="0">
                <a:solidFill>
                  <a:srgbClr val="3C3C3B"/>
                </a:solidFill>
                <a:effectLst/>
                <a:latin typeface="Lato"/>
              </a:rPr>
              <a:t> from the </a:t>
            </a:r>
            <a:r>
              <a:rPr lang="en-US" b="1" i="0" dirty="0">
                <a:solidFill>
                  <a:srgbClr val="3C3C3B"/>
                </a:solidFill>
                <a:effectLst/>
                <a:latin typeface="Lato"/>
              </a:rPr>
              <a:t>Category</a:t>
            </a:r>
            <a:r>
              <a:rPr lang="en-US" b="0" i="0" dirty="0">
                <a:solidFill>
                  <a:srgbClr val="3C3C3B"/>
                </a:solidFill>
                <a:effectLst/>
                <a:latin typeface="Lato"/>
              </a:rPr>
              <a:t> list, and then </a:t>
            </a:r>
            <a:r>
              <a:rPr lang="en-US" b="1" i="0" dirty="0">
                <a:solidFill>
                  <a:srgbClr val="3C3C3B"/>
                </a:solidFill>
                <a:effectLst/>
                <a:latin typeface="Lato"/>
              </a:rPr>
              <a:t>Item 10631</a:t>
            </a:r>
            <a:r>
              <a:rPr lang="en-US" b="0" i="0" dirty="0">
                <a:solidFill>
                  <a:srgbClr val="3C3C3B"/>
                </a:solidFill>
                <a:effectLst/>
                <a:latin typeface="Lato"/>
              </a:rPr>
              <a:t>, which is the least profitable item within the category. This reveals the states where the item was sold (color-coded by profit) and a time series of profit for the item.</a:t>
            </a:r>
          </a:p>
          <a:p>
            <a:pPr algn="l"/>
            <a:r>
              <a:rPr lang="en-US" b="0" i="0" dirty="0">
                <a:solidFill>
                  <a:srgbClr val="3C3C3B"/>
                </a:solidFill>
                <a:effectLst/>
                <a:latin typeface="Lato"/>
              </a:rPr>
              <a:t>Should management remove item 10631 from the inventory? Not without first considering that the item only lost profit in one instance and that the trend is positive toward greater profitability. Granted, the original loss was a large loss, but this was also a long time ago and every subsequent sale of the item resulted in a gain. The results of your findings may lead to further analysis to determine what factors play a part in the profit and loss for the item and better decision making by management.</a:t>
            </a:r>
          </a:p>
          <a:p>
            <a:pPr algn="l"/>
            <a:r>
              <a:rPr lang="en-US" b="0" i="0" dirty="0">
                <a:solidFill>
                  <a:srgbClr val="FFFFFF"/>
                </a:solidFill>
                <a:effectLst/>
                <a:latin typeface="Lato"/>
              </a:rPr>
              <a:t>When you look at the lesson 08 Completed workbook, you'll only see a tab at the bottom for the dashboard. The individual views have been hidden. Hiding tabs for sheets that are used in dashboards or stories is a great way to keep your workbook clean and guide your audience away from looking at sheets that are meant to be seen in the context of a dashboard or story. To hide a sheet, right-click the tab and select </a:t>
            </a:r>
            <a:r>
              <a:rPr lang="en-US" b="1" i="0" dirty="0">
                <a:solidFill>
                  <a:srgbClr val="FFFFFF"/>
                </a:solidFill>
                <a:effectLst/>
                <a:latin typeface="Lato"/>
              </a:rPr>
              <a:t>Hide Sheet</a:t>
            </a:r>
            <a:r>
              <a:rPr lang="en-US" b="0" i="0" dirty="0">
                <a:solidFill>
                  <a:srgbClr val="FFFFFF"/>
                </a:solidFill>
                <a:effectLst/>
                <a:latin typeface="Lato"/>
              </a:rPr>
              <a:t>. To unhide a sheet, navigate to the dashboard or story using the sheet, right-click the sheet in the left-hand side pane and uncheck </a:t>
            </a:r>
            <a:r>
              <a:rPr lang="en-US" b="1" i="0" dirty="0">
                <a:solidFill>
                  <a:srgbClr val="FFFFFF"/>
                </a:solidFill>
                <a:effectLst/>
                <a:latin typeface="Lato"/>
              </a:rPr>
              <a:t>Hide Sheet</a:t>
            </a:r>
            <a:r>
              <a:rPr lang="en-US" b="0" i="0" dirty="0">
                <a:solidFill>
                  <a:srgbClr val="FFFFFF"/>
                </a:solidFill>
                <a:effectLst/>
                <a:latin typeface="Lato"/>
              </a:rPr>
              <a:t>. Additionally, you can hide or unhide all sheets that are used in a dashboard by right-clicking the dashboard tab and selecting the appropriate option. Sheets that are used in tooltips may be hidden or unhidden in the same way.</a:t>
            </a:r>
          </a:p>
          <a:p>
            <a:pPr algn="l"/>
            <a:r>
              <a:rPr lang="en-US" b="0" i="0" dirty="0">
                <a:solidFill>
                  <a:srgbClr val="3C3C3B"/>
                </a:solidFill>
                <a:effectLst/>
                <a:latin typeface="Lato"/>
              </a:rPr>
              <a:t>You now have a fully interactive dashboard! You built the views, added them to the dashboard, and then created some meaningful calculations. Along the way, you learned about </a:t>
            </a:r>
            <a:r>
              <a:rPr lang="en-US" b="1" i="0" dirty="0">
                <a:solidFill>
                  <a:srgbClr val="3C3C3B"/>
                </a:solidFill>
                <a:effectLst/>
                <a:latin typeface="Lato"/>
              </a:rPr>
              <a:t>top filters</a:t>
            </a:r>
            <a:r>
              <a:rPr lang="en-US" b="0" i="0" dirty="0">
                <a:solidFill>
                  <a:srgbClr val="3C3C3B"/>
                </a:solidFill>
                <a:effectLst/>
                <a:latin typeface="Lato"/>
              </a:rPr>
              <a:t> and </a:t>
            </a:r>
            <a:r>
              <a:rPr lang="en-US" b="1" i="0" dirty="0">
                <a:solidFill>
                  <a:srgbClr val="3C3C3B"/>
                </a:solidFill>
                <a:effectLst/>
                <a:latin typeface="Lato"/>
              </a:rPr>
              <a:t>context filters</a:t>
            </a:r>
            <a:r>
              <a:rPr lang="en-US" b="0" i="0" dirty="0">
                <a:solidFill>
                  <a:srgbClr val="3C3C3B"/>
                </a:solidFill>
                <a:effectLst/>
                <a:latin typeface="Lato"/>
              </a:rPr>
              <a:t>. Now, let's consider how you might design dashboards for different displays and devices.</a:t>
            </a:r>
          </a:p>
          <a:p>
            <a:pPr marL="158750" indent="0">
              <a:buNone/>
            </a:pPr>
            <a:endParaRPr dirty="0">
              <a:uFillTx/>
            </a:endParaRPr>
          </a:p>
        </p:txBody>
      </p:sp>
    </p:spTree>
    <p:extLst>
      <p:ext uri="{BB962C8B-B14F-4D97-AF65-F5344CB8AC3E}">
        <p14:creationId xmlns:p14="http://schemas.microsoft.com/office/powerpoint/2010/main" val="19955027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When designing a dashboard, some of the first questions you'll often ask yourself are: </a:t>
            </a:r>
            <a:r>
              <a:rPr lang="en-US" b="0" i="1" dirty="0">
                <a:solidFill>
                  <a:srgbClr val="3C3C3B"/>
                </a:solidFill>
                <a:effectLst/>
                <a:latin typeface="Lato"/>
              </a:rPr>
              <a:t>How will my audience view this dashboard? What kind of device will they use?</a:t>
            </a:r>
            <a:r>
              <a:rPr lang="en-US" b="0" i="0" dirty="0">
                <a:solidFill>
                  <a:srgbClr val="3C3C3B"/>
                </a:solidFill>
                <a:effectLst/>
                <a:latin typeface="Lato"/>
              </a:rPr>
              <a:t> With the wide adoption of mobile devices, this latter question becomes very important because what looks great on a large flat-screen monitor doesn't always look great on a tablet or phone.</a:t>
            </a:r>
          </a:p>
          <a:p>
            <a:pPr marL="158750" indent="0">
              <a:buNone/>
            </a:pPr>
            <a:endParaRPr dirty="0">
              <a:uFillTx/>
            </a:endParaRPr>
          </a:p>
        </p:txBody>
      </p:sp>
    </p:spTree>
    <p:extLst>
      <p:ext uri="{BB962C8B-B14F-4D97-AF65-F5344CB8AC3E}">
        <p14:creationId xmlns:p14="http://schemas.microsoft.com/office/powerpoint/2010/main" val="47166939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not only see how your dashboard will appear on various devices and models but also how it will look based on the orientation of the device and whether the Tableau Mobile app is used (if available for the selected device).</a:t>
            </a:r>
            <a:endParaRPr dirty="0">
              <a:uFillTx/>
            </a:endParaRPr>
          </a:p>
        </p:txBody>
      </p:sp>
    </p:spTree>
    <p:extLst>
      <p:ext uri="{BB962C8B-B14F-4D97-AF65-F5344CB8AC3E}">
        <p14:creationId xmlns:p14="http://schemas.microsoft.com/office/powerpoint/2010/main" val="322709210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Each layout can have its own size and fit options, and the layout options allow you to switch from </a:t>
            </a:r>
            <a:r>
              <a:rPr lang="en-US" b="1" i="0" dirty="0">
                <a:solidFill>
                  <a:srgbClr val="3C3C3B"/>
                </a:solidFill>
                <a:effectLst/>
                <a:latin typeface="Lato"/>
              </a:rPr>
              <a:t>Default</a:t>
            </a:r>
            <a:r>
              <a:rPr lang="en-US" b="0" i="0" dirty="0">
                <a:solidFill>
                  <a:srgbClr val="3C3C3B"/>
                </a:solidFill>
                <a:effectLst/>
                <a:latin typeface="Lato"/>
              </a:rPr>
              <a:t> to </a:t>
            </a:r>
            <a:r>
              <a:rPr lang="en-US" b="1" i="0" dirty="0">
                <a:solidFill>
                  <a:srgbClr val="3C3C3B"/>
                </a:solidFill>
                <a:effectLst/>
                <a:latin typeface="Lato"/>
              </a:rPr>
              <a:t>Custom</a:t>
            </a:r>
            <a:r>
              <a:rPr lang="en-US" b="0" i="0" dirty="0">
                <a:solidFill>
                  <a:srgbClr val="3C3C3B"/>
                </a:solidFill>
                <a:effectLst/>
                <a:latin typeface="Lato"/>
              </a:rPr>
              <a:t>. This gives you the ability to rearrange the dashboard for any given layout. You may even remove views and objects for a certain layout. For example, you might simplify a dashboard to one or two views for a phone while leaving three or four in place for a desktop display.</a:t>
            </a:r>
            <a:endParaRPr dirty="0">
              <a:uFillTx/>
            </a:endParaRPr>
          </a:p>
        </p:txBody>
      </p:sp>
    </p:spTree>
    <p:extLst>
      <p:ext uri="{BB962C8B-B14F-4D97-AF65-F5344CB8AC3E}">
        <p14:creationId xmlns:p14="http://schemas.microsoft.com/office/powerpoint/2010/main" val="74339036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lesson 08 Completed</a:t>
            </a:r>
            <a:r>
              <a:rPr lang="en-US" b="0" i="0" dirty="0">
                <a:solidFill>
                  <a:srgbClr val="3C3C3B"/>
                </a:solidFill>
                <a:effectLst/>
                <a:latin typeface="Lato"/>
              </a:rPr>
              <a:t> workbook contains an example of the profit analysis dashboard and has a couple of layout options. For example, here is that dashboard formatted for display on a phone in which the dashboard will fit according to the width of the phone and allow scrolling up and down:</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As you can see, the arrangement of the dashboard for the phone means that </a:t>
            </a:r>
            <a:r>
              <a:rPr lang="en-US" b="1" i="0" dirty="0">
                <a:solidFill>
                  <a:srgbClr val="3C3C3B"/>
                </a:solidFill>
                <a:effectLst/>
                <a:latin typeface="Lato"/>
              </a:rPr>
              <a:t>Profit by State</a:t>
            </a:r>
            <a:r>
              <a:rPr lang="en-US" b="0" i="0" dirty="0">
                <a:solidFill>
                  <a:srgbClr val="3C3C3B"/>
                </a:solidFill>
                <a:effectLst/>
                <a:latin typeface="Lato"/>
              </a:rPr>
              <a:t> and </a:t>
            </a:r>
            <a:r>
              <a:rPr lang="en-US" b="1" i="0" dirty="0">
                <a:solidFill>
                  <a:srgbClr val="3C3C3B"/>
                </a:solidFill>
                <a:effectLst/>
                <a:latin typeface="Lato"/>
              </a:rPr>
              <a:t>Profit Trend</a:t>
            </a:r>
            <a:r>
              <a:rPr lang="en-US" b="0" i="0" dirty="0">
                <a:solidFill>
                  <a:srgbClr val="3C3C3B"/>
                </a:solidFill>
                <a:effectLst/>
                <a:latin typeface="Lato"/>
              </a:rPr>
              <a:t> do not appear within the preview boundaries for a phone device. However, they are only a finger swipe away.</a:t>
            </a:r>
          </a:p>
          <a:p>
            <a:pPr algn="l"/>
            <a:r>
              <a:rPr lang="en-US" b="0" i="0" u="none" strike="noStrike" dirty="0">
                <a:solidFill>
                  <a:srgbClr val="FFFFFF"/>
                </a:solidFill>
                <a:effectLst/>
                <a:latin typeface="Lato"/>
                <a:hlinkClick r:id="rId3"/>
              </a:rPr>
              <a:t> </a:t>
            </a:r>
            <a:endParaRPr dirty="0">
              <a:uFillTx/>
            </a:endParaRPr>
          </a:p>
        </p:txBody>
      </p:sp>
    </p:spTree>
    <p:extLst>
      <p:ext uri="{BB962C8B-B14F-4D97-AF65-F5344CB8AC3E}">
        <p14:creationId xmlns:p14="http://schemas.microsoft.com/office/powerpoint/2010/main" val="3804603485"/>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Tableau, an </a:t>
            </a:r>
            <a:r>
              <a:rPr lang="en-US" b="1" i="0" dirty="0">
                <a:solidFill>
                  <a:srgbClr val="3C3C3B"/>
                </a:solidFill>
                <a:effectLst/>
                <a:latin typeface="Lato"/>
              </a:rPr>
              <a:t>action</a:t>
            </a:r>
            <a:r>
              <a:rPr lang="en-US" b="0" i="0" dirty="0">
                <a:solidFill>
                  <a:srgbClr val="3C3C3B"/>
                </a:solidFill>
                <a:effectLst/>
                <a:latin typeface="Lato"/>
              </a:rPr>
              <a:t> is a user-initiated event that triggers a response from Tableau. You've seen a few examples of actions being used in dashboards already. We'll now consider some details of how actions work in Tableau.</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Tableau supports six kinds of actions:</a:t>
            </a:r>
          </a:p>
          <a:p>
            <a:pPr algn="l">
              <a:buFont typeface="Arial" panose="020B0604020202020204" pitchFamily="34" charset="0"/>
              <a:buChar char="•"/>
            </a:pPr>
            <a:r>
              <a:rPr lang="en-US" b="1" i="0" dirty="0">
                <a:solidFill>
                  <a:srgbClr val="3C3C3B"/>
                </a:solidFill>
                <a:effectLst/>
                <a:latin typeface="Lato"/>
              </a:rPr>
              <a:t>Filter actions</a:t>
            </a:r>
            <a:r>
              <a:rPr lang="en-US" b="0" i="0" dirty="0">
                <a:solidFill>
                  <a:srgbClr val="3C3C3B"/>
                </a:solidFill>
                <a:effectLst/>
                <a:latin typeface="Lato"/>
              </a:rPr>
              <a:t>: The user's action causes one or more filters to be applied to one or more views.</a:t>
            </a:r>
          </a:p>
          <a:p>
            <a:pPr algn="l">
              <a:buFont typeface="Arial" panose="020B0604020202020204" pitchFamily="34" charset="0"/>
              <a:buChar char="•"/>
            </a:pPr>
            <a:r>
              <a:rPr lang="en-US" b="1" i="0" dirty="0">
                <a:solidFill>
                  <a:srgbClr val="3C3C3B"/>
                </a:solidFill>
                <a:effectLst/>
                <a:latin typeface="Lato"/>
              </a:rPr>
              <a:t>Highlight actions</a:t>
            </a:r>
            <a:r>
              <a:rPr lang="en-US" b="0" i="0" dirty="0">
                <a:solidFill>
                  <a:srgbClr val="3C3C3B"/>
                </a:solidFill>
                <a:effectLst/>
                <a:latin typeface="Lato"/>
              </a:rPr>
              <a:t>: The user's action causes specific marks and headers to be highlighted in one or more views.</a:t>
            </a:r>
          </a:p>
          <a:p>
            <a:pPr algn="l">
              <a:buFont typeface="Arial" panose="020B0604020202020204" pitchFamily="34" charset="0"/>
              <a:buChar char="•"/>
            </a:pPr>
            <a:r>
              <a:rPr lang="en-US" b="1" i="0" dirty="0">
                <a:solidFill>
                  <a:srgbClr val="3C3C3B"/>
                </a:solidFill>
                <a:effectLst/>
                <a:latin typeface="Lato"/>
              </a:rPr>
              <a:t>URL actions</a:t>
            </a:r>
            <a:r>
              <a:rPr lang="en-US" b="0" i="0" dirty="0">
                <a:solidFill>
                  <a:srgbClr val="3C3C3B"/>
                </a:solidFill>
                <a:effectLst/>
                <a:latin typeface="Lato"/>
              </a:rPr>
              <a:t>: The user's action causes a specific URL to be opened (either in a browser, a new tab, or in an embedded web object).</a:t>
            </a:r>
          </a:p>
          <a:p>
            <a:pPr algn="l">
              <a:buFont typeface="Arial" panose="020B0604020202020204" pitchFamily="34" charset="0"/>
              <a:buChar char="•"/>
            </a:pPr>
            <a:r>
              <a:rPr lang="en-US" b="1" i="0" dirty="0">
                <a:solidFill>
                  <a:srgbClr val="3C3C3B"/>
                </a:solidFill>
                <a:effectLst/>
                <a:latin typeface="Lato"/>
              </a:rPr>
              <a:t>Go to Sheet</a:t>
            </a:r>
            <a:r>
              <a:rPr lang="en-US" b="0" i="0" dirty="0">
                <a:solidFill>
                  <a:srgbClr val="3C3C3B"/>
                </a:solidFill>
                <a:effectLst/>
                <a:latin typeface="Lato"/>
              </a:rPr>
              <a:t>: The user's action causes navigation to a selected sheet or dashboard.</a:t>
            </a:r>
          </a:p>
          <a:p>
            <a:pPr algn="l">
              <a:buFont typeface="Arial" panose="020B0604020202020204" pitchFamily="34" charset="0"/>
              <a:buChar char="•"/>
            </a:pPr>
            <a:r>
              <a:rPr lang="en-US" b="1" i="0" dirty="0">
                <a:solidFill>
                  <a:srgbClr val="3C3C3B"/>
                </a:solidFill>
                <a:effectLst/>
                <a:latin typeface="Lato"/>
              </a:rPr>
              <a:t>Parameter actions</a:t>
            </a:r>
            <a:r>
              <a:rPr lang="en-US" b="0" i="0" dirty="0">
                <a:solidFill>
                  <a:srgbClr val="3C3C3B"/>
                </a:solidFill>
                <a:effectLst/>
                <a:latin typeface="Lato"/>
              </a:rPr>
              <a:t>: The user's action changes the value of a parameter. This allows the user to visually interact with parameters in new and exciting ways!</a:t>
            </a:r>
          </a:p>
          <a:p>
            <a:pPr algn="l">
              <a:buFont typeface="Arial" panose="020B0604020202020204" pitchFamily="34" charset="0"/>
              <a:buChar char="•"/>
            </a:pPr>
            <a:r>
              <a:rPr lang="en-US" b="1" i="0" dirty="0">
                <a:solidFill>
                  <a:srgbClr val="3C3C3B"/>
                </a:solidFill>
                <a:effectLst/>
                <a:latin typeface="Lato"/>
              </a:rPr>
              <a:t>Set actions</a:t>
            </a:r>
            <a:r>
              <a:rPr lang="en-US" b="0" i="0" dirty="0">
                <a:solidFill>
                  <a:srgbClr val="3C3C3B"/>
                </a:solidFill>
                <a:effectLst/>
                <a:latin typeface="Lato"/>
              </a:rPr>
              <a:t>: The user's action defines a set. Sets may be used in calculations, filters, and on shelves to define visual attributes of marks. This opens a lot of possibilities to allow complex and creative interactions.</a:t>
            </a:r>
          </a:p>
          <a:p>
            <a:pPr marL="158750" indent="0">
              <a:buNone/>
            </a:pPr>
            <a:endParaRPr dirty="0">
              <a:uFillTx/>
            </a:endParaRPr>
          </a:p>
        </p:txBody>
      </p:sp>
    </p:spTree>
    <p:extLst>
      <p:ext uri="{BB962C8B-B14F-4D97-AF65-F5344CB8AC3E}">
        <p14:creationId xmlns:p14="http://schemas.microsoft.com/office/powerpoint/2010/main" val="4204218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Continue your analysis of Superstore sales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by Postal Code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Double-click on Postal Code under </a:t>
            </a:r>
            <a:r>
              <a:rPr lang="en-US" b="1" i="0" dirty="0">
                <a:solidFill>
                  <a:srgbClr val="3C3C3B"/>
                </a:solidFill>
                <a:effectLst/>
                <a:latin typeface="Lato"/>
              </a:rPr>
              <a:t>Dimensions</a:t>
            </a:r>
            <a:r>
              <a:rPr lang="en-US" b="0" i="0" dirty="0">
                <a:solidFill>
                  <a:srgbClr val="3C3C3B"/>
                </a:solidFill>
                <a:effectLst/>
                <a:latin typeface="Lato"/>
              </a:rPr>
              <a:t>. Tableau automatically adds Postal Code to the </a:t>
            </a:r>
            <a:r>
              <a:rPr lang="en-US" b="1" i="0" dirty="0">
                <a:solidFill>
                  <a:srgbClr val="3C3C3B"/>
                </a:solidFill>
                <a:effectLst/>
                <a:latin typeface="Lato"/>
              </a:rPr>
              <a:t>Detail</a:t>
            </a:r>
            <a:r>
              <a:rPr lang="en-US" b="0" i="0" dirty="0">
                <a:solidFill>
                  <a:srgbClr val="3C3C3B"/>
                </a:solidFill>
                <a:effectLst/>
                <a:latin typeface="Lato"/>
              </a:rPr>
              <a:t> of the </a:t>
            </a:r>
            <a:r>
              <a:rPr lang="en-US" b="1" i="0" dirty="0">
                <a:solidFill>
                  <a:srgbClr val="3C3C3B"/>
                </a:solidFill>
                <a:effectLst/>
                <a:latin typeface="Lato"/>
              </a:rPr>
              <a:t>Marks</a:t>
            </a:r>
            <a:r>
              <a:rPr lang="en-US" b="0" i="0" dirty="0">
                <a:solidFill>
                  <a:srgbClr val="3C3C3B"/>
                </a:solidFill>
                <a:effectLst/>
                <a:latin typeface="Lato"/>
              </a:rPr>
              <a:t> card and Longitude (generated) and Latitude (generated) to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Rows</a:t>
            </a:r>
            <a:r>
              <a:rPr lang="en-US" b="0" i="0" dirty="0">
                <a:solidFill>
                  <a:srgbClr val="3C3C3B"/>
                </a:solidFill>
                <a:effectLst/>
                <a:latin typeface="Lato"/>
              </a:rPr>
              <a:t>. The mark type is set to a circle by default, and a single circle is drawn for each postal code at the correct latitude and longitude.</a:t>
            </a:r>
          </a:p>
          <a:p>
            <a:pPr algn="l">
              <a:buFont typeface="+mj-lt"/>
              <a:buAutoNum type="arabicPeriod"/>
            </a:pPr>
            <a:r>
              <a:rPr lang="en-US" b="0" i="0" dirty="0">
                <a:solidFill>
                  <a:srgbClr val="3C3C3B"/>
                </a:solidFill>
                <a:effectLst/>
                <a:latin typeface="Lato"/>
              </a:rPr>
              <a:t>Drag Sales from </a:t>
            </a:r>
            <a:r>
              <a:rPr lang="en-US" b="1" i="0" dirty="0">
                <a:solidFill>
                  <a:srgbClr val="3C3C3B"/>
                </a:solidFill>
                <a:effectLst/>
                <a:latin typeface="Lato"/>
              </a:rPr>
              <a:t>Measures</a:t>
            </a:r>
            <a:r>
              <a:rPr lang="en-US" b="0" i="0" dirty="0">
                <a:solidFill>
                  <a:srgbClr val="3C3C3B"/>
                </a:solidFill>
                <a:effectLst/>
                <a:latin typeface="Lato"/>
              </a:rPr>
              <a:t> to the </a:t>
            </a:r>
            <a:r>
              <a:rPr lang="en-US" b="1" i="0" dirty="0">
                <a:solidFill>
                  <a:srgbClr val="3C3C3B"/>
                </a:solidFill>
                <a:effectLst/>
                <a:latin typeface="Lato"/>
              </a:rPr>
              <a:t>Size</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This causes each circle to be sized according to the sum of sales for that postal code.</a:t>
            </a:r>
          </a:p>
          <a:p>
            <a:pPr algn="l">
              <a:buFont typeface="+mj-lt"/>
              <a:buAutoNum type="arabicPeriod" startAt="4"/>
            </a:pPr>
            <a:r>
              <a:rPr lang="en-US" b="0" i="0" dirty="0">
                <a:solidFill>
                  <a:srgbClr val="3C3C3B"/>
                </a:solidFill>
                <a:effectLst/>
                <a:latin typeface="Lato"/>
              </a:rPr>
              <a:t>Drag Profit from </a:t>
            </a:r>
            <a:r>
              <a:rPr lang="en-US" b="1" i="0" dirty="0">
                <a:solidFill>
                  <a:srgbClr val="3C3C3B"/>
                </a:solidFill>
                <a:effectLst/>
                <a:latin typeface="Lato"/>
              </a:rPr>
              <a:t>Measures</a:t>
            </a:r>
            <a:r>
              <a:rPr lang="en-US" b="0" i="0" dirty="0">
                <a:solidFill>
                  <a:srgbClr val="3C3C3B"/>
                </a:solidFill>
                <a:effectLst/>
                <a:latin typeface="Lato"/>
              </a:rPr>
              <a:t> to the </a:t>
            </a:r>
            <a:r>
              <a:rPr lang="en-US" b="1" i="0" dirty="0">
                <a:solidFill>
                  <a:srgbClr val="3C3C3B"/>
                </a:solidFill>
                <a:effectLst/>
                <a:latin typeface="Lato"/>
              </a:rPr>
              <a:t>Color</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This encodes the mark color to correspond to the sum of profit. You can now see the geographic location of profit and sales at the same time. This is useful because you will see some locations with high sales and low profit, which may require some action.</a:t>
            </a:r>
          </a:p>
          <a:p>
            <a:pPr marL="158750" indent="0">
              <a:buNone/>
            </a:pPr>
            <a:endParaRPr dirty="0">
              <a:uFillTx/>
            </a:endParaRPr>
          </a:p>
        </p:txBody>
      </p:sp>
    </p:spTree>
    <p:extLst>
      <p:ext uri="{BB962C8B-B14F-4D97-AF65-F5344CB8AC3E}">
        <p14:creationId xmlns:p14="http://schemas.microsoft.com/office/powerpoint/2010/main" val="212632959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Certain actions are automatically generated by Tableau based on shortcuts. For example, you can select </a:t>
            </a:r>
            <a:r>
              <a:rPr lang="en-US" b="1" i="0" dirty="0">
                <a:solidFill>
                  <a:srgbClr val="3C3C3B"/>
                </a:solidFill>
                <a:effectLst/>
                <a:latin typeface="Lato"/>
              </a:rPr>
              <a:t>Use as Filter</a:t>
            </a:r>
            <a:r>
              <a:rPr lang="en-US" b="0" i="1" dirty="0">
                <a:solidFill>
                  <a:srgbClr val="3C3C3B"/>
                </a:solidFill>
                <a:effectLst/>
                <a:latin typeface="Lato"/>
              </a:rPr>
              <a:t> </a:t>
            </a:r>
            <a:r>
              <a:rPr lang="en-US" b="0" i="0" dirty="0">
                <a:solidFill>
                  <a:srgbClr val="3C3C3B"/>
                </a:solidFill>
                <a:effectLst/>
                <a:latin typeface="Lato"/>
              </a:rPr>
              <a:t>from the drop-down menu of a view on a dashboard, which results in an automatically generated filter action. Enabling highlighting using the button on a discrete color legend or from the toolbar will automatically generate a highlight action:</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You can also create or edit dashboard actions by selecting </a:t>
            </a:r>
            <a:r>
              <a:rPr lang="en-US" b="1" i="0" dirty="0">
                <a:solidFill>
                  <a:srgbClr val="3C3C3B"/>
                </a:solidFill>
                <a:effectLst/>
                <a:latin typeface="Lato"/>
              </a:rPr>
              <a:t>Dashboard</a:t>
            </a:r>
            <a:r>
              <a:rPr lang="en-US" b="0" i="0" dirty="0">
                <a:solidFill>
                  <a:srgbClr val="3C3C3B"/>
                </a:solidFill>
                <a:effectLst/>
                <a:latin typeface="Lato"/>
              </a:rPr>
              <a:t> | </a:t>
            </a:r>
            <a:r>
              <a:rPr lang="en-US" b="1" i="0" dirty="0">
                <a:solidFill>
                  <a:srgbClr val="3C3C3B"/>
                </a:solidFill>
                <a:effectLst/>
                <a:latin typeface="Lato"/>
              </a:rPr>
              <a:t>Actions</a:t>
            </a:r>
            <a:r>
              <a:rPr lang="en-US" b="0" i="0" dirty="0">
                <a:solidFill>
                  <a:srgbClr val="3C3C3B"/>
                </a:solidFill>
                <a:effectLst/>
                <a:latin typeface="Lato"/>
              </a:rPr>
              <a:t> from the menu. Let's consider the details of each type of action.</a:t>
            </a:r>
            <a:endParaRPr dirty="0">
              <a:uFillTx/>
            </a:endParaRPr>
          </a:p>
        </p:txBody>
      </p:sp>
    </p:spTree>
    <p:extLst>
      <p:ext uri="{BB962C8B-B14F-4D97-AF65-F5344CB8AC3E}">
        <p14:creationId xmlns:p14="http://schemas.microsoft.com/office/powerpoint/2010/main" val="360550851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When an action occurs involving one or more of those marks, the dimensional values that comprise the mark(s) can be passed as filters to one or more target sheets.</a:t>
            </a:r>
            <a:endParaRPr dirty="0">
              <a:uFillTx/>
            </a:endParaRPr>
          </a:p>
        </p:txBody>
      </p:sp>
    </p:spTree>
    <p:extLst>
      <p:ext uri="{BB962C8B-B14F-4D97-AF65-F5344CB8AC3E}">
        <p14:creationId xmlns:p14="http://schemas.microsoft.com/office/powerpoint/2010/main" val="406821700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7500" lnSpcReduction="2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When an action occurs involving one or more of those marks, the dimensional values that comprise the mark(s) can be passed as filters to one or more target sheets.</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3C3C3B"/>
                </a:solidFill>
                <a:effectLst/>
                <a:latin typeface="Lato"/>
              </a:rPr>
              <a:t>This screen allows you to do the following:</a:t>
            </a:r>
          </a:p>
          <a:p>
            <a:pPr algn="l">
              <a:buFont typeface="Arial" panose="020B0604020202020204" pitchFamily="34" charset="0"/>
              <a:buChar char="•"/>
            </a:pPr>
            <a:r>
              <a:rPr lang="en-US" b="0" i="0" dirty="0">
                <a:solidFill>
                  <a:srgbClr val="3C3C3B"/>
                </a:solidFill>
                <a:effectLst/>
                <a:latin typeface="Lato"/>
              </a:rPr>
              <a:t>Name the filter.</a:t>
            </a:r>
          </a:p>
          <a:p>
            <a:pPr algn="l">
              <a:buFont typeface="Arial" panose="020B0604020202020204" pitchFamily="34" charset="0"/>
              <a:buChar char="•"/>
            </a:pPr>
            <a:r>
              <a:rPr lang="en-US" b="0" i="0" dirty="0">
                <a:solidFill>
                  <a:srgbClr val="3C3C3B"/>
                </a:solidFill>
                <a:effectLst/>
                <a:latin typeface="Lato"/>
              </a:rPr>
              <a:t>Choose </a:t>
            </a:r>
            <a:r>
              <a:rPr lang="en-US" b="1" i="0" dirty="0">
                <a:solidFill>
                  <a:srgbClr val="3C3C3B"/>
                </a:solidFill>
                <a:effectLst/>
                <a:latin typeface="Lato"/>
              </a:rPr>
              <a:t>Source</a:t>
            </a:r>
            <a:r>
              <a:rPr lang="en-US" b="0" i="0" dirty="0">
                <a:solidFill>
                  <a:srgbClr val="3C3C3B"/>
                </a:solidFill>
                <a:effectLst/>
                <a:latin typeface="Lato"/>
              </a:rPr>
              <a:t> and </a:t>
            </a:r>
            <a:r>
              <a:rPr lang="en-US" b="1" i="0" dirty="0">
                <a:solidFill>
                  <a:srgbClr val="3C3C3B"/>
                </a:solidFill>
                <a:effectLst/>
                <a:latin typeface="Lato"/>
              </a:rPr>
              <a:t>Target</a:t>
            </a:r>
            <a:r>
              <a:rPr lang="en-US" b="0" i="0" dirty="0">
                <a:solidFill>
                  <a:srgbClr val="3C3C3B"/>
                </a:solidFill>
                <a:effectLst/>
                <a:latin typeface="Lato"/>
              </a:rPr>
              <a:t> sheets. The </a:t>
            </a:r>
            <a:r>
              <a:rPr lang="en-US" b="1" i="0" dirty="0">
                <a:solidFill>
                  <a:srgbClr val="3C3C3B"/>
                </a:solidFill>
                <a:effectLst/>
                <a:latin typeface="Lato"/>
              </a:rPr>
              <a:t>Source</a:t>
            </a:r>
            <a:r>
              <a:rPr lang="en-US" b="0" i="0" dirty="0">
                <a:solidFill>
                  <a:srgbClr val="3C3C3B"/>
                </a:solidFill>
                <a:effectLst/>
                <a:latin typeface="Lato"/>
              </a:rPr>
              <a:t> sheet is where the user will initiate the action (hover, selection, menu) and the </a:t>
            </a:r>
            <a:r>
              <a:rPr lang="en-US" b="1" i="0" dirty="0">
                <a:solidFill>
                  <a:srgbClr val="3C3C3B"/>
                </a:solidFill>
                <a:effectLst/>
                <a:latin typeface="Lato"/>
              </a:rPr>
              <a:t>Target</a:t>
            </a:r>
            <a:r>
              <a:rPr lang="en-US" b="0" i="0" dirty="0">
                <a:solidFill>
                  <a:srgbClr val="3C3C3B"/>
                </a:solidFill>
                <a:effectLst/>
                <a:latin typeface="Lato"/>
              </a:rPr>
              <a:t> sheet is where the response will be applied (filtering in this example, but also highlighting).</a:t>
            </a:r>
          </a:p>
          <a:p>
            <a:pPr algn="l">
              <a:buFont typeface="Arial" panose="020B0604020202020204" pitchFamily="34" charset="0"/>
              <a:buChar char="•"/>
            </a:pPr>
            <a:r>
              <a:rPr lang="en-US" b="0" i="0" dirty="0">
                <a:solidFill>
                  <a:srgbClr val="3C3C3B"/>
                </a:solidFill>
                <a:effectLst/>
                <a:latin typeface="Lato"/>
              </a:rPr>
              <a:t>Set the action that triggers the filter and whether the selection of multiple marks or only a single mark initiates the action.</a:t>
            </a:r>
          </a:p>
          <a:p>
            <a:pPr algn="l">
              <a:buFont typeface="Arial" panose="020B0604020202020204" pitchFamily="34" charset="0"/>
              <a:buChar char="•"/>
            </a:pPr>
            <a:r>
              <a:rPr lang="en-US" b="0" i="0" dirty="0">
                <a:solidFill>
                  <a:srgbClr val="3C3C3B"/>
                </a:solidFill>
                <a:effectLst/>
                <a:latin typeface="Lato"/>
              </a:rPr>
              <a:t>Choose what happens when the selection is cleared.</a:t>
            </a:r>
          </a:p>
          <a:p>
            <a:pPr algn="l">
              <a:buFont typeface="Arial" panose="020B0604020202020204" pitchFamily="34" charset="0"/>
              <a:buChar char="•"/>
            </a:pPr>
            <a:r>
              <a:rPr lang="en-US" b="0" i="0" dirty="0">
                <a:solidFill>
                  <a:srgbClr val="3C3C3B"/>
                </a:solidFill>
                <a:effectLst/>
                <a:latin typeface="Lato"/>
              </a:rPr>
              <a:t>Specify which dimensions are used to pass filter values to the </a:t>
            </a:r>
            <a:r>
              <a:rPr lang="en-US" b="1" i="0" dirty="0">
                <a:solidFill>
                  <a:srgbClr val="3C3C3B"/>
                </a:solidFill>
                <a:effectLst/>
                <a:latin typeface="Lato"/>
              </a:rPr>
              <a:t>Target</a:t>
            </a:r>
            <a:r>
              <a:rPr lang="en-US" b="0" i="0" dirty="0">
                <a:solidFill>
                  <a:srgbClr val="3C3C3B"/>
                </a:solidFill>
                <a:effectLst/>
                <a:latin typeface="Lato"/>
              </a:rPr>
              <a:t> sheet(s).</a:t>
            </a:r>
          </a:p>
          <a:p>
            <a:pPr algn="l"/>
            <a:r>
              <a:rPr lang="en-US" b="0" i="0" dirty="0">
                <a:solidFill>
                  <a:srgbClr val="FFFFFF"/>
                </a:solidFill>
                <a:effectLst/>
                <a:latin typeface="Lato"/>
              </a:rPr>
              <a:t>Try to name your actions using names that help you differentiate between multiple actions in the dashboard. Additionally, if your action is set to run on </a:t>
            </a:r>
            <a:r>
              <a:rPr lang="en-US" b="1" i="0" dirty="0">
                <a:solidFill>
                  <a:srgbClr val="FFFFFF"/>
                </a:solidFill>
                <a:effectLst/>
                <a:latin typeface="Lato"/>
              </a:rPr>
              <a:t>Menu</a:t>
            </a:r>
            <a:r>
              <a:rPr lang="en-US" b="0" i="0" dirty="0">
                <a:solidFill>
                  <a:srgbClr val="FFFFFF"/>
                </a:solidFill>
                <a:effectLst/>
                <a:latin typeface="Lato"/>
              </a:rPr>
              <a:t>, then the name you use will be shown as a link in the tooltip. Use the arrow to the right of the name to insert special field placeholders. These will be dynamically updated with the values of the fields for a mark when the user sees the menu option in a tooltip.</a:t>
            </a:r>
          </a:p>
          <a:p>
            <a:pPr algn="l"/>
            <a:r>
              <a:rPr lang="en-US" b="0" i="0" dirty="0">
                <a:solidFill>
                  <a:srgbClr val="3C3C3B"/>
                </a:solidFill>
                <a:effectLst/>
                <a:latin typeface="Lato"/>
              </a:rPr>
              <a:t>You may select as many source and target sheets as you desire. However, if you specify particular </a:t>
            </a:r>
            <a:r>
              <a:rPr lang="en-US" b="1" i="0" dirty="0">
                <a:solidFill>
                  <a:srgbClr val="3C3C3B"/>
                </a:solidFill>
                <a:effectLst/>
                <a:latin typeface="Lato"/>
              </a:rPr>
              <a:t>Target filters</a:t>
            </a:r>
            <a:r>
              <a:rPr lang="en-US" b="0" i="0" dirty="0">
                <a:solidFill>
                  <a:srgbClr val="3C3C3B"/>
                </a:solidFill>
                <a:effectLst/>
                <a:latin typeface="Lato"/>
              </a:rPr>
              <a:t> in the bottom section, the fields you select must be present in the source sheet (for example, on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Detail</a:t>
            </a:r>
            <a:r>
              <a:rPr lang="en-US" b="0" i="0" dirty="0">
                <a:solidFill>
                  <a:srgbClr val="3C3C3B"/>
                </a:solidFill>
                <a:effectLst/>
                <a:latin typeface="Lato"/>
              </a:rPr>
              <a:t>). You will receive a warning if a field is not available for one or more </a:t>
            </a:r>
            <a:r>
              <a:rPr lang="en-US" b="1" i="0" dirty="0">
                <a:solidFill>
                  <a:srgbClr val="3C3C3B"/>
                </a:solidFill>
                <a:effectLst/>
                <a:latin typeface="Lato"/>
              </a:rPr>
              <a:t>Source</a:t>
            </a:r>
            <a:r>
              <a:rPr lang="en-US" b="0" i="0" dirty="0">
                <a:solidFill>
                  <a:srgbClr val="3C3C3B"/>
                </a:solidFill>
                <a:effectLst/>
                <a:latin typeface="Lato"/>
              </a:rPr>
              <a:t> sheets and the action will not be triggered for those sheets. Most of the time, your source and target will be the same dashboard. Optionally, you can specify a different target sheet or dashboard, which will cause the action to navigate to the target in addition to filtering.</a:t>
            </a:r>
          </a:p>
          <a:p>
            <a:pPr algn="l"/>
            <a:r>
              <a:rPr lang="en-US" b="0" i="0" dirty="0">
                <a:solidFill>
                  <a:srgbClr val="FFFFFF"/>
                </a:solidFill>
                <a:effectLst/>
                <a:latin typeface="Lato"/>
              </a:rPr>
              <a:t>When filter actions are defined at the worksheet level (when viewing a worksheet, select </a:t>
            </a:r>
            <a:r>
              <a:rPr lang="en-US" b="1" i="0" dirty="0">
                <a:solidFill>
                  <a:srgbClr val="FFFFFF"/>
                </a:solidFill>
                <a:effectLst/>
                <a:latin typeface="Lato"/>
              </a:rPr>
              <a:t>Worksheet</a:t>
            </a:r>
            <a:r>
              <a:rPr lang="en-US" b="0" i="0" dirty="0">
                <a:solidFill>
                  <a:srgbClr val="FFFFFF"/>
                </a:solidFill>
                <a:effectLst/>
                <a:latin typeface="Lato"/>
              </a:rPr>
              <a:t> | </a:t>
            </a:r>
            <a:r>
              <a:rPr lang="en-US" b="1" i="0" dirty="0">
                <a:solidFill>
                  <a:srgbClr val="FFFFFF"/>
                </a:solidFill>
                <a:effectLst/>
                <a:latin typeface="Lato"/>
              </a:rPr>
              <a:t>Actions</a:t>
            </a:r>
            <a:r>
              <a:rPr lang="en-US" b="0" i="0" dirty="0">
                <a:solidFill>
                  <a:srgbClr val="FFFFFF"/>
                </a:solidFill>
                <a:effectLst/>
                <a:latin typeface="Lato"/>
              </a:rPr>
              <a:t> from the menu), a menu item for that action will appear as menu items for every mark on every sheet that uses the same data source. You can use this to quickly create navigation between worksheets and from dashboards to individual worksheets.</a:t>
            </a:r>
          </a:p>
          <a:p>
            <a:pPr marL="158750" indent="0">
              <a:buNone/>
            </a:pPr>
            <a:endParaRPr dirty="0">
              <a:uFillTx/>
            </a:endParaRPr>
          </a:p>
        </p:txBody>
      </p:sp>
    </p:spTree>
    <p:extLst>
      <p:ext uri="{BB962C8B-B14F-4D97-AF65-F5344CB8AC3E}">
        <p14:creationId xmlns:p14="http://schemas.microsoft.com/office/powerpoint/2010/main" val="63010579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lgn="l">
              <a:buNone/>
            </a:pPr>
            <a:r>
              <a:rPr lang="en-US" b="0" i="0" dirty="0">
                <a:solidFill>
                  <a:srgbClr val="3C3C3B"/>
                </a:solidFill>
                <a:effectLst/>
                <a:latin typeface="Lato"/>
              </a:rPr>
              <a:t>Filter actions can be set to occur on any one of three possible actions:</a:t>
            </a:r>
          </a:p>
          <a:p>
            <a:pPr marL="158750" indent="0" algn="l">
              <a:buNone/>
            </a:pPr>
            <a:endParaRPr lang="en-US" b="0" i="0" dirty="0">
              <a:solidFill>
                <a:srgbClr val="3C3C3B"/>
              </a:solidFill>
              <a:effectLst/>
              <a:latin typeface="Lato"/>
            </a:endParaRPr>
          </a:p>
          <a:p>
            <a:pPr algn="l">
              <a:buFont typeface="Arial" panose="020B0604020202020204" pitchFamily="34" charset="0"/>
              <a:buChar char="•"/>
            </a:pPr>
            <a:r>
              <a:rPr lang="en-US" b="1" i="0" dirty="0">
                <a:solidFill>
                  <a:srgbClr val="3C3C3B"/>
                </a:solidFill>
                <a:effectLst/>
                <a:latin typeface="Lato"/>
              </a:rPr>
              <a:t>Hover</a:t>
            </a:r>
            <a:r>
              <a:rPr lang="en-US" b="0" i="0" dirty="0">
                <a:solidFill>
                  <a:srgbClr val="3C3C3B"/>
                </a:solidFill>
                <a:effectLst/>
                <a:latin typeface="Lato"/>
              </a:rPr>
              <a:t>: The user moves the mouse cursor over a mark (or taps a mark on a mobile device).</a:t>
            </a:r>
          </a:p>
          <a:p>
            <a:pPr algn="l">
              <a:buFont typeface="Arial" panose="020B0604020202020204" pitchFamily="34" charset="0"/>
              <a:buChar char="•"/>
            </a:pPr>
            <a:r>
              <a:rPr lang="en-US" b="1" i="0" dirty="0">
                <a:solidFill>
                  <a:srgbClr val="3C3C3B"/>
                </a:solidFill>
                <a:effectLst/>
                <a:latin typeface="Lato"/>
              </a:rPr>
              <a:t>Select</a:t>
            </a:r>
            <a:r>
              <a:rPr lang="en-US" b="0" i="0" dirty="0">
                <a:solidFill>
                  <a:srgbClr val="3C3C3B"/>
                </a:solidFill>
                <a:effectLst/>
                <a:latin typeface="Lato"/>
              </a:rPr>
              <a:t>: The user clicks or taps a mark, and a rectangle/radial/lasso selects multiple marks by clicking and dragging a rectangle around them and clicks a header (in which case all marks for that header are selected). A user may deselect by clicking/tapping the already selected mark, clicking/tapping an empty space in the view, or by clicking/tapping the already selected header.</a:t>
            </a:r>
          </a:p>
          <a:p>
            <a:pPr algn="l">
              <a:buFont typeface="Arial" panose="020B0604020202020204" pitchFamily="34" charset="0"/>
              <a:buChar char="•"/>
            </a:pPr>
            <a:r>
              <a:rPr lang="en-US" b="1" i="0" dirty="0">
                <a:solidFill>
                  <a:srgbClr val="3C3C3B"/>
                </a:solidFill>
                <a:effectLst/>
                <a:latin typeface="Lato"/>
              </a:rPr>
              <a:t>Menu</a:t>
            </a:r>
            <a:r>
              <a:rPr lang="en-US" b="0" i="0" dirty="0">
                <a:solidFill>
                  <a:srgbClr val="3C3C3B"/>
                </a:solidFill>
                <a:effectLst/>
                <a:latin typeface="Lato"/>
              </a:rPr>
              <a:t>: The user selects the menu option for the action on the tooltip.</a:t>
            </a:r>
          </a:p>
          <a:p>
            <a:pPr algn="l">
              <a:buFont typeface="Arial" panose="020B0604020202020204" pitchFamily="34" charset="0"/>
              <a:buChar char="•"/>
            </a:pPr>
            <a:endParaRPr lang="en-US" b="0" i="0" dirty="0">
              <a:solidFill>
                <a:srgbClr val="3C3C3B"/>
              </a:solidFill>
              <a:effectLst/>
              <a:latin typeface="Lato"/>
            </a:endParaRPr>
          </a:p>
          <a:p>
            <a:pPr algn="l"/>
            <a:r>
              <a:rPr lang="en-US" b="0" i="0" dirty="0">
                <a:solidFill>
                  <a:srgbClr val="3C3C3B"/>
                </a:solidFill>
                <a:effectLst/>
                <a:latin typeface="Lato"/>
              </a:rPr>
              <a:t>Each bar mark in the source is defined by the </a:t>
            </a:r>
            <a:r>
              <a:rPr lang="en-US" b="1" i="0" dirty="0">
                <a:solidFill>
                  <a:srgbClr val="3C3C3B"/>
                </a:solidFill>
                <a:effectLst/>
                <a:latin typeface="Lato"/>
              </a:rPr>
              <a:t>Category</a:t>
            </a:r>
            <a:r>
              <a:rPr lang="en-US" b="0" i="0" dirty="0">
                <a:solidFill>
                  <a:srgbClr val="3C3C3B"/>
                </a:solidFill>
                <a:effectLst/>
                <a:latin typeface="Lato"/>
              </a:rPr>
              <a:t> dimension. When the bar for </a:t>
            </a:r>
            <a:r>
              <a:rPr lang="en-US" b="1" i="0" dirty="0">
                <a:solidFill>
                  <a:srgbClr val="3C3C3B"/>
                </a:solidFill>
                <a:effectLst/>
                <a:latin typeface="Lato"/>
              </a:rPr>
              <a:t>Tables</a:t>
            </a:r>
            <a:r>
              <a:rPr lang="en-US" b="0" i="0" dirty="0">
                <a:solidFill>
                  <a:srgbClr val="3C3C3B"/>
                </a:solidFill>
                <a:effectLst/>
                <a:latin typeface="Lato"/>
              </a:rPr>
              <a:t> is selected, a single filter is set on the target.</a:t>
            </a:r>
          </a:p>
          <a:p>
            <a:pPr algn="l"/>
            <a:r>
              <a:rPr lang="en-US" b="0" i="0" dirty="0">
                <a:solidFill>
                  <a:srgbClr val="3C3C3B"/>
                </a:solidFill>
                <a:effectLst/>
                <a:latin typeface="Lato"/>
              </a:rPr>
              <a:t>If the mark is defined by more than one dimension (for example, </a:t>
            </a:r>
            <a:r>
              <a:rPr lang="en-US" b="1" i="0" dirty="0">
                <a:solidFill>
                  <a:srgbClr val="3C3C3B"/>
                </a:solidFill>
                <a:effectLst/>
                <a:latin typeface="Lato"/>
              </a:rPr>
              <a:t>Category</a:t>
            </a:r>
            <a:r>
              <a:rPr lang="en-US" b="0" i="0" dirty="0">
                <a:solidFill>
                  <a:srgbClr val="3C3C3B"/>
                </a:solidFill>
                <a:effectLst/>
                <a:latin typeface="Lato"/>
              </a:rPr>
              <a:t> and </a:t>
            </a:r>
            <a:r>
              <a:rPr lang="en-US" b="1" i="0" dirty="0">
                <a:solidFill>
                  <a:srgbClr val="3C3C3B"/>
                </a:solidFill>
                <a:effectLst/>
                <a:latin typeface="Lato"/>
              </a:rPr>
              <a:t>Region</a:t>
            </a:r>
            <a:r>
              <a:rPr lang="en-US" b="0" i="0" dirty="0">
                <a:solidFill>
                  <a:srgbClr val="3C3C3B"/>
                </a:solidFill>
                <a:effectLst/>
                <a:latin typeface="Lato"/>
              </a:rPr>
              <a:t>), then the target sheet will still have a single filter with the combination of dimension values that had been selected.</a:t>
            </a:r>
          </a:p>
          <a:p>
            <a:pPr marL="158750" indent="0" algn="l">
              <a:buFont typeface="Arial" panose="020B0604020202020204" pitchFamily="34" charset="0"/>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44684458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By default, all dimensions present in the source view are used in a filter action. Optionally, you can specify which fields should be used. You can use the </a:t>
            </a:r>
            <a:r>
              <a:rPr lang="en-US" b="1" i="0" dirty="0">
                <a:solidFill>
                  <a:srgbClr val="3C3C3B"/>
                </a:solidFill>
                <a:effectLst/>
                <a:latin typeface="Lato"/>
              </a:rPr>
              <a:t>Selected Fields </a:t>
            </a:r>
            <a:r>
              <a:rPr lang="en-US" b="0" i="0" dirty="0">
                <a:solidFill>
                  <a:srgbClr val="3C3C3B"/>
                </a:solidFill>
                <a:effectLst/>
                <a:latin typeface="Lato"/>
              </a:rPr>
              <a:t>option in the </a:t>
            </a:r>
            <a:r>
              <a:rPr lang="en-US" b="1" i="0" dirty="0">
                <a:solidFill>
                  <a:srgbClr val="3C3C3B"/>
                </a:solidFill>
                <a:effectLst/>
                <a:latin typeface="Lato"/>
              </a:rPr>
              <a:t>Edit Filter Actions</a:t>
            </a:r>
            <a:r>
              <a:rPr lang="en-US" b="0" i="0" dirty="0">
                <a:solidFill>
                  <a:srgbClr val="3C3C3B"/>
                </a:solidFill>
                <a:effectLst/>
                <a:latin typeface="Lato"/>
              </a:rPr>
              <a:t> dialog to accomplish the following:</a:t>
            </a:r>
          </a:p>
          <a:p>
            <a:pPr algn="l">
              <a:buFont typeface="Arial" panose="020B0604020202020204" pitchFamily="34" charset="0"/>
              <a:buChar char="•"/>
            </a:pPr>
            <a:r>
              <a:rPr lang="en-US" b="0" i="0" dirty="0">
                <a:solidFill>
                  <a:srgbClr val="3C3C3B"/>
                </a:solidFill>
                <a:effectLst/>
                <a:latin typeface="Lato"/>
              </a:rPr>
              <a:t>Filter based on fewer dimensions. For example, if you only selected the </a:t>
            </a:r>
            <a:r>
              <a:rPr lang="en-US" b="1" i="0" dirty="0">
                <a:solidFill>
                  <a:srgbClr val="3C3C3B"/>
                </a:solidFill>
                <a:effectLst/>
                <a:latin typeface="Lato"/>
              </a:rPr>
              <a:t>Region</a:t>
            </a:r>
            <a:r>
              <a:rPr lang="en-US" b="0" i="0" dirty="0">
                <a:solidFill>
                  <a:srgbClr val="3C3C3B"/>
                </a:solidFill>
                <a:effectLst/>
                <a:latin typeface="Lato"/>
              </a:rPr>
              <a:t> field, then selecting the preceding square would only pass the West region as a filter to the target.</a:t>
            </a:r>
          </a:p>
          <a:p>
            <a:pPr algn="l">
              <a:buFont typeface="Arial" panose="020B0604020202020204" pitchFamily="34" charset="0"/>
              <a:buChar char="•"/>
            </a:pPr>
            <a:r>
              <a:rPr lang="en-US" b="0" i="0" dirty="0">
                <a:solidFill>
                  <a:srgbClr val="3C3C3B"/>
                </a:solidFill>
                <a:effectLst/>
                <a:latin typeface="Lato"/>
              </a:rPr>
              <a:t>Filter a target view using a different data source. The </a:t>
            </a:r>
            <a:r>
              <a:rPr lang="en-US" b="1" i="0" dirty="0">
                <a:solidFill>
                  <a:srgbClr val="3C3C3B"/>
                </a:solidFill>
                <a:effectLst/>
                <a:latin typeface="Lato"/>
              </a:rPr>
              <a:t>Selected Fields</a:t>
            </a:r>
            <a:r>
              <a:rPr lang="en-US" b="0" i="0" dirty="0">
                <a:solidFill>
                  <a:srgbClr val="3C3C3B"/>
                </a:solidFill>
                <a:effectLst/>
                <a:latin typeface="Lato"/>
              </a:rPr>
              <a:t> option allows you to map the source field to a target field (even if the target field has a different name, though the values must still match). For example, if the target used a data source where </a:t>
            </a:r>
            <a:r>
              <a:rPr lang="en-US" b="1" i="0" dirty="0">
                <a:solidFill>
                  <a:srgbClr val="3C3C3B"/>
                </a:solidFill>
                <a:effectLst/>
                <a:latin typeface="Lato"/>
              </a:rPr>
              <a:t>East</a:t>
            </a:r>
            <a:r>
              <a:rPr lang="en-US" b="0" i="0" dirty="0">
                <a:solidFill>
                  <a:srgbClr val="3C3C3B"/>
                </a:solidFill>
                <a:effectLst/>
                <a:latin typeface="Lato"/>
              </a:rPr>
              <a:t> was a possible value for a field named </a:t>
            </a:r>
            <a:r>
              <a:rPr lang="en-US" b="1" i="0" dirty="0">
                <a:solidFill>
                  <a:srgbClr val="3C3C3B"/>
                </a:solidFill>
                <a:effectLst/>
                <a:latin typeface="Lato"/>
              </a:rPr>
              <a:t>Area</a:t>
            </a:r>
            <a:r>
              <a:rPr lang="en-US" b="0" i="0" dirty="0">
                <a:solidFill>
                  <a:srgbClr val="3C3C3B"/>
                </a:solidFill>
                <a:effectLst/>
                <a:latin typeface="Lato"/>
              </a:rPr>
              <a:t>, you could map </a:t>
            </a:r>
            <a:r>
              <a:rPr lang="en-US" b="1" i="0" dirty="0">
                <a:solidFill>
                  <a:srgbClr val="3C3C3B"/>
                </a:solidFill>
                <a:effectLst/>
                <a:latin typeface="Lato"/>
              </a:rPr>
              <a:t>Region</a:t>
            </a:r>
            <a:r>
              <a:rPr lang="en-US" b="0" i="0" dirty="0">
                <a:solidFill>
                  <a:srgbClr val="3C3C3B"/>
                </a:solidFill>
                <a:effectLst/>
                <a:latin typeface="Lato"/>
              </a:rPr>
              <a:t> from the source to </a:t>
            </a:r>
            <a:r>
              <a:rPr lang="en-US" b="1" i="0" dirty="0">
                <a:solidFill>
                  <a:srgbClr val="3C3C3B"/>
                </a:solidFill>
                <a:effectLst/>
                <a:latin typeface="Lato"/>
              </a:rPr>
              <a:t>Area</a:t>
            </a:r>
            <a:r>
              <a:rPr lang="en-US" b="0" i="0" dirty="0">
                <a:solidFill>
                  <a:srgbClr val="3C3C3B"/>
                </a:solidFill>
                <a:effectLst/>
                <a:latin typeface="Lato"/>
              </a:rPr>
              <a:t> in the target.</a:t>
            </a:r>
          </a:p>
          <a:p>
            <a:pPr algn="l"/>
            <a:r>
              <a:rPr lang="en-US" b="0" i="0" dirty="0">
                <a:solidFill>
                  <a:srgbClr val="3C3C3B"/>
                </a:solidFill>
                <a:effectLst/>
                <a:latin typeface="Lato"/>
              </a:rPr>
              <a:t>Filter actions are very useful for narrowing focus, drilling into detail, and seeing different aspects of a selected dimension. You'll find yourself using them often. Let's consider another type of action: highlight actions.</a:t>
            </a:r>
          </a:p>
          <a:p>
            <a:pPr marL="158750" indent="0">
              <a:buNone/>
            </a:pPr>
            <a:endParaRPr dirty="0">
              <a:uFillTx/>
            </a:endParaRPr>
          </a:p>
        </p:txBody>
      </p:sp>
    </p:spTree>
    <p:extLst>
      <p:ext uri="{BB962C8B-B14F-4D97-AF65-F5344CB8AC3E}">
        <p14:creationId xmlns:p14="http://schemas.microsoft.com/office/powerpoint/2010/main" val="200701719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Consider a dashboard with three views and a highlight action based on the Region field. When the action is triggered for the East region, all marks defined by East are highlighted. The dimension(s) that are used for the highlight must be present in all views where you want the highlighting to be applied. </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350895283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FFFFFF"/>
                </a:solidFill>
                <a:effectLst/>
                <a:latin typeface="Lato"/>
              </a:rPr>
              <a:t>Highlighters</a:t>
            </a:r>
            <a:r>
              <a:rPr lang="en-US" b="0" i="0" dirty="0">
                <a:solidFill>
                  <a:srgbClr val="FFFFFF"/>
                </a:solidFill>
                <a:effectLst/>
                <a:latin typeface="Lato"/>
              </a:rPr>
              <a:t> (also called </a:t>
            </a:r>
            <a:r>
              <a:rPr lang="en-US" b="1" i="0" dirty="0">
                <a:solidFill>
                  <a:srgbClr val="FFFFFF"/>
                </a:solidFill>
                <a:effectLst/>
                <a:latin typeface="Lato"/>
              </a:rPr>
              <a:t>data highlighters</a:t>
            </a:r>
            <a:r>
              <a:rPr lang="en-US" b="0" i="0" dirty="0">
                <a:solidFill>
                  <a:srgbClr val="FFFFFF"/>
                </a:solidFill>
                <a:effectLst/>
                <a:latin typeface="Lato"/>
              </a:rPr>
              <a:t>) are shown as user controls (similar to filters and parameters) that cause highlighting based on user interaction. They can be applied to one or more views and will highlight the marks of the views. They do not create an action. To add highlighters, select any discrete (blue) field in the view and use the drop-down menu to click </a:t>
            </a:r>
            <a:r>
              <a:rPr lang="en-US" b="1" i="0" dirty="0">
                <a:solidFill>
                  <a:srgbClr val="FFFFFF"/>
                </a:solidFill>
                <a:effectLst/>
                <a:latin typeface="Lato"/>
              </a:rPr>
              <a:t>Show Highlighter</a:t>
            </a:r>
            <a:r>
              <a:rPr lang="en-US" b="0" i="0" dirty="0">
                <a:solidFill>
                  <a:srgbClr val="FFFFFF"/>
                </a:solidFill>
                <a:effectLst/>
                <a:latin typeface="Lato"/>
              </a:rPr>
              <a:t>. Alternatively, you can use the menu and select </a:t>
            </a:r>
            <a:r>
              <a:rPr lang="en-US" b="1" i="0" dirty="0">
                <a:solidFill>
                  <a:srgbClr val="FFFFFF"/>
                </a:solidFill>
                <a:effectLst/>
                <a:latin typeface="Lato"/>
              </a:rPr>
              <a:t>Analysis</a:t>
            </a:r>
            <a:r>
              <a:rPr lang="en-US" b="0" i="0" dirty="0">
                <a:solidFill>
                  <a:srgbClr val="FFFFFF"/>
                </a:solidFill>
                <a:effectLst/>
                <a:latin typeface="Lato"/>
              </a:rPr>
              <a:t> | </a:t>
            </a:r>
            <a:r>
              <a:rPr lang="en-US" b="1" i="0" dirty="0">
                <a:solidFill>
                  <a:srgbClr val="FFFFFF"/>
                </a:solidFill>
                <a:effectLst/>
                <a:latin typeface="Lato"/>
              </a:rPr>
              <a:t>Highlighters</a:t>
            </a:r>
            <a:r>
              <a:rPr lang="en-US" b="0" i="0" dirty="0">
                <a:solidFill>
                  <a:srgbClr val="FFFFFF"/>
                </a:solidFill>
                <a:effectLst/>
                <a:latin typeface="Lato"/>
              </a:rPr>
              <a:t>. On a dashboard, you can add a highlighter by using a view's drop-down menu and selecting </a:t>
            </a:r>
            <a:r>
              <a:rPr lang="en-US" b="1" i="0" dirty="0">
                <a:solidFill>
                  <a:srgbClr val="FFFFFF"/>
                </a:solidFill>
                <a:effectLst/>
                <a:latin typeface="Lato"/>
              </a:rPr>
              <a:t>Highlighters</a:t>
            </a:r>
            <a:r>
              <a:rPr lang="en-US" b="0" i="0" dirty="0">
                <a:solidFill>
                  <a:srgbClr val="FFFFFF"/>
                </a:solidFill>
                <a:effectLst/>
                <a:latin typeface="Lato"/>
              </a:rPr>
              <a:t>.</a:t>
            </a:r>
            <a:endParaRPr dirty="0">
              <a:uFillTx/>
            </a:endParaRPr>
          </a:p>
        </p:txBody>
      </p:sp>
    </p:spTree>
    <p:extLst>
      <p:ext uri="{BB962C8B-B14F-4D97-AF65-F5344CB8AC3E}">
        <p14:creationId xmlns:p14="http://schemas.microsoft.com/office/powerpoint/2010/main" val="141158922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URL includes any hardcoded values you enter as well as placeholders that are accessible via the arrow to the right of the URL text box. These placeholders include fields and parameters. The values will be dynamically inserted into the URL string when the action is triggered based on the values for the fields that make up the selected mark(s) and current values for parameters.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If you have included a web object in the dashboard, the URL action will automatically use that as the target. Otherwise, the action opens a new browser window (using your default browser, when the dashboard is viewed in desktop or reader) or a new tab (when the dashboard is viewed in a web browser).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Some web pages have different behaviors when viewed in iframes. The browser object does not use iframes in Tableau Desktop or Tableau Reader but does when the dashboard is published to Tableau Server, Tableau Online, or Tableau Public. You will want to test URL actions based on how your dashboards will be viewed by your audience.</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501694286"/>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Options include </a:t>
            </a:r>
            <a:r>
              <a:rPr lang="en-US" b="1" i="0" dirty="0">
                <a:solidFill>
                  <a:srgbClr val="3C3C3B"/>
                </a:solidFill>
                <a:effectLst/>
                <a:latin typeface="Lato"/>
              </a:rPr>
              <a:t>New Browser Tab</a:t>
            </a:r>
            <a:r>
              <a:rPr lang="en-US" b="0" i="0" dirty="0">
                <a:solidFill>
                  <a:srgbClr val="3C3C3B"/>
                </a:solidFill>
                <a:effectLst/>
                <a:latin typeface="Lato"/>
              </a:rPr>
              <a:t>, </a:t>
            </a:r>
            <a:r>
              <a:rPr lang="en-US" b="1" i="0" dirty="0">
                <a:solidFill>
                  <a:srgbClr val="3C3C3B"/>
                </a:solidFill>
                <a:effectLst/>
                <a:latin typeface="Lato"/>
              </a:rPr>
              <a:t>Web Page Object</a:t>
            </a:r>
            <a:r>
              <a:rPr lang="en-US" b="0" i="0" dirty="0">
                <a:solidFill>
                  <a:srgbClr val="3C3C3B"/>
                </a:solidFill>
                <a:effectLst/>
                <a:latin typeface="Lato"/>
              </a:rPr>
              <a:t> (you may select which object if you have more than one on the dashboard), and </a:t>
            </a:r>
            <a:r>
              <a:rPr lang="en-US" b="1" i="0" dirty="0">
                <a:solidFill>
                  <a:srgbClr val="3C3C3B"/>
                </a:solidFill>
                <a:effectLst/>
                <a:latin typeface="Lato"/>
              </a:rPr>
              <a:t>Browser Tab if No Web Page Object Exists</a:t>
            </a:r>
            <a:r>
              <a:rPr lang="en-US" b="0" i="0" dirty="0">
                <a:solidFill>
                  <a:srgbClr val="3C3C3B"/>
                </a:solidFill>
                <a:effectLst/>
                <a:latin typeface="Lato"/>
              </a:rPr>
              <a:t>. If you have more than one web page object on the dashboard, you may wish to give them meaningful names to make selection easier.</a:t>
            </a:r>
            <a:endParaRPr dirty="0">
              <a:uFillTx/>
            </a:endParaRPr>
          </a:p>
        </p:txBody>
      </p:sp>
    </p:spTree>
    <p:extLst>
      <p:ext uri="{BB962C8B-B14F-4D97-AF65-F5344CB8AC3E}">
        <p14:creationId xmlns:p14="http://schemas.microsoft.com/office/powerpoint/2010/main" val="611710758"/>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accomplish this, switch to the </a:t>
            </a:r>
            <a:r>
              <a:rPr lang="en-US" b="1" i="0" dirty="0">
                <a:solidFill>
                  <a:srgbClr val="3C3C3B"/>
                </a:solidFill>
                <a:effectLst/>
                <a:latin typeface="Lato"/>
              </a:rPr>
              <a:t>Layout</a:t>
            </a:r>
            <a:r>
              <a:rPr lang="en-US" b="0" i="0" dirty="0">
                <a:solidFill>
                  <a:srgbClr val="3C3C3B"/>
                </a:solidFill>
                <a:effectLst/>
                <a:latin typeface="Lato"/>
              </a:rPr>
              <a:t> tab on the left-hand side pane and expand </a:t>
            </a:r>
            <a:r>
              <a:rPr lang="en-US" b="1" i="0" dirty="0">
                <a:solidFill>
                  <a:srgbClr val="3C3C3B"/>
                </a:solidFill>
                <a:effectLst/>
                <a:latin typeface="Lato"/>
              </a:rPr>
              <a:t>Item hierarchy</a:t>
            </a:r>
            <a:r>
              <a:rPr lang="en-US" b="0" i="0" dirty="0">
                <a:solidFill>
                  <a:srgbClr val="3C3C3B"/>
                </a:solidFill>
                <a:effectLst/>
                <a:latin typeface="Lato"/>
              </a:rPr>
              <a:t> until you locate the objects you wish to rename. Right-click the object and select </a:t>
            </a:r>
            <a:r>
              <a:rPr lang="en-US" b="1" i="0" dirty="0">
                <a:solidFill>
                  <a:srgbClr val="3C3C3B"/>
                </a:solidFill>
                <a:effectLst/>
                <a:latin typeface="Lato"/>
              </a:rPr>
              <a:t>Rename Dashboard Item…</a:t>
            </a:r>
            <a:r>
              <a:rPr lang="en-US" b="0" i="0" dirty="0">
                <a:solidFill>
                  <a:srgbClr val="3C3C3B"/>
                </a:solidFill>
                <a:effectLst/>
                <a:latin typeface="Lato"/>
              </a:rPr>
              <a:t>:</a:t>
            </a:r>
          </a:p>
          <a:p>
            <a:endParaRPr lang="en-US" dirty="0"/>
          </a:p>
          <a:p>
            <a:pPr algn="l"/>
            <a:r>
              <a:rPr lang="en-US" b="0" i="0" dirty="0">
                <a:solidFill>
                  <a:srgbClr val="3C3C3B"/>
                </a:solidFill>
                <a:effectLst/>
                <a:latin typeface="Lato"/>
              </a:rPr>
              <a:t>After you have renamed the object, you will be able to more readily identify which one is the target of the URL action.</a:t>
            </a:r>
          </a:p>
          <a:p>
            <a:pPr algn="l"/>
            <a:r>
              <a:rPr lang="en-US" b="0" i="0" dirty="0">
                <a:solidFill>
                  <a:srgbClr val="3C3C3B"/>
                </a:solidFill>
                <a:effectLst/>
                <a:latin typeface="Lato"/>
              </a:rPr>
              <a:t>Next, we'll consider another type of action that accomplishes a specific result: navigation.</a:t>
            </a:r>
          </a:p>
          <a:p>
            <a:endParaRPr lang="en-US" dirty="0"/>
          </a:p>
        </p:txBody>
      </p:sp>
    </p:spTree>
    <p:extLst>
      <p:ext uri="{BB962C8B-B14F-4D97-AF65-F5344CB8AC3E}">
        <p14:creationId xmlns:p14="http://schemas.microsoft.com/office/powerpoint/2010/main" val="577470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final view should look like this, after making some fine-tuned adjustments to the size and color:</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Sometimes, you'll want to adjust the marks on a symbol map to make them more visible. Some options include the following:</a:t>
            </a:r>
          </a:p>
          <a:p>
            <a:pPr algn="l">
              <a:buFont typeface="Arial" panose="020B0604020202020204" pitchFamily="34" charset="0"/>
              <a:buChar char="•"/>
            </a:pPr>
            <a:r>
              <a:rPr lang="en-US" b="0" i="0" dirty="0">
                <a:solidFill>
                  <a:srgbClr val="3C3C3B"/>
                </a:solidFill>
                <a:effectLst/>
                <a:latin typeface="Lato"/>
              </a:rPr>
              <a:t>If the marks are overlapping, click on the </a:t>
            </a:r>
            <a:r>
              <a:rPr lang="en-US" b="1" i="0" dirty="0">
                <a:solidFill>
                  <a:srgbClr val="3C3C3B"/>
                </a:solidFill>
                <a:effectLst/>
                <a:latin typeface="Lato"/>
              </a:rPr>
              <a:t>Color</a:t>
            </a:r>
            <a:r>
              <a:rPr lang="en-US" b="0" i="0" dirty="0">
                <a:solidFill>
                  <a:srgbClr val="3C3C3B"/>
                </a:solidFill>
                <a:effectLst/>
                <a:latin typeface="Lato"/>
              </a:rPr>
              <a:t> shelf and set the transparency to somewhere between </a:t>
            </a:r>
            <a:r>
              <a:rPr lang="en-US" b="1" i="0" dirty="0">
                <a:solidFill>
                  <a:srgbClr val="3C3C3B"/>
                </a:solidFill>
                <a:effectLst/>
                <a:latin typeface="Lato"/>
              </a:rPr>
              <a:t>50%</a:t>
            </a:r>
            <a:r>
              <a:rPr lang="en-US" b="0" i="0" dirty="0">
                <a:solidFill>
                  <a:srgbClr val="3C3C3B"/>
                </a:solidFill>
                <a:effectLst/>
                <a:latin typeface="Lato"/>
              </a:rPr>
              <a:t> and </a:t>
            </a:r>
            <a:r>
              <a:rPr lang="en-US" b="1" i="0" dirty="0">
                <a:solidFill>
                  <a:srgbClr val="3C3C3B"/>
                </a:solidFill>
                <a:effectLst/>
                <a:latin typeface="Lato"/>
              </a:rPr>
              <a:t>75%</a:t>
            </a:r>
            <a:r>
              <a:rPr lang="en-US" b="0" i="0" dirty="0">
                <a:solidFill>
                  <a:srgbClr val="3C3C3B"/>
                </a:solidFill>
                <a:effectLst/>
                <a:latin typeface="Lato"/>
              </a:rPr>
              <a:t>. Additionally, add a dark border. This makes the marks stand out, and you can often better discern any overlapping marks.</a:t>
            </a:r>
          </a:p>
          <a:p>
            <a:pPr algn="l">
              <a:buFont typeface="Arial" panose="020B0604020202020204" pitchFamily="34" charset="0"/>
              <a:buChar char="•"/>
            </a:pPr>
            <a:r>
              <a:rPr lang="en-US" b="0" i="0" dirty="0">
                <a:solidFill>
                  <a:srgbClr val="3C3C3B"/>
                </a:solidFill>
                <a:effectLst/>
                <a:latin typeface="Lato"/>
              </a:rPr>
              <a:t>If marks are too small, click on the </a:t>
            </a:r>
            <a:r>
              <a:rPr lang="en-US" b="1" i="0" dirty="0">
                <a:solidFill>
                  <a:srgbClr val="3C3C3B"/>
                </a:solidFill>
                <a:effectLst/>
                <a:latin typeface="Lato"/>
              </a:rPr>
              <a:t>Size</a:t>
            </a:r>
            <a:r>
              <a:rPr lang="en-US" b="0" i="0" dirty="0">
                <a:solidFill>
                  <a:srgbClr val="3C3C3B"/>
                </a:solidFill>
                <a:effectLst/>
                <a:latin typeface="Lato"/>
              </a:rPr>
              <a:t> shelf and adjust the slider. You may also double-click on the </a:t>
            </a:r>
            <a:r>
              <a:rPr lang="en-US" b="1" i="0" dirty="0">
                <a:solidFill>
                  <a:srgbClr val="3C3C3B"/>
                </a:solidFill>
                <a:effectLst/>
                <a:latin typeface="Lato"/>
              </a:rPr>
              <a:t>size</a:t>
            </a:r>
            <a:r>
              <a:rPr lang="en-US" b="0" i="0" dirty="0">
                <a:solidFill>
                  <a:srgbClr val="3C3C3B"/>
                </a:solidFill>
                <a:effectLst/>
                <a:latin typeface="Lato"/>
              </a:rPr>
              <a:t> legend and edit the details of how Tableau assigns size.</a:t>
            </a:r>
          </a:p>
          <a:p>
            <a:pPr algn="l">
              <a:buFont typeface="Arial" panose="020B0604020202020204" pitchFamily="34" charset="0"/>
              <a:buChar char="•"/>
            </a:pPr>
            <a:r>
              <a:rPr lang="en-US" b="0" i="0" dirty="0">
                <a:solidFill>
                  <a:srgbClr val="3C3C3B"/>
                </a:solidFill>
                <a:effectLst/>
                <a:latin typeface="Lato"/>
              </a:rPr>
              <a:t>If the marks are too faint, double-click on the </a:t>
            </a:r>
            <a:r>
              <a:rPr lang="en-US" b="1" i="0" dirty="0">
                <a:solidFill>
                  <a:srgbClr val="3C3C3B"/>
                </a:solidFill>
                <a:effectLst/>
                <a:latin typeface="Lato"/>
              </a:rPr>
              <a:t>Color</a:t>
            </a:r>
            <a:r>
              <a:rPr lang="en-US" b="0" i="0" dirty="0">
                <a:solidFill>
                  <a:srgbClr val="3C3C3B"/>
                </a:solidFill>
                <a:effectLst/>
                <a:latin typeface="Lato"/>
              </a:rPr>
              <a:t> legend and edit the details of how Tableau assigns color. This is especially useful when you are using a continuous field that defines a color gradient.</a:t>
            </a:r>
          </a:p>
          <a:p>
            <a:pPr marL="158750" indent="0">
              <a:buNone/>
            </a:pPr>
            <a:endParaRPr dirty="0">
              <a:uFillTx/>
            </a:endParaRPr>
          </a:p>
        </p:txBody>
      </p:sp>
    </p:spTree>
    <p:extLst>
      <p:ext uri="{BB962C8B-B14F-4D97-AF65-F5344CB8AC3E}">
        <p14:creationId xmlns:p14="http://schemas.microsoft.com/office/powerpoint/2010/main" val="193134840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59007612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with other actions, you may select the sheets and user interactions (</a:t>
            </a:r>
            <a:r>
              <a:rPr lang="en-US" b="1" i="0" dirty="0">
                <a:solidFill>
                  <a:srgbClr val="3C3C3B"/>
                </a:solidFill>
                <a:effectLst/>
                <a:latin typeface="Lato"/>
              </a:rPr>
              <a:t>Hover</a:t>
            </a:r>
            <a:r>
              <a:rPr lang="en-US" b="0" i="0" dirty="0">
                <a:solidFill>
                  <a:srgbClr val="3C3C3B"/>
                </a:solidFill>
                <a:effectLst/>
                <a:latin typeface="Lato"/>
              </a:rPr>
              <a:t>, </a:t>
            </a:r>
            <a:r>
              <a:rPr lang="en-US" b="1" i="0" dirty="0">
                <a:solidFill>
                  <a:srgbClr val="3C3C3B"/>
                </a:solidFill>
                <a:effectLst/>
                <a:latin typeface="Lato"/>
              </a:rPr>
              <a:t>Select</a:t>
            </a:r>
            <a:r>
              <a:rPr lang="en-US" b="0" i="0" dirty="0">
                <a:solidFill>
                  <a:srgbClr val="3C3C3B"/>
                </a:solidFill>
                <a:effectLst/>
                <a:latin typeface="Lato"/>
              </a:rPr>
              <a:t>, </a:t>
            </a:r>
            <a:r>
              <a:rPr lang="en-US" b="1" i="0" dirty="0">
                <a:solidFill>
                  <a:srgbClr val="3C3C3B"/>
                </a:solidFill>
                <a:effectLst/>
                <a:latin typeface="Lato"/>
              </a:rPr>
              <a:t>Menu</a:t>
            </a:r>
            <a:r>
              <a:rPr lang="en-US" b="0" i="0" dirty="0">
                <a:solidFill>
                  <a:srgbClr val="3C3C3B"/>
                </a:solidFill>
                <a:effectLst/>
                <a:latin typeface="Lato"/>
              </a:rPr>
              <a:t>) that trigger the action. Additionally, you will set the target parameter and specify which field will set the value. You may use any field in the sheet and may also specify an aggregation for the field.</a:t>
            </a:r>
          </a:p>
          <a:p>
            <a:pPr algn="l"/>
            <a:r>
              <a:rPr lang="en-US" b="0" i="0" dirty="0">
                <a:solidFill>
                  <a:srgbClr val="3C3C3B"/>
                </a:solidFill>
                <a:effectLst/>
                <a:latin typeface="Lato"/>
              </a:rPr>
              <a:t>We saw in </a:t>
            </a:r>
            <a:r>
              <a:rPr lang="en-US" b="0" i="1" dirty="0">
                <a:solidFill>
                  <a:srgbClr val="3C3C3B"/>
                </a:solidFill>
                <a:effectLst/>
                <a:latin typeface="Lato"/>
              </a:rPr>
              <a:t>lesson 4</a:t>
            </a:r>
            <a:r>
              <a:rPr lang="en-US" b="0" i="0" dirty="0">
                <a:solidFill>
                  <a:srgbClr val="3C3C3B"/>
                </a:solidFill>
                <a:effectLst/>
                <a:latin typeface="Lato"/>
              </a:rPr>
              <a:t>, </a:t>
            </a:r>
            <a:r>
              <a:rPr lang="en-US" b="0" i="1" dirty="0">
                <a:solidFill>
                  <a:srgbClr val="3C3C3B"/>
                </a:solidFill>
                <a:effectLst/>
                <a:latin typeface="Lato"/>
              </a:rPr>
              <a:t>Starting an Adventure with Calculations and Parameters</a:t>
            </a:r>
            <a:r>
              <a:rPr lang="en-US" b="0" i="0" dirty="0">
                <a:solidFill>
                  <a:srgbClr val="3C3C3B"/>
                </a:solidFill>
                <a:effectLst/>
                <a:latin typeface="Lato"/>
              </a:rPr>
              <a:t>, how parameters can be used to accomplish all kinds of results. You can use them in calculations, filters, and </a:t>
            </a:r>
            <a:r>
              <a:rPr lang="en-US" b="1" i="0" dirty="0">
                <a:solidFill>
                  <a:srgbClr val="3C3C3B"/>
                </a:solidFill>
                <a:effectLst/>
                <a:latin typeface="Lato"/>
              </a:rPr>
              <a:t>Top N</a:t>
            </a:r>
            <a:r>
              <a:rPr lang="en-US" b="0" i="0" dirty="0">
                <a:solidFill>
                  <a:srgbClr val="3C3C3B"/>
                </a:solidFill>
                <a:effectLst/>
                <a:latin typeface="Lato"/>
              </a:rPr>
              <a:t> sets, and you can use them to define reference lines and alter the visual aspects of any view. This opens a world of possibilities for driving an interactive experience using views and triggers.</a:t>
            </a:r>
          </a:p>
          <a:p>
            <a:pPr marL="158750" indent="0">
              <a:buNone/>
            </a:pPr>
            <a:endParaRPr dirty="0">
              <a:uFillTx/>
            </a:endParaRPr>
          </a:p>
        </p:txBody>
      </p:sp>
    </p:spTree>
    <p:extLst>
      <p:ext uri="{BB962C8B-B14F-4D97-AF65-F5344CB8AC3E}">
        <p14:creationId xmlns:p14="http://schemas.microsoft.com/office/powerpoint/2010/main" val="407588127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We'll first take a moment to define sets more clearly and then look at an example of a set action.</a:t>
            </a:r>
            <a:endParaRPr dirty="0">
              <a:uFillTx/>
            </a:endParaRPr>
          </a:p>
        </p:txBody>
      </p:sp>
    </p:spTree>
    <p:extLst>
      <p:ext uri="{BB962C8B-B14F-4D97-AF65-F5344CB8AC3E}">
        <p14:creationId xmlns:p14="http://schemas.microsoft.com/office/powerpoint/2010/main" val="90498003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 </a:t>
            </a:r>
            <a:r>
              <a:rPr lang="en-US" b="1" i="0" dirty="0">
                <a:solidFill>
                  <a:srgbClr val="3C3C3B"/>
                </a:solidFill>
                <a:effectLst/>
                <a:latin typeface="Lato"/>
              </a:rPr>
              <a:t>dynamic set</a:t>
            </a:r>
            <a:r>
              <a:rPr lang="en-US" b="0" i="0" dirty="0">
                <a:solidFill>
                  <a:srgbClr val="3C3C3B"/>
                </a:solidFill>
                <a:effectLst/>
                <a:latin typeface="Lato"/>
              </a:rPr>
              <a:t> is computed for a single dimension based on a conditional calculation you define. As the data changes, the results of the condition may change and records may switch between in and out of the set.</a:t>
            </a:r>
            <a:endParaRPr dirty="0">
              <a:uFillTx/>
            </a:endParaRPr>
          </a:p>
        </p:txBody>
      </p:sp>
    </p:spTree>
    <p:extLst>
      <p:ext uri="{BB962C8B-B14F-4D97-AF65-F5344CB8AC3E}">
        <p14:creationId xmlns:p14="http://schemas.microsoft.com/office/powerpoint/2010/main" val="244299704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example, we've created a dynamic set named </a:t>
            </a:r>
            <a:r>
              <a:rPr lang="en-US" b="1" i="0" dirty="0">
                <a:solidFill>
                  <a:srgbClr val="3C3C3B"/>
                </a:solidFill>
                <a:effectLst/>
                <a:latin typeface="Lato"/>
              </a:rPr>
              <a:t>Customers who purchased more than $100</a:t>
            </a:r>
            <a:r>
              <a:rPr lang="en-US" b="0" i="0" dirty="0">
                <a:solidFill>
                  <a:srgbClr val="3C3C3B"/>
                </a:solidFill>
                <a:effectLst/>
                <a:latin typeface="Lato"/>
              </a:rPr>
              <a:t> with a condition that's set by the sum of sales being greater than </a:t>
            </a:r>
            <a:r>
              <a:rPr lang="en-US" b="1" i="0" dirty="0">
                <a:solidFill>
                  <a:srgbClr val="3C3C3B"/>
                </a:solidFill>
                <a:effectLst/>
                <a:latin typeface="Lato"/>
              </a:rPr>
              <a:t>100</a:t>
            </a:r>
            <a:r>
              <a:rPr lang="en-US" b="0" i="0" dirty="0">
                <a:solidFill>
                  <a:srgbClr val="3C3C3B"/>
                </a:solidFill>
                <a:effectLst/>
                <a:latin typeface="Lato"/>
              </a:rPr>
              <a:t>. You'll notice that there are also options for computing </a:t>
            </a:r>
            <a:r>
              <a:rPr lang="en-US" b="1" i="0" dirty="0">
                <a:solidFill>
                  <a:srgbClr val="3C3C3B"/>
                </a:solidFill>
                <a:effectLst/>
                <a:latin typeface="Lato"/>
              </a:rPr>
              <a:t>By formula</a:t>
            </a:r>
            <a:r>
              <a:rPr lang="en-US" b="0" i="0" dirty="0">
                <a:solidFill>
                  <a:srgbClr val="3C3C3B"/>
                </a:solidFill>
                <a:effectLst/>
                <a:latin typeface="Lato"/>
              </a:rPr>
              <a:t> or </a:t>
            </a:r>
            <a:r>
              <a:rPr lang="en-US" b="1" i="0" dirty="0">
                <a:solidFill>
                  <a:srgbClr val="3C3C3B"/>
                </a:solidFill>
                <a:effectLst/>
                <a:latin typeface="Lato"/>
              </a:rPr>
              <a:t>Top</a:t>
            </a:r>
            <a:r>
              <a:rPr lang="en-US" b="0" i="0" dirty="0">
                <a:solidFill>
                  <a:srgbClr val="3C3C3B"/>
                </a:solidFill>
                <a:effectLst/>
                <a:latin typeface="Lato"/>
              </a:rPr>
              <a:t> N. All of these conditions are going to be at an aggregate level (across the entire dataset or across the context if context filters are used) and then each record is evaluated as to whether it is in or out of the set. In this case, the total sales for each customer will be computed across the dataset and then each record will be counted in or out of the set based on whether the customer for that record has total sales greater than $100.</a:t>
            </a:r>
            <a:endParaRPr dirty="0">
              <a:uFillTx/>
            </a:endParaRPr>
          </a:p>
        </p:txBody>
      </p:sp>
    </p:spTree>
    <p:extLst>
      <p:ext uri="{BB962C8B-B14F-4D97-AF65-F5344CB8AC3E}">
        <p14:creationId xmlns:p14="http://schemas.microsoft.com/office/powerpoint/2010/main" val="151412289"/>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 </a:t>
            </a:r>
            <a:r>
              <a:rPr lang="en-US" b="1" i="0" dirty="0">
                <a:solidFill>
                  <a:srgbClr val="3C3C3B"/>
                </a:solidFill>
                <a:effectLst/>
                <a:latin typeface="Lato"/>
              </a:rPr>
              <a:t>fixed set</a:t>
            </a:r>
            <a:r>
              <a:rPr lang="en-US" b="0" i="0" dirty="0">
                <a:solidFill>
                  <a:srgbClr val="3C3C3B"/>
                </a:solidFill>
                <a:effectLst/>
                <a:latin typeface="Lato"/>
              </a:rPr>
              <a:t> is a list of values for one or more dimensions. If the values for a single record match the list defined by the set, then the record is in the set, and out otherwise. For example, you might create another set based on the </a:t>
            </a:r>
            <a:r>
              <a:rPr lang="en-US" b="1" i="0" dirty="0">
                <a:solidFill>
                  <a:srgbClr val="3C3C3B"/>
                </a:solidFill>
                <a:effectLst/>
                <a:latin typeface="Lato"/>
              </a:rPr>
              <a:t>Customer Name </a:t>
            </a:r>
            <a:r>
              <a:rPr lang="en-US" b="0" i="0" dirty="0">
                <a:solidFill>
                  <a:srgbClr val="3C3C3B"/>
                </a:solidFill>
                <a:effectLst/>
                <a:latin typeface="Lato"/>
              </a:rPr>
              <a:t>field, this time with the </a:t>
            </a:r>
            <a:r>
              <a:rPr lang="en-US" b="1" i="0" dirty="0">
                <a:solidFill>
                  <a:srgbClr val="3C3C3B"/>
                </a:solidFill>
                <a:effectLst/>
                <a:latin typeface="Lato"/>
              </a:rPr>
              <a:t>General</a:t>
            </a:r>
            <a:r>
              <a:rPr lang="en-US" b="0" i="0" dirty="0">
                <a:solidFill>
                  <a:srgbClr val="3C3C3B"/>
                </a:solidFill>
                <a:effectLst/>
                <a:latin typeface="Lato"/>
              </a:rPr>
              <a:t> tab:</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Here, you can select individual values that will define what is in or out of the set. Note the option to exclude rather than include values. In this case, we've created a set named </a:t>
            </a:r>
            <a:r>
              <a:rPr lang="en-US" b="1" i="0" dirty="0">
                <a:solidFill>
                  <a:srgbClr val="3C3C3B"/>
                </a:solidFill>
                <a:effectLst/>
                <a:latin typeface="Lato"/>
              </a:rPr>
              <a:t>Customers with first name of Aaron</a:t>
            </a:r>
            <a:r>
              <a:rPr lang="en-US" b="0" i="0" dirty="0">
                <a:solidFill>
                  <a:srgbClr val="3C3C3B"/>
                </a:solidFill>
                <a:effectLst/>
                <a:latin typeface="Lato"/>
              </a:rPr>
              <a:t>. Any records that have a </a:t>
            </a:r>
            <a:r>
              <a:rPr lang="en-US" b="1" i="0" dirty="0">
                <a:solidFill>
                  <a:srgbClr val="3C3C3B"/>
                </a:solidFill>
                <a:effectLst/>
                <a:latin typeface="Lato"/>
              </a:rPr>
              <a:t>Customer Name</a:t>
            </a:r>
            <a:r>
              <a:rPr lang="en-US" b="0" i="0" dirty="0">
                <a:solidFill>
                  <a:srgbClr val="3C3C3B"/>
                </a:solidFill>
                <a:effectLst/>
                <a:latin typeface="Lato"/>
              </a:rPr>
              <a:t> value that matches one of the </a:t>
            </a:r>
            <a:r>
              <a:rPr lang="en-US" b="1" i="0" dirty="0">
                <a:solidFill>
                  <a:srgbClr val="3C3C3B"/>
                </a:solidFill>
                <a:effectLst/>
                <a:latin typeface="Lato"/>
              </a:rPr>
              <a:t>6</a:t>
            </a:r>
            <a:r>
              <a:rPr lang="en-US" b="0" i="0" dirty="0">
                <a:solidFill>
                  <a:srgbClr val="3C3C3B"/>
                </a:solidFill>
                <a:effectLst/>
                <a:latin typeface="Lato"/>
              </a:rPr>
              <a:t> values we selected will be in the set. All others will be out. Because this is a fixed set, the values are not ever calculated or recalculated. If records with a customer named Aaron Burr show up in the dataset next week, they will still be out of the set.</a:t>
            </a:r>
          </a:p>
          <a:p>
            <a:pPr algn="l"/>
            <a:r>
              <a:rPr lang="en-US" b="0" i="0" dirty="0">
                <a:solidFill>
                  <a:srgbClr val="3C3C3B"/>
                </a:solidFill>
                <a:effectLst/>
                <a:latin typeface="Lato"/>
              </a:rPr>
              <a:t>As we'll see in the following example, set actions operate on fixed sets.</a:t>
            </a:r>
          </a:p>
          <a:p>
            <a:pPr marL="158750" indent="0">
              <a:buNone/>
            </a:pPr>
            <a:endParaRPr dirty="0">
              <a:uFillTx/>
            </a:endParaRPr>
          </a:p>
        </p:txBody>
      </p:sp>
    </p:spTree>
    <p:extLst>
      <p:ext uri="{BB962C8B-B14F-4D97-AF65-F5344CB8AC3E}">
        <p14:creationId xmlns:p14="http://schemas.microsoft.com/office/powerpoint/2010/main" val="87643152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You'll find an example of a set action in the lesson 08 Complete.twbx workbook in the dashboard named Sales by Region and Category (set actions), which looks like this:</a:t>
            </a:r>
          </a:p>
          <a:p>
            <a:pPr marL="158750" indent="0">
              <a:buNone/>
            </a:pPr>
            <a:endParaRPr lang="en-US" dirty="0">
              <a:uFillTx/>
            </a:endParaRPr>
          </a:p>
          <a:p>
            <a:pPr marL="158750" indent="0">
              <a:buNone/>
            </a:pPr>
            <a:r>
              <a:rPr lang="en-US" b="0" i="0" dirty="0">
                <a:solidFill>
                  <a:srgbClr val="3C3C3B"/>
                </a:solidFill>
                <a:effectLst/>
                <a:latin typeface="Lato"/>
              </a:rPr>
              <a:t>The dashboard consists of two views: a map and a bar chart. Selecting a region on the map triggers a set action that updates the bar chart. A filter action would filter the bar chart, causing the length of each bar to only show the value for the selected region. Here, however, the set action is used to show the portion of the overall bar that belongs to that region while still retaining the full length of the bar for all regions.</a:t>
            </a:r>
            <a:endParaRPr dirty="0">
              <a:uFillTx/>
            </a:endParaRPr>
          </a:p>
        </p:txBody>
      </p:sp>
    </p:spTree>
    <p:extLst>
      <p:ext uri="{BB962C8B-B14F-4D97-AF65-F5344CB8AC3E}">
        <p14:creationId xmlns:p14="http://schemas.microsoft.com/office/powerpoint/2010/main" val="239873075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replicate this interactivity, follow these steps:</a:t>
            </a:r>
          </a:p>
          <a:p>
            <a:pPr algn="l">
              <a:buFont typeface="+mj-lt"/>
              <a:buAutoNum type="arabicPeriod"/>
            </a:pPr>
            <a:r>
              <a:rPr lang="en-US" b="0" i="0" dirty="0">
                <a:solidFill>
                  <a:srgbClr val="3C3C3B"/>
                </a:solidFill>
                <a:effectLst/>
                <a:latin typeface="Lato"/>
              </a:rPr>
              <a:t>Use the drop-down menu on the </a:t>
            </a:r>
            <a:r>
              <a:rPr lang="en-US" b="1" i="0" dirty="0">
                <a:solidFill>
                  <a:srgbClr val="3C3C3B"/>
                </a:solidFill>
                <a:effectLst/>
                <a:latin typeface="Lato"/>
              </a:rPr>
              <a:t>Region</a:t>
            </a:r>
            <a:r>
              <a:rPr lang="en-US" b="0" i="0" dirty="0">
                <a:solidFill>
                  <a:srgbClr val="3C3C3B"/>
                </a:solidFill>
                <a:effectLst/>
                <a:latin typeface="Lato"/>
              </a:rPr>
              <a:t> field under </a:t>
            </a:r>
            <a:r>
              <a:rPr lang="en-US" b="1" i="0" dirty="0">
                <a:solidFill>
                  <a:srgbClr val="3C3C3B"/>
                </a:solidFill>
                <a:effectLst/>
                <a:latin typeface="Lato"/>
              </a:rPr>
              <a:t>Dimensions</a:t>
            </a:r>
            <a:r>
              <a:rPr lang="en-US" b="0" i="0" dirty="0">
                <a:solidFill>
                  <a:srgbClr val="3C3C3B"/>
                </a:solidFill>
                <a:effectLst/>
                <a:latin typeface="Lato"/>
              </a:rPr>
              <a:t> on the data pane to select </a:t>
            </a:r>
            <a:r>
              <a:rPr lang="en-US" b="1" i="0" dirty="0">
                <a:solidFill>
                  <a:srgbClr val="3C3C3B"/>
                </a:solidFill>
                <a:effectLst/>
                <a:latin typeface="Lato"/>
              </a:rPr>
              <a:t>Create</a:t>
            </a:r>
            <a:r>
              <a:rPr lang="en-US" b="0" i="0" dirty="0">
                <a:solidFill>
                  <a:srgbClr val="3C3C3B"/>
                </a:solidFill>
                <a:effectLst/>
                <a:latin typeface="Lato"/>
              </a:rPr>
              <a:t> | </a:t>
            </a:r>
            <a:r>
              <a:rPr lang="en-US" b="1" i="0" dirty="0">
                <a:solidFill>
                  <a:srgbClr val="3C3C3B"/>
                </a:solidFill>
                <a:effectLst/>
                <a:latin typeface="Lato"/>
              </a:rPr>
              <a:t>Set</a:t>
            </a:r>
            <a:r>
              <a:rPr lang="en-US" b="0" i="0" dirty="0">
                <a:solidFill>
                  <a:srgbClr val="3C3C3B"/>
                </a:solidFill>
                <a:effectLst/>
                <a:latin typeface="Lato"/>
              </a:rPr>
              <a:t>. Name the set </a:t>
            </a:r>
            <a:r>
              <a:rPr lang="en-US" b="1" i="0" dirty="0">
                <a:solidFill>
                  <a:srgbClr val="3C3C3B"/>
                </a:solidFill>
                <a:effectLst/>
                <a:latin typeface="Lato"/>
              </a:rPr>
              <a:t>Region Set</a:t>
            </a:r>
            <a:r>
              <a:rPr lang="en-US" b="0" i="0" dirty="0">
                <a:solidFill>
                  <a:srgbClr val="3C3C3B"/>
                </a:solidFill>
                <a:effectLst/>
                <a:latin typeface="Lato"/>
              </a:rPr>
              <a:t>.</a:t>
            </a:r>
          </a:p>
          <a:p>
            <a:pPr algn="l">
              <a:buFont typeface="+mj-lt"/>
              <a:buAutoNum type="arabicPeriod" startAt="2"/>
            </a:pPr>
            <a:r>
              <a:rPr lang="en-US" b="0" i="0" dirty="0">
                <a:solidFill>
                  <a:srgbClr val="3C3C3B"/>
                </a:solidFill>
                <a:effectLst/>
                <a:latin typeface="Lato"/>
              </a:rPr>
              <a:t>In the resulting </a:t>
            </a:r>
            <a:r>
              <a:rPr lang="en-US" b="1" i="0" dirty="0">
                <a:solidFill>
                  <a:srgbClr val="3C3C3B"/>
                </a:solidFill>
                <a:effectLst/>
                <a:latin typeface="Lato"/>
              </a:rPr>
              <a:t>Create Set</a:t>
            </a:r>
            <a:r>
              <a:rPr lang="en-US" b="0" i="0" dirty="0">
                <a:solidFill>
                  <a:srgbClr val="3C3C3B"/>
                </a:solidFill>
                <a:effectLst/>
                <a:latin typeface="Lato"/>
              </a:rPr>
              <a:t> dialog, under the </a:t>
            </a:r>
            <a:r>
              <a:rPr lang="en-US" b="1" i="0" dirty="0">
                <a:solidFill>
                  <a:srgbClr val="3C3C3B"/>
                </a:solidFill>
                <a:effectLst/>
                <a:latin typeface="Lato"/>
              </a:rPr>
              <a:t>General</a:t>
            </a:r>
            <a:r>
              <a:rPr lang="en-US" b="0" i="0" dirty="0">
                <a:solidFill>
                  <a:srgbClr val="3C3C3B"/>
                </a:solidFill>
                <a:effectLst/>
                <a:latin typeface="Lato"/>
              </a:rPr>
              <a:t> tab, check one or more values. This creates a fixed set. In this example, it does not matter which, if any, values you select because you'll configure the set action to update the values momentarily.</a:t>
            </a:r>
          </a:p>
          <a:p>
            <a:pPr algn="l">
              <a:buFont typeface="+mj-lt"/>
              <a:buAutoNum type="arabicPeriod" startAt="3"/>
            </a:pPr>
            <a:r>
              <a:rPr lang="en-US" b="0" i="0" dirty="0">
                <a:solidFill>
                  <a:srgbClr val="3C3C3B"/>
                </a:solidFill>
                <a:effectLst/>
                <a:latin typeface="Lato"/>
              </a:rPr>
              <a:t>Create a bar chart of </a:t>
            </a:r>
            <a:r>
              <a:rPr lang="en-US" b="1" i="0" dirty="0">
                <a:solidFill>
                  <a:srgbClr val="3C3C3B"/>
                </a:solidFill>
                <a:effectLst/>
                <a:latin typeface="Lato"/>
              </a:rPr>
              <a:t>Sales by Category</a:t>
            </a:r>
            <a:r>
              <a:rPr lang="en-US" b="0" i="0" dirty="0">
                <a:solidFill>
                  <a:srgbClr val="3C3C3B"/>
                </a:solidFill>
                <a:effectLst/>
                <a:latin typeface="Lato"/>
              </a:rPr>
              <a:t>.</a:t>
            </a:r>
          </a:p>
          <a:p>
            <a:pPr algn="l">
              <a:buFont typeface="+mj-lt"/>
              <a:buAutoNum type="arabicPeriod" startAt="4"/>
            </a:pPr>
            <a:r>
              <a:rPr lang="en-US" b="0" i="0" dirty="0">
                <a:solidFill>
                  <a:srgbClr val="3C3C3B"/>
                </a:solidFill>
                <a:effectLst/>
                <a:latin typeface="Lato"/>
              </a:rPr>
              <a:t>Drag </a:t>
            </a:r>
            <a:r>
              <a:rPr lang="en-US" b="1" i="0" dirty="0">
                <a:solidFill>
                  <a:srgbClr val="3C3C3B"/>
                </a:solidFill>
                <a:effectLst/>
                <a:latin typeface="Lato"/>
              </a:rPr>
              <a:t>Region Set</a:t>
            </a:r>
            <a:r>
              <a:rPr lang="en-US" b="0" i="0" dirty="0">
                <a:solidFill>
                  <a:srgbClr val="3C3C3B"/>
                </a:solidFill>
                <a:effectLst/>
                <a:latin typeface="Lato"/>
              </a:rPr>
              <a:t> from </a:t>
            </a:r>
            <a:r>
              <a:rPr lang="en-US" b="1" i="0" dirty="0">
                <a:solidFill>
                  <a:srgbClr val="3C3C3B"/>
                </a:solidFill>
                <a:effectLst/>
                <a:latin typeface="Lato"/>
              </a:rPr>
              <a:t>Sets</a:t>
            </a:r>
            <a:r>
              <a:rPr lang="en-US" b="0" i="0" dirty="0">
                <a:solidFill>
                  <a:srgbClr val="3C3C3B"/>
                </a:solidFill>
                <a:effectLst/>
                <a:latin typeface="Lato"/>
              </a:rPr>
              <a:t> on the data pane and drop it on </a:t>
            </a:r>
            <a:r>
              <a:rPr lang="en-US" b="1" i="0" dirty="0">
                <a:solidFill>
                  <a:srgbClr val="3C3C3B"/>
                </a:solidFill>
                <a:effectLst/>
                <a:latin typeface="Lato"/>
              </a:rPr>
              <a:t>Color</a:t>
            </a:r>
            <a:r>
              <a:rPr lang="en-US" b="0" i="0" dirty="0">
                <a:solidFill>
                  <a:srgbClr val="3C3C3B"/>
                </a:solidFill>
                <a:effectLst/>
                <a:latin typeface="Lato"/>
              </a:rPr>
              <a:t>:</a:t>
            </a:r>
          </a:p>
          <a:p>
            <a:pPr algn="l">
              <a:buFont typeface="+mj-lt"/>
              <a:buAutoNum type="arabicPeriod" startAt="4"/>
            </a:pPr>
            <a:endParaRPr lang="en-US" b="0" i="0" dirty="0">
              <a:solidFill>
                <a:srgbClr val="3C3C3B"/>
              </a:solidFill>
              <a:effectLst/>
              <a:latin typeface="Lato"/>
            </a:endParaRPr>
          </a:p>
          <a:p>
            <a:pPr algn="l"/>
            <a:r>
              <a:rPr lang="en-US" b="0" i="0" dirty="0">
                <a:solidFill>
                  <a:srgbClr val="3C3C3B"/>
                </a:solidFill>
                <a:effectLst/>
                <a:latin typeface="Lato"/>
              </a:rPr>
              <a:t>You may use a set on shelves, just as you would any other field. Notice how the set gives two values, that is, </a:t>
            </a:r>
            <a:r>
              <a:rPr lang="en-US" b="1" i="0" dirty="0">
                <a:solidFill>
                  <a:srgbClr val="3C3C3B"/>
                </a:solidFill>
                <a:effectLst/>
                <a:latin typeface="Lato"/>
              </a:rPr>
              <a:t>In</a:t>
            </a:r>
            <a:r>
              <a:rPr lang="en-US" b="0" i="0" dirty="0">
                <a:solidFill>
                  <a:srgbClr val="3C3C3B"/>
                </a:solidFill>
                <a:effectLst/>
                <a:latin typeface="Lato"/>
              </a:rPr>
              <a:t> and </a:t>
            </a:r>
            <a:r>
              <a:rPr lang="en-US" b="1" i="0" dirty="0">
                <a:solidFill>
                  <a:srgbClr val="3C3C3B"/>
                </a:solidFill>
                <a:effectLst/>
                <a:latin typeface="Lato"/>
              </a:rPr>
              <a:t>Out</a:t>
            </a:r>
            <a:r>
              <a:rPr lang="en-US" b="0" i="0" dirty="0">
                <a:solidFill>
                  <a:srgbClr val="3C3C3B"/>
                </a:solidFill>
                <a:effectLst/>
                <a:latin typeface="Lato"/>
              </a:rPr>
              <a:t>, which define two colors. You may wish to adjust the colors to emphasize </a:t>
            </a:r>
            <a:r>
              <a:rPr lang="en-US" b="1" i="0" dirty="0">
                <a:solidFill>
                  <a:srgbClr val="3C3C3B"/>
                </a:solidFill>
                <a:effectLst/>
                <a:latin typeface="Lato"/>
              </a:rPr>
              <a:t>In</a:t>
            </a:r>
            <a:r>
              <a:rPr lang="en-US" b="0" i="0" dirty="0">
                <a:solidFill>
                  <a:srgbClr val="3C3C3B"/>
                </a:solidFill>
                <a:effectLst/>
                <a:latin typeface="Lato"/>
              </a:rPr>
              <a:t>.</a:t>
            </a:r>
          </a:p>
          <a:p>
            <a:pPr algn="l"/>
            <a:r>
              <a:rPr lang="en-US" b="0" i="0" dirty="0">
                <a:solidFill>
                  <a:srgbClr val="FFFFFF"/>
                </a:solidFill>
                <a:effectLst/>
                <a:latin typeface="Lato"/>
              </a:rPr>
              <a:t>You may use sets in calculated fields as well. For example, the code [Region Set] gives a Boolean true/false result for each record, indicating whether it is in the set.</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987724922"/>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Conclude the set action example by creating a region map, the dashboard, and implementing the set action:</a:t>
            </a:r>
          </a:p>
          <a:p>
            <a:pPr algn="l">
              <a:buFont typeface="+mj-lt"/>
              <a:buAutoNum type="arabicPeriod" startAt="5"/>
            </a:pPr>
            <a:r>
              <a:rPr lang="en-US" b="0" i="0" dirty="0">
                <a:solidFill>
                  <a:srgbClr val="3C3C3B"/>
                </a:solidFill>
                <a:effectLst/>
                <a:latin typeface="Lato"/>
              </a:rPr>
              <a:t>Use the drop-down menu on </a:t>
            </a:r>
            <a:r>
              <a:rPr lang="en-US" b="1" i="0" dirty="0">
                <a:solidFill>
                  <a:srgbClr val="3C3C3B"/>
                </a:solidFill>
                <a:effectLst/>
                <a:latin typeface="Lato"/>
              </a:rPr>
              <a:t>Region</a:t>
            </a:r>
            <a:r>
              <a:rPr lang="en-US" b="0" i="0" dirty="0">
                <a:solidFill>
                  <a:srgbClr val="3C3C3B"/>
                </a:solidFill>
                <a:effectLst/>
                <a:latin typeface="Lato"/>
              </a:rPr>
              <a:t> to select </a:t>
            </a:r>
            <a:r>
              <a:rPr lang="en-US" b="1" i="0" dirty="0">
                <a:solidFill>
                  <a:srgbClr val="3C3C3B"/>
                </a:solidFill>
                <a:effectLst/>
                <a:latin typeface="Lato"/>
              </a:rPr>
              <a:t>Geographic Role</a:t>
            </a:r>
            <a:r>
              <a:rPr lang="en-US" b="0" i="0" dirty="0">
                <a:solidFill>
                  <a:srgbClr val="3C3C3B"/>
                </a:solidFill>
                <a:effectLst/>
                <a:latin typeface="Lato"/>
              </a:rPr>
              <a:t> | </a:t>
            </a:r>
            <a:r>
              <a:rPr lang="en-US" b="1" i="0" dirty="0">
                <a:solidFill>
                  <a:srgbClr val="3C3C3B"/>
                </a:solidFill>
                <a:effectLst/>
                <a:latin typeface="Lato"/>
              </a:rPr>
              <a:t>Create from...</a:t>
            </a:r>
            <a:r>
              <a:rPr lang="en-US" b="0" i="0" dirty="0">
                <a:solidFill>
                  <a:srgbClr val="3C3C3B"/>
                </a:solidFill>
                <a:effectLst/>
                <a:latin typeface="Lato"/>
              </a:rPr>
              <a:t> | </a:t>
            </a:r>
            <a:r>
              <a:rPr lang="en-US" b="1" i="0" dirty="0">
                <a:solidFill>
                  <a:srgbClr val="3C3C3B"/>
                </a:solidFill>
                <a:effectLst/>
                <a:latin typeface="Lato"/>
              </a:rPr>
              <a:t>State</a:t>
            </a:r>
            <a:r>
              <a:rPr lang="en-US" b="0" i="0" dirty="0">
                <a:solidFill>
                  <a:srgbClr val="3C3C3B"/>
                </a:solidFill>
                <a:effectLst/>
                <a:latin typeface="Lato"/>
              </a:rPr>
              <a:t>. This tells Tableau to treat </a:t>
            </a:r>
            <a:r>
              <a:rPr lang="en-US" b="1" i="0" dirty="0">
                <a:solidFill>
                  <a:srgbClr val="3C3C3B"/>
                </a:solidFill>
                <a:effectLst/>
                <a:latin typeface="Lato"/>
              </a:rPr>
              <a:t>Region</a:t>
            </a:r>
            <a:r>
              <a:rPr lang="en-US" b="0" i="0" dirty="0">
                <a:solidFill>
                  <a:srgbClr val="3C3C3B"/>
                </a:solidFill>
                <a:effectLst/>
                <a:latin typeface="Lato"/>
              </a:rPr>
              <a:t> as a geographic field based on its relationship with the geographic field </a:t>
            </a:r>
            <a:r>
              <a:rPr lang="en-US" b="1" i="0" dirty="0">
                <a:solidFill>
                  <a:srgbClr val="3C3C3B"/>
                </a:solidFill>
                <a:effectLst/>
                <a:latin typeface="Lato"/>
              </a:rPr>
              <a:t>State</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In a new, blank view, double-click the </a:t>
            </a:r>
            <a:r>
              <a:rPr lang="en-US" b="1" i="0" dirty="0">
                <a:solidFill>
                  <a:srgbClr val="3C3C3B"/>
                </a:solidFill>
                <a:effectLst/>
                <a:latin typeface="Lato"/>
              </a:rPr>
              <a:t>Region</a:t>
            </a:r>
            <a:r>
              <a:rPr lang="en-US" b="0" i="0" dirty="0">
                <a:solidFill>
                  <a:srgbClr val="3C3C3B"/>
                </a:solidFill>
                <a:effectLst/>
                <a:latin typeface="Lato"/>
              </a:rPr>
              <a:t> field to create the map view. Now that </a:t>
            </a:r>
            <a:r>
              <a:rPr lang="en-US" b="1" i="0" dirty="0">
                <a:solidFill>
                  <a:srgbClr val="3C3C3B"/>
                </a:solidFill>
                <a:effectLst/>
                <a:latin typeface="Lato"/>
              </a:rPr>
              <a:t>Region</a:t>
            </a:r>
            <a:r>
              <a:rPr lang="en-US" b="0" i="0" dirty="0">
                <a:solidFill>
                  <a:srgbClr val="3C3C3B"/>
                </a:solidFill>
                <a:effectLst/>
                <a:latin typeface="Lato"/>
              </a:rPr>
              <a:t> is recognized as a geographic field, Tableau will generate latitude, longitude, and the geometries that are necessary to render the shapes.</a:t>
            </a:r>
          </a:p>
          <a:p>
            <a:pPr algn="l">
              <a:buFont typeface="+mj-lt"/>
              <a:buAutoNum type="arabicPeriod"/>
            </a:pPr>
            <a:r>
              <a:rPr lang="en-US" b="0" i="0" dirty="0">
                <a:solidFill>
                  <a:srgbClr val="3C3C3B"/>
                </a:solidFill>
                <a:effectLst/>
                <a:latin typeface="Lato"/>
              </a:rPr>
              <a:t>Add both the map and bar chart views to a single dashboard. You may position them however you'd like.</a:t>
            </a:r>
          </a:p>
          <a:p>
            <a:pPr algn="l">
              <a:buFont typeface="+mj-lt"/>
              <a:buAutoNum type="arabicPeriod"/>
            </a:pPr>
            <a:endParaRPr lang="en-US" b="0" i="0" dirty="0">
              <a:solidFill>
                <a:srgbClr val="3C3C3B"/>
              </a:solidFill>
              <a:effectLst/>
              <a:latin typeface="Lato"/>
            </a:endParaRPr>
          </a:p>
          <a:p>
            <a:pPr algn="l"/>
            <a:r>
              <a:rPr lang="en-US" b="0" i="0" dirty="0">
                <a:solidFill>
                  <a:srgbClr val="3C3C3B"/>
                </a:solidFill>
                <a:effectLst/>
                <a:latin typeface="Lato"/>
              </a:rPr>
              <a:t>You'll notice options to give the action values for </a:t>
            </a:r>
            <a:r>
              <a:rPr lang="en-US" b="1" i="0" dirty="0">
                <a:solidFill>
                  <a:srgbClr val="3C3C3B"/>
                </a:solidFill>
                <a:effectLst/>
                <a:latin typeface="Lato"/>
              </a:rPr>
              <a:t>Name</a:t>
            </a:r>
            <a:r>
              <a:rPr lang="en-US" b="0" i="0" dirty="0">
                <a:solidFill>
                  <a:srgbClr val="3C3C3B"/>
                </a:solidFill>
                <a:effectLst/>
                <a:latin typeface="Lato"/>
              </a:rPr>
              <a:t>; </a:t>
            </a:r>
            <a:r>
              <a:rPr lang="en-US" b="1" i="0" dirty="0">
                <a:solidFill>
                  <a:srgbClr val="3C3C3B"/>
                </a:solidFill>
                <a:effectLst/>
                <a:latin typeface="Lato"/>
              </a:rPr>
              <a:t>Run action on:</a:t>
            </a:r>
            <a:r>
              <a:rPr lang="en-US" b="0" i="0" dirty="0">
                <a:solidFill>
                  <a:srgbClr val="3C3C3B"/>
                </a:solidFill>
                <a:effectLst/>
                <a:latin typeface="Lato"/>
              </a:rPr>
              <a:t> </a:t>
            </a:r>
            <a:r>
              <a:rPr lang="en-US" b="1" i="0" dirty="0">
                <a:solidFill>
                  <a:srgbClr val="3C3C3B"/>
                </a:solidFill>
                <a:effectLst/>
                <a:latin typeface="Lato"/>
              </a:rPr>
              <a:t>Hover</a:t>
            </a:r>
            <a:r>
              <a:rPr lang="en-US" b="0" i="0" dirty="0">
                <a:solidFill>
                  <a:srgbClr val="3C3C3B"/>
                </a:solidFill>
                <a:effectLst/>
                <a:latin typeface="Lato"/>
              </a:rPr>
              <a:t>, </a:t>
            </a:r>
            <a:r>
              <a:rPr lang="en-US" b="1" i="0" dirty="0">
                <a:solidFill>
                  <a:srgbClr val="3C3C3B"/>
                </a:solidFill>
                <a:effectLst/>
                <a:latin typeface="Lato"/>
              </a:rPr>
              <a:t>Select</a:t>
            </a:r>
            <a:r>
              <a:rPr lang="en-US" b="0" i="0" dirty="0">
                <a:solidFill>
                  <a:srgbClr val="3C3C3B"/>
                </a:solidFill>
                <a:effectLst/>
                <a:latin typeface="Lato"/>
              </a:rPr>
              <a:t>, or </a:t>
            </a:r>
            <a:r>
              <a:rPr lang="en-US" b="1" i="0" dirty="0">
                <a:solidFill>
                  <a:srgbClr val="3C3C3B"/>
                </a:solidFill>
                <a:effectLst/>
                <a:latin typeface="Lato"/>
              </a:rPr>
              <a:t>Menu</a:t>
            </a:r>
            <a:r>
              <a:rPr lang="en-US" b="0" i="0" dirty="0">
                <a:solidFill>
                  <a:srgbClr val="3C3C3B"/>
                </a:solidFill>
                <a:effectLst/>
                <a:latin typeface="Lato"/>
              </a:rPr>
              <a:t>; and options for </a:t>
            </a:r>
            <a:r>
              <a:rPr lang="en-US" b="1" i="0" dirty="0">
                <a:solidFill>
                  <a:srgbClr val="3C3C3B"/>
                </a:solidFill>
                <a:effectLst/>
                <a:latin typeface="Lato"/>
              </a:rPr>
              <a:t>Clearing the selection</a:t>
            </a:r>
            <a:r>
              <a:rPr lang="en-US" b="0" i="0" dirty="0">
                <a:solidFill>
                  <a:srgbClr val="3C3C3B"/>
                </a:solidFill>
                <a:effectLst/>
                <a:latin typeface="Lato"/>
              </a:rPr>
              <a:t>. Just like other action types, you may also specify </a:t>
            </a:r>
            <a:r>
              <a:rPr lang="en-US" b="1" i="0" dirty="0">
                <a:solidFill>
                  <a:srgbClr val="3C3C3B"/>
                </a:solidFill>
                <a:effectLst/>
                <a:latin typeface="Lato"/>
              </a:rPr>
              <a:t>Source </a:t>
            </a:r>
            <a:r>
              <a:rPr lang="en-US" b="0" i="0" dirty="0">
                <a:solidFill>
                  <a:srgbClr val="3C3C3B"/>
                </a:solidFill>
                <a:effectLst/>
                <a:latin typeface="Lato"/>
              </a:rPr>
              <a:t>sheets that trigger the action. </a:t>
            </a:r>
            <a:r>
              <a:rPr lang="en-US" b="1" i="0" dirty="0">
                <a:solidFill>
                  <a:srgbClr val="3C3C3B"/>
                </a:solidFill>
                <a:effectLst/>
                <a:latin typeface="Lato"/>
              </a:rPr>
              <a:t>Target Set</a:t>
            </a:r>
            <a:r>
              <a:rPr lang="en-US" b="0" i="0" dirty="0">
                <a:solidFill>
                  <a:srgbClr val="3C3C3B"/>
                </a:solidFill>
                <a:effectLst/>
                <a:latin typeface="Lato"/>
              </a:rPr>
              <a:t> allows you to specify which data source and which fixed set in that data source will have values updated based on the action. In this case, we want to update </a:t>
            </a:r>
            <a:r>
              <a:rPr lang="en-US" b="1" i="0" dirty="0">
                <a:solidFill>
                  <a:srgbClr val="3C3C3B"/>
                </a:solidFill>
                <a:effectLst/>
                <a:latin typeface="Lato"/>
              </a:rPr>
              <a:t>Region Set</a:t>
            </a:r>
            <a:r>
              <a:rPr lang="en-US" b="0" i="0" dirty="0">
                <a:solidFill>
                  <a:srgbClr val="3C3C3B"/>
                </a:solidFill>
                <a:effectLst/>
                <a:latin typeface="Lato"/>
              </a:rPr>
              <a:t> when a selection is made on the </a:t>
            </a:r>
            <a:r>
              <a:rPr lang="en-US" b="1" i="0" dirty="0">
                <a:solidFill>
                  <a:srgbClr val="3C3C3B"/>
                </a:solidFill>
                <a:effectLst/>
                <a:latin typeface="Lato"/>
              </a:rPr>
              <a:t>Sales by Region (set actions)</a:t>
            </a:r>
            <a:r>
              <a:rPr lang="en-US" b="0" i="0" dirty="0">
                <a:solidFill>
                  <a:srgbClr val="3C3C3B"/>
                </a:solidFill>
                <a:effectLst/>
                <a:latin typeface="Lato"/>
              </a:rPr>
              <a:t> view. We'll elect to remove all values from the set when the selection is cleared.</a:t>
            </a:r>
          </a:p>
          <a:p>
            <a:pPr algn="l"/>
            <a:r>
              <a:rPr lang="en-US" b="0" i="0" dirty="0">
                <a:solidFill>
                  <a:srgbClr val="3C3C3B"/>
                </a:solidFill>
                <a:effectLst/>
                <a:latin typeface="Lato"/>
              </a:rPr>
              <a:t>Once you have created the preceding action, your dashboard should function very similarly to the example that was shown at the beginning of this section. Selecting a region on the map highlights the portion of the bars that correspond to that region. This technique is known as </a:t>
            </a:r>
            <a:r>
              <a:rPr lang="en-US" b="1" i="0" dirty="0">
                <a:solidFill>
                  <a:srgbClr val="3C3C3B"/>
                </a:solidFill>
                <a:effectLst/>
                <a:latin typeface="Lato"/>
              </a:rPr>
              <a:t>brushing</a:t>
            </a:r>
            <a:r>
              <a:rPr lang="en-US" b="0" i="0" dirty="0">
                <a:solidFill>
                  <a:srgbClr val="3C3C3B"/>
                </a:solidFill>
                <a:effectLst/>
                <a:latin typeface="Lato"/>
              </a:rPr>
              <a:t>, or </a:t>
            </a:r>
            <a:r>
              <a:rPr lang="en-US" b="1" i="0" dirty="0">
                <a:solidFill>
                  <a:srgbClr val="3C3C3B"/>
                </a:solidFill>
                <a:effectLst/>
                <a:latin typeface="Lato"/>
              </a:rPr>
              <a:t>proportional brushing</a:t>
            </a:r>
            <a:r>
              <a:rPr lang="en-US" b="0" i="0" dirty="0">
                <a:solidFill>
                  <a:srgbClr val="3C3C3B"/>
                </a:solidFill>
                <a:effectLst/>
                <a:latin typeface="Lato"/>
              </a:rPr>
              <a:t>.</a:t>
            </a:r>
          </a:p>
          <a:p>
            <a:pPr algn="l"/>
            <a:r>
              <a:rPr lang="en-US" b="0" i="0" dirty="0">
                <a:solidFill>
                  <a:srgbClr val="3C3C3B"/>
                </a:solidFill>
                <a:effectLst/>
                <a:latin typeface="Lato"/>
              </a:rPr>
              <a:t>This technique is only one of hundreds of the possible applications of set actions. Since sets can be used on any shelf and in calculations, updating the values via set actions opens up almost limitless possibilities for user interaction and analytics.</a:t>
            </a:r>
          </a:p>
          <a:p>
            <a:pPr algn="l"/>
            <a:r>
              <a:rPr lang="en-US" b="0" i="0" dirty="0">
                <a:solidFill>
                  <a:srgbClr val="3C3C3B"/>
                </a:solidFill>
                <a:effectLst/>
                <a:latin typeface="Lato"/>
              </a:rPr>
              <a:t>Having looked at the various kinds of actions, let's move on to consider another example of a different kind of dashboard.</a:t>
            </a:r>
          </a:p>
          <a:p>
            <a:pPr marL="158750" indent="0">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49978560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88553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Unlike filled maps, symbol maps allow you to use size to visually encode aspects of the data. Symbol maps also allow greater precision. In fact, if you have latitude and longitude in your data, you can very precisely plot marks at a street address-level of detail. This type of visualization also allows you to map locations that do not have clearly defined boundaries.</a:t>
            </a:r>
          </a:p>
          <a:p>
            <a:pPr algn="l"/>
            <a:r>
              <a:rPr lang="en-US" b="0" i="0" dirty="0">
                <a:solidFill>
                  <a:srgbClr val="3C3C3B"/>
                </a:solidFill>
                <a:effectLst/>
                <a:latin typeface="Lato"/>
              </a:rPr>
              <a:t>Sometimes, when you manually select </a:t>
            </a:r>
            <a:r>
              <a:rPr lang="en-US" b="1" i="0" dirty="0">
                <a:solidFill>
                  <a:srgbClr val="3C3C3B"/>
                </a:solidFill>
                <a:effectLst/>
                <a:latin typeface="Lato"/>
              </a:rPr>
              <a:t>Map</a:t>
            </a:r>
            <a:r>
              <a:rPr lang="en-US" b="0" i="0" dirty="0">
                <a:solidFill>
                  <a:srgbClr val="3C3C3B"/>
                </a:solidFill>
                <a:effectLst/>
                <a:latin typeface="Lato"/>
              </a:rPr>
              <a:t> in the </a:t>
            </a:r>
            <a:r>
              <a:rPr lang="en-US" b="1" i="0" dirty="0">
                <a:solidFill>
                  <a:srgbClr val="3C3C3B"/>
                </a:solidFill>
                <a:effectLst/>
                <a:latin typeface="Lato"/>
              </a:rPr>
              <a:t>Marks</a:t>
            </a:r>
            <a:r>
              <a:rPr lang="en-US" b="0" i="0" dirty="0">
                <a:solidFill>
                  <a:srgbClr val="3C3C3B"/>
                </a:solidFill>
                <a:effectLst/>
                <a:latin typeface="Lato"/>
              </a:rPr>
              <a:t> card drop-down menu, you will get an error message indicating that filled maps are not supported at the level of detail in the view. In those cases, Tableau is rendering a geographic location that does not have built-in shapes.</a:t>
            </a:r>
          </a:p>
          <a:p>
            <a:pPr algn="l"/>
            <a:r>
              <a:rPr lang="en-US" b="0" i="0" dirty="0">
                <a:solidFill>
                  <a:srgbClr val="3C3C3B"/>
                </a:solidFill>
                <a:effectLst/>
                <a:latin typeface="Lato"/>
              </a:rPr>
              <a:t>Other than cases where filled maps are not possible, you will need to decide which type best meets your needs. We'll also consider the possibility of combining filled maps and symbol maps in a single view in later lessons.</a:t>
            </a:r>
          </a:p>
          <a:p>
            <a:pPr marL="158750" indent="0">
              <a:buNone/>
            </a:pPr>
            <a:endParaRPr dirty="0">
              <a:uFillTx/>
            </a:endParaRPr>
          </a:p>
        </p:txBody>
      </p:sp>
    </p:spTree>
    <p:extLst>
      <p:ext uri="{BB962C8B-B14F-4D97-AF65-F5344CB8AC3E}">
        <p14:creationId xmlns:p14="http://schemas.microsoft.com/office/powerpoint/2010/main" val="1041534066"/>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dashboard allows your audience to very quickly evaluate the performance of each region over the last six months. Executive management could very quickly pull this dashboard up on their mobile devices and take appropriate action as needed.</a:t>
            </a:r>
          </a:p>
          <a:p>
            <a:pPr algn="l"/>
            <a:r>
              <a:rPr lang="en-US" b="0" i="0" dirty="0">
                <a:solidFill>
                  <a:srgbClr val="3C3C3B"/>
                </a:solidFill>
                <a:effectLst/>
                <a:latin typeface="Lato"/>
              </a:rPr>
              <a:t>The dashboard provides interactivity with the KPI target parameter. Additional drill-down capability into other dashboards or views could be provided if desired. If this view were published on Tableau Server, it is not unreasonable to think that regional managers might subscribe to the view and receive a scheduled email containing an up-to-date image of this dashboard.</a:t>
            </a:r>
          </a:p>
          <a:p>
            <a:pPr marL="158750" indent="0">
              <a:buNone/>
            </a:pPr>
            <a:endParaRPr dirty="0">
              <a:uFillTx/>
            </a:endParaRPr>
          </a:p>
        </p:txBody>
      </p:sp>
    </p:spTree>
    <p:extLst>
      <p:ext uri="{BB962C8B-B14F-4D97-AF65-F5344CB8AC3E}">
        <p14:creationId xmlns:p14="http://schemas.microsoft.com/office/powerpoint/2010/main" val="1084458070"/>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consider how to create a similar dashboard:</a:t>
            </a:r>
          </a:p>
          <a:p>
            <a:pPr algn="l">
              <a:buFont typeface="+mj-lt"/>
              <a:buAutoNum type="arabicPeriod"/>
            </a:pPr>
            <a:r>
              <a:rPr lang="en-US" b="0" i="0" dirty="0">
                <a:solidFill>
                  <a:srgbClr val="3C3C3B"/>
                </a:solidFill>
                <a:effectLst/>
                <a:latin typeface="Lato"/>
              </a:rPr>
              <a:t>Create a float type parameter named Profit Ratio KPI Target set to an initial .15, formatted as a percentage.</a:t>
            </a:r>
          </a:p>
          <a:p>
            <a:pPr algn="l">
              <a:buFont typeface="+mj-lt"/>
              <a:buAutoNum type="arabicPeriod"/>
            </a:pPr>
            <a:r>
              <a:rPr lang="en-US" b="0" i="0" dirty="0">
                <a:solidFill>
                  <a:srgbClr val="3C3C3B"/>
                </a:solidFill>
                <a:effectLst/>
                <a:latin typeface="Lato"/>
              </a:rPr>
              <a:t>Create a calculation named Profit Ratio with the code SUM([Profit]) / SUM([Sales]). This is an aggregate calculation that will divide the profit total by the sum of sales at the level of detail defined in the view.</a:t>
            </a:r>
          </a:p>
          <a:p>
            <a:pPr marL="158750" indent="0">
              <a:buNone/>
            </a:pPr>
            <a:endParaRPr lang="en-US" dirty="0">
              <a:uFillTx/>
            </a:endParaRPr>
          </a:p>
          <a:p>
            <a:pPr marL="158750" indent="0">
              <a:buNone/>
            </a:pPr>
            <a:r>
              <a:rPr lang="en-US" b="0" i="0" dirty="0">
                <a:solidFill>
                  <a:srgbClr val="3C3C3B"/>
                </a:solidFill>
                <a:effectLst/>
                <a:latin typeface="Lato"/>
              </a:rPr>
              <a:t>This code will compare the profit ratio to the parameterized cut-off value. Anything equal to or above the cut-off point will get the value of </a:t>
            </a:r>
            <a:r>
              <a:rPr lang="en-US" dirty="0"/>
              <a:t>Acceptable</a:t>
            </a:r>
            <a:r>
              <a:rPr lang="en-US" b="0" i="0" dirty="0">
                <a:solidFill>
                  <a:srgbClr val="3C3C3B"/>
                </a:solidFill>
                <a:effectLst/>
                <a:latin typeface="Lato"/>
              </a:rPr>
              <a:t>, and everything below will get the value of </a:t>
            </a:r>
            <a:r>
              <a:rPr lang="en-US" dirty="0"/>
              <a:t>Poor</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1361101854"/>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buFont typeface="+mj-lt"/>
              <a:buAutoNum type="arabicPeriod"/>
            </a:pPr>
            <a:r>
              <a:rPr lang="en-US" b="0" i="0" dirty="0">
                <a:solidFill>
                  <a:srgbClr val="3C3C3B"/>
                </a:solidFill>
                <a:effectLst/>
                <a:latin typeface="Lato"/>
              </a:rPr>
              <a:t>Create a new sheet named </a:t>
            </a:r>
            <a:r>
              <a:rPr lang="en-US" b="1" i="0" dirty="0">
                <a:solidFill>
                  <a:srgbClr val="3C3C3B"/>
                </a:solidFill>
                <a:effectLst/>
                <a:latin typeface="Lato"/>
              </a:rPr>
              <a:t>Region Scorecard</a:t>
            </a:r>
            <a:r>
              <a:rPr lang="en-US" b="0" i="0" dirty="0">
                <a:solidFill>
                  <a:srgbClr val="3C3C3B"/>
                </a:solidFill>
                <a:effectLst/>
                <a:latin typeface="Lato"/>
              </a:rPr>
              <a:t>. The view consists of Region on </a:t>
            </a:r>
            <a:r>
              <a:rPr lang="en-US" b="1" i="0" dirty="0">
                <a:solidFill>
                  <a:srgbClr val="3C3C3B"/>
                </a:solidFill>
                <a:effectLst/>
                <a:latin typeface="Lato"/>
              </a:rPr>
              <a:t>Rows</a:t>
            </a:r>
            <a:r>
              <a:rPr lang="en-US" b="0" i="0" dirty="0">
                <a:solidFill>
                  <a:srgbClr val="3C3C3B"/>
                </a:solidFill>
                <a:effectLst/>
                <a:latin typeface="Lato"/>
              </a:rPr>
              <a:t>, Order Date as a discrete date part on </a:t>
            </a:r>
            <a:r>
              <a:rPr lang="en-US" b="1" i="0" dirty="0">
                <a:solidFill>
                  <a:srgbClr val="3C3C3B"/>
                </a:solidFill>
                <a:effectLst/>
                <a:latin typeface="Lato"/>
              </a:rPr>
              <a:t>Columns</a:t>
            </a:r>
            <a:r>
              <a:rPr lang="en-US" b="0" i="0" dirty="0">
                <a:solidFill>
                  <a:srgbClr val="3C3C3B"/>
                </a:solidFill>
                <a:effectLst/>
                <a:latin typeface="Lato"/>
              </a:rPr>
              <a:t>, and the KPI - Profit Ratio field on both shape and color. You'll observe that the shapes have been edited to use checkmarks and Xs, and that the color palette is using colorblind-safe blue and orange.</a:t>
            </a:r>
          </a:p>
          <a:p>
            <a:pPr algn="l">
              <a:buFont typeface="+mj-lt"/>
              <a:buAutoNum type="arabicPeriod"/>
            </a:pPr>
            <a:r>
              <a:rPr lang="en-US" b="0" i="0" dirty="0">
                <a:solidFill>
                  <a:srgbClr val="3C3C3B"/>
                </a:solidFill>
                <a:effectLst/>
                <a:latin typeface="Lato"/>
              </a:rPr>
              <a:t>Add column grand totals using the </a:t>
            </a:r>
            <a:r>
              <a:rPr lang="en-US" b="1" i="0" dirty="0">
                <a:solidFill>
                  <a:srgbClr val="3C3C3B"/>
                </a:solidFill>
                <a:effectLst/>
                <a:latin typeface="Lato"/>
              </a:rPr>
              <a:t>Analytics</a:t>
            </a:r>
            <a:r>
              <a:rPr lang="en-US" b="0" i="1" dirty="0">
                <a:solidFill>
                  <a:srgbClr val="3C3C3B"/>
                </a:solidFill>
                <a:effectLst/>
                <a:latin typeface="Lato"/>
              </a:rPr>
              <a:t> </a:t>
            </a:r>
            <a:r>
              <a:rPr lang="en-US" b="0" i="0" dirty="0">
                <a:solidFill>
                  <a:srgbClr val="3C3C3B"/>
                </a:solidFill>
                <a:effectLst/>
                <a:latin typeface="Lato"/>
              </a:rPr>
              <a:t>pane and format the grand totals with a custom label of </a:t>
            </a:r>
            <a:r>
              <a:rPr lang="en-US" b="1" i="0" dirty="0">
                <a:solidFill>
                  <a:srgbClr val="3C3C3B"/>
                </a:solidFill>
                <a:effectLst/>
                <a:latin typeface="Lato"/>
              </a:rPr>
              <a:t>Overall</a:t>
            </a:r>
            <a:r>
              <a:rPr lang="en-US" b="0" i="0" dirty="0">
                <a:solidFill>
                  <a:srgbClr val="3C3C3B"/>
                </a:solidFill>
                <a:effectLst/>
                <a:latin typeface="Lato"/>
              </a:rPr>
              <a:t>, with bold font and light gray shading.</a:t>
            </a:r>
          </a:p>
          <a:p>
            <a:pPr marL="158750" indent="0">
              <a:buNone/>
            </a:pPr>
            <a:endParaRPr lang="en-US" dirty="0">
              <a:uFillTx/>
            </a:endParaRPr>
          </a:p>
          <a:p>
            <a:pPr marL="457200" indent="-298450" algn="l"/>
            <a:r>
              <a:rPr lang="en-US" b="0" i="0" dirty="0">
                <a:solidFill>
                  <a:srgbClr val="3C3C3B"/>
                </a:solidFill>
                <a:effectLst/>
                <a:latin typeface="Lato"/>
              </a:rPr>
              <a:t>Create another sheet named </a:t>
            </a:r>
            <a:r>
              <a:rPr lang="en-US" b="1" i="0" dirty="0">
                <a:solidFill>
                  <a:srgbClr val="3C3C3B"/>
                </a:solidFill>
                <a:effectLst/>
                <a:latin typeface="Lato"/>
              </a:rPr>
              <a:t>Profit Ratio by Region</a:t>
            </a:r>
            <a:r>
              <a:rPr lang="en-US" b="0" i="0" dirty="0">
                <a:solidFill>
                  <a:srgbClr val="3C3C3B"/>
                </a:solidFill>
                <a:effectLst/>
                <a:latin typeface="Lato"/>
              </a:rPr>
              <a:t>.</a:t>
            </a:r>
          </a:p>
          <a:p>
            <a:pPr marL="457200" indent="-298450" algn="l"/>
            <a:r>
              <a:rPr lang="en-US" b="0" i="0" dirty="0">
                <a:solidFill>
                  <a:srgbClr val="3C3C3B"/>
                </a:solidFill>
                <a:effectLst/>
                <a:latin typeface="Lato"/>
              </a:rPr>
              <a:t>If you skipped the set actions example, use the drop-down menu on Region to select </a:t>
            </a:r>
            <a:r>
              <a:rPr lang="en-US" b="1" i="0" dirty="0">
                <a:solidFill>
                  <a:srgbClr val="3C3C3B"/>
                </a:solidFill>
                <a:effectLst/>
                <a:latin typeface="Lato"/>
              </a:rPr>
              <a:t>Geographic Role</a:t>
            </a:r>
            <a:r>
              <a:rPr lang="en-US" b="0" i="0" dirty="0">
                <a:solidFill>
                  <a:srgbClr val="3C3C3B"/>
                </a:solidFill>
                <a:effectLst/>
                <a:latin typeface="Lato"/>
              </a:rPr>
              <a:t> | </a:t>
            </a:r>
            <a:r>
              <a:rPr lang="en-US" b="1" i="0" dirty="0">
                <a:solidFill>
                  <a:srgbClr val="3C3C3B"/>
                </a:solidFill>
                <a:effectLst/>
                <a:latin typeface="Lato"/>
              </a:rPr>
              <a:t>Create from...</a:t>
            </a:r>
            <a:r>
              <a:rPr lang="en-US" b="0" i="0" dirty="0">
                <a:solidFill>
                  <a:srgbClr val="3C3C3B"/>
                </a:solidFill>
                <a:effectLst/>
                <a:latin typeface="Lato"/>
              </a:rPr>
              <a:t> | </a:t>
            </a:r>
            <a:r>
              <a:rPr lang="en-US" b="1" i="0" dirty="0">
                <a:solidFill>
                  <a:srgbClr val="3C3C3B"/>
                </a:solidFill>
                <a:effectLst/>
                <a:latin typeface="Lato"/>
              </a:rPr>
              <a:t>State</a:t>
            </a:r>
            <a:r>
              <a:rPr lang="en-US" b="0" i="0" dirty="0">
                <a:solidFill>
                  <a:srgbClr val="3C3C3B"/>
                </a:solidFill>
                <a:effectLst/>
                <a:latin typeface="Lato"/>
              </a:rPr>
              <a:t>. This tells Tableau to treat </a:t>
            </a:r>
            <a:r>
              <a:rPr lang="en-US" b="1" i="0" dirty="0">
                <a:solidFill>
                  <a:srgbClr val="3C3C3B"/>
                </a:solidFill>
                <a:effectLst/>
                <a:latin typeface="Lato"/>
              </a:rPr>
              <a:t>Region</a:t>
            </a:r>
            <a:r>
              <a:rPr lang="en-US" b="0" i="0" dirty="0">
                <a:solidFill>
                  <a:srgbClr val="3C3C3B"/>
                </a:solidFill>
                <a:effectLst/>
                <a:latin typeface="Lato"/>
              </a:rPr>
              <a:t> as a geographic field based on its relationship with the geographic field </a:t>
            </a:r>
            <a:r>
              <a:rPr lang="en-US" b="1" i="0" dirty="0">
                <a:solidFill>
                  <a:srgbClr val="3C3C3B"/>
                </a:solidFill>
                <a:effectLst/>
                <a:latin typeface="Lato"/>
              </a:rPr>
              <a:t>State</a:t>
            </a:r>
            <a:r>
              <a:rPr lang="en-US" b="0" i="0" dirty="0">
                <a:solidFill>
                  <a:srgbClr val="3C3C3B"/>
                </a:solidFill>
                <a:effectLst/>
                <a:latin typeface="Lato"/>
              </a:rPr>
              <a:t>.</a:t>
            </a:r>
          </a:p>
          <a:p>
            <a:pPr marL="457200" indent="-298450" algn="l"/>
            <a:r>
              <a:rPr lang="en-US" b="0" i="0" dirty="0">
                <a:solidFill>
                  <a:srgbClr val="3C3C3B"/>
                </a:solidFill>
                <a:effectLst/>
                <a:latin typeface="Lato"/>
              </a:rPr>
              <a:t>Double-click the </a:t>
            </a:r>
            <a:r>
              <a:rPr lang="en-US" b="1" i="0" dirty="0">
                <a:solidFill>
                  <a:srgbClr val="3C3C3B"/>
                </a:solidFill>
                <a:effectLst/>
                <a:latin typeface="Lato"/>
              </a:rPr>
              <a:t>Region</a:t>
            </a:r>
            <a:r>
              <a:rPr lang="en-US" b="0" i="0" dirty="0">
                <a:solidFill>
                  <a:srgbClr val="3C3C3B"/>
                </a:solidFill>
                <a:effectLst/>
                <a:latin typeface="Lato"/>
              </a:rPr>
              <a:t> field in the data pane. Tableau will automatically generate a geographic visualization based on </a:t>
            </a:r>
            <a:r>
              <a:rPr lang="en-US" b="1" i="0" dirty="0">
                <a:solidFill>
                  <a:srgbClr val="3C3C3B"/>
                </a:solidFill>
                <a:effectLst/>
                <a:latin typeface="Lato"/>
              </a:rPr>
              <a:t>Region</a:t>
            </a:r>
            <a:r>
              <a:rPr lang="en-US" b="0" i="0" dirty="0">
                <a:solidFill>
                  <a:srgbClr val="3C3C3B"/>
                </a:solidFill>
                <a:effectLst/>
                <a:latin typeface="Lato"/>
              </a:rPr>
              <a:t>. We'll examine the creation of custom geographies in more detail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a:t>
            </a:r>
          </a:p>
          <a:p>
            <a:pPr marL="457200" indent="-298450" algn="l"/>
            <a:r>
              <a:rPr lang="en-US" b="0" i="0" dirty="0">
                <a:solidFill>
                  <a:srgbClr val="3C3C3B"/>
                </a:solidFill>
                <a:effectLst/>
                <a:latin typeface="Lato"/>
              </a:rPr>
              <a:t>Place </a:t>
            </a:r>
            <a:r>
              <a:rPr lang="en-US" b="1" i="0" dirty="0">
                <a:solidFill>
                  <a:srgbClr val="3C3C3B"/>
                </a:solidFill>
                <a:effectLst/>
                <a:latin typeface="Lato"/>
              </a:rPr>
              <a:t>Profit Ratio</a:t>
            </a:r>
            <a:r>
              <a:rPr lang="en-US" b="0" i="0" dirty="0">
                <a:solidFill>
                  <a:srgbClr val="3C3C3B"/>
                </a:solidFill>
                <a:effectLst/>
                <a:latin typeface="Lato"/>
              </a:rPr>
              <a:t> on </a:t>
            </a:r>
            <a:r>
              <a:rPr lang="en-US" b="1" i="0" dirty="0">
                <a:solidFill>
                  <a:srgbClr val="3C3C3B"/>
                </a:solidFill>
                <a:effectLst/>
                <a:latin typeface="Lato"/>
              </a:rPr>
              <a:t>Color</a:t>
            </a:r>
            <a:r>
              <a:rPr lang="en-US" b="0" i="0" dirty="0">
                <a:solidFill>
                  <a:srgbClr val="3C3C3B"/>
                </a:solidFill>
                <a:effectLst/>
                <a:latin typeface="Lato"/>
              </a:rPr>
              <a:t> and </a:t>
            </a:r>
            <a:r>
              <a:rPr lang="en-US" b="1" i="0" dirty="0">
                <a:solidFill>
                  <a:srgbClr val="3C3C3B"/>
                </a:solidFill>
                <a:effectLst/>
                <a:latin typeface="Lato"/>
              </a:rPr>
              <a:t>Label</a:t>
            </a:r>
            <a:r>
              <a:rPr lang="en-US" b="0" i="0" dirty="0">
                <a:solidFill>
                  <a:srgbClr val="3C3C3B"/>
                </a:solidFill>
                <a:effectLst/>
                <a:latin typeface="Lato"/>
              </a:rPr>
              <a:t>. You will also want to format </a:t>
            </a:r>
            <a:r>
              <a:rPr lang="en-US" b="1" i="0" dirty="0">
                <a:solidFill>
                  <a:srgbClr val="3C3C3B"/>
                </a:solidFill>
                <a:effectLst/>
                <a:latin typeface="Lato"/>
              </a:rPr>
              <a:t>Profit Ratio</a:t>
            </a:r>
            <a:r>
              <a:rPr lang="en-US" b="0" i="0" dirty="0">
                <a:solidFill>
                  <a:srgbClr val="3C3C3B"/>
                </a:solidFill>
                <a:effectLst/>
                <a:latin typeface="Lato"/>
              </a:rPr>
              <a:t> as a percentage. You may do so by formatting the field in this view specifically, or by setting the default number format for the field in the data pane (the latter is probably preferred as you will almost always want it to display as a percentage).</a:t>
            </a:r>
          </a:p>
          <a:p>
            <a:pPr marL="457200" indent="-298450" algn="l"/>
            <a:r>
              <a:rPr lang="en-US" b="0" i="0" dirty="0">
                <a:solidFill>
                  <a:srgbClr val="3C3C3B"/>
                </a:solidFill>
                <a:effectLst/>
                <a:latin typeface="Lato"/>
              </a:rPr>
              <a:t>Additionally, add </a:t>
            </a:r>
            <a:r>
              <a:rPr lang="en-US" b="1" i="0" dirty="0">
                <a:solidFill>
                  <a:srgbClr val="3C3C3B"/>
                </a:solidFill>
                <a:effectLst/>
                <a:latin typeface="Lato"/>
              </a:rPr>
              <a:t>Region</a:t>
            </a:r>
            <a:r>
              <a:rPr lang="en-US" b="0" i="0" dirty="0">
                <a:solidFill>
                  <a:srgbClr val="3C3C3B"/>
                </a:solidFill>
                <a:effectLst/>
                <a:latin typeface="Lato"/>
              </a:rPr>
              <a:t> to </a:t>
            </a:r>
            <a:r>
              <a:rPr lang="en-US" b="1" i="0" dirty="0">
                <a:solidFill>
                  <a:srgbClr val="3C3C3B"/>
                </a:solidFill>
                <a:effectLst/>
                <a:latin typeface="Lato"/>
              </a:rPr>
              <a:t>Label</a:t>
            </a:r>
            <a:r>
              <a:rPr lang="en-US" b="0" i="0" dirty="0">
                <a:solidFill>
                  <a:srgbClr val="3C3C3B"/>
                </a:solidFill>
                <a:effectLst/>
                <a:latin typeface="Lato"/>
              </a:rPr>
              <a:t>. Rearrange the fields in the marks card to reorder the label or click the </a:t>
            </a:r>
            <a:r>
              <a:rPr lang="en-US" b="1" i="0" dirty="0">
                <a:solidFill>
                  <a:srgbClr val="3C3C3B"/>
                </a:solidFill>
                <a:effectLst/>
                <a:latin typeface="Lato"/>
              </a:rPr>
              <a:t>Label</a:t>
            </a:r>
            <a:r>
              <a:rPr lang="en-US" b="0" i="0" dirty="0">
                <a:solidFill>
                  <a:srgbClr val="3C3C3B"/>
                </a:solidFill>
                <a:effectLst/>
                <a:latin typeface="Lato"/>
              </a:rPr>
              <a:t> shelf to edit the label text directly.</a:t>
            </a:r>
          </a:p>
          <a:p>
            <a:pPr marL="158750" indent="0">
              <a:buNone/>
            </a:pPr>
            <a:endParaRPr dirty="0">
              <a:uFillTx/>
            </a:endParaRPr>
          </a:p>
        </p:txBody>
      </p:sp>
    </p:spTree>
    <p:extLst>
      <p:ext uri="{BB962C8B-B14F-4D97-AF65-F5344CB8AC3E}">
        <p14:creationId xmlns:p14="http://schemas.microsoft.com/office/powerpoint/2010/main" val="351520545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Apply the same filter to this view as you did to the </a:t>
            </a:r>
            <a:r>
              <a:rPr lang="en-US" b="1" i="0" dirty="0">
                <a:solidFill>
                  <a:srgbClr val="3C3C3B"/>
                </a:solidFill>
                <a:effectLst/>
                <a:latin typeface="Lato"/>
              </a:rPr>
              <a:t>Region Scorecard</a:t>
            </a:r>
            <a:r>
              <a:rPr lang="en-US" b="0" i="0" dirty="0">
                <a:solidFill>
                  <a:srgbClr val="3C3C3B"/>
                </a:solidFill>
                <a:effectLst/>
                <a:latin typeface="Lato"/>
              </a:rPr>
              <a:t> view. You may wish to navigate to the </a:t>
            </a:r>
            <a:r>
              <a:rPr lang="en-US" b="1" i="0" dirty="0">
                <a:solidFill>
                  <a:srgbClr val="3C3C3B"/>
                </a:solidFill>
                <a:effectLst/>
                <a:latin typeface="Lato"/>
              </a:rPr>
              <a:t>Region Scorecard</a:t>
            </a:r>
            <a:r>
              <a:rPr lang="en-US" b="0" i="0" dirty="0">
                <a:solidFill>
                  <a:srgbClr val="3C3C3B"/>
                </a:solidFill>
                <a:effectLst/>
                <a:latin typeface="Lato"/>
              </a:rPr>
              <a:t> sheet and use the drop-down on </a:t>
            </a:r>
            <a:r>
              <a:rPr lang="en-US" b="1" i="0" dirty="0">
                <a:solidFill>
                  <a:srgbClr val="3C3C3B"/>
                </a:solidFill>
                <a:effectLst/>
                <a:latin typeface="Lato"/>
              </a:rPr>
              <a:t>Order Date</a:t>
            </a:r>
            <a:r>
              <a:rPr lang="en-US" b="0" i="0" dirty="0">
                <a:solidFill>
                  <a:srgbClr val="3C3C3B"/>
                </a:solidFill>
                <a:effectLst/>
                <a:latin typeface="Lato"/>
              </a:rPr>
              <a:t> on the </a:t>
            </a:r>
            <a:r>
              <a:rPr lang="en-US" b="1" i="0" dirty="0">
                <a:solidFill>
                  <a:srgbClr val="3C3C3B"/>
                </a:solidFill>
                <a:effectLst/>
                <a:latin typeface="Lato"/>
              </a:rPr>
              <a:t>Filters</a:t>
            </a:r>
            <a:r>
              <a:rPr lang="en-US" b="0" i="0" dirty="0">
                <a:solidFill>
                  <a:srgbClr val="3C3C3B"/>
                </a:solidFill>
                <a:effectLst/>
                <a:latin typeface="Lato"/>
              </a:rPr>
              <a:t> shelf to apply the existing filter to multiple sheets:</a:t>
            </a:r>
            <a:endParaRPr dirty="0">
              <a:uFillTx/>
            </a:endParaRPr>
          </a:p>
        </p:txBody>
      </p:sp>
    </p:spTree>
    <p:extLst>
      <p:ext uri="{BB962C8B-B14F-4D97-AF65-F5344CB8AC3E}">
        <p14:creationId xmlns:p14="http://schemas.microsoft.com/office/powerpoint/2010/main" val="1930646753"/>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Experiment with various layouts and positioning of the elements.</a:t>
            </a:r>
          </a:p>
          <a:p>
            <a:pPr algn="l"/>
            <a:r>
              <a:rPr lang="en-US" b="0" i="0" dirty="0">
                <a:solidFill>
                  <a:srgbClr val="FFFFFF"/>
                </a:solidFill>
                <a:effectLst/>
                <a:latin typeface="Lato"/>
              </a:rPr>
              <a:t>By default, all objects that are added to the dashboard are tiled. </a:t>
            </a:r>
            <a:r>
              <a:rPr lang="en-US" b="1" i="0" dirty="0">
                <a:solidFill>
                  <a:srgbClr val="FFFFFF"/>
                </a:solidFill>
                <a:effectLst/>
                <a:latin typeface="Lato"/>
              </a:rPr>
              <a:t>Tiled</a:t>
            </a:r>
            <a:r>
              <a:rPr lang="en-US" b="0" i="0" dirty="0">
                <a:solidFill>
                  <a:srgbClr val="FFFFFF"/>
                </a:solidFill>
                <a:effectLst/>
                <a:latin typeface="Lato"/>
              </a:rPr>
              <a:t> objects snap in place and appear beneath </a:t>
            </a:r>
            <a:r>
              <a:rPr lang="en-US" b="1" i="0" dirty="0">
                <a:solidFill>
                  <a:srgbClr val="FFFFFF"/>
                </a:solidFill>
                <a:effectLst/>
                <a:latin typeface="Lato"/>
              </a:rPr>
              <a:t>floating</a:t>
            </a:r>
            <a:r>
              <a:rPr lang="en-US" b="0" i="0" dirty="0">
                <a:solidFill>
                  <a:srgbClr val="FFFFFF"/>
                </a:solidFill>
                <a:effectLst/>
                <a:latin typeface="Lato"/>
              </a:rPr>
              <a:t> objects. Any object can be added to the dashboard as a floating object by switching the toggle under </a:t>
            </a:r>
            <a:r>
              <a:rPr lang="en-US" b="1" i="0" dirty="0">
                <a:solidFill>
                  <a:srgbClr val="FFFFFF"/>
                </a:solidFill>
                <a:effectLst/>
                <a:latin typeface="Lato"/>
              </a:rPr>
              <a:t>New Objects</a:t>
            </a:r>
            <a:r>
              <a:rPr lang="en-US" b="0" i="0" dirty="0">
                <a:solidFill>
                  <a:srgbClr val="FFFFFF"/>
                </a:solidFill>
                <a:effectLst/>
                <a:latin typeface="Lato"/>
              </a:rPr>
              <a:t> in the left window, or by holding Shift while dragging the objects to the dashboard.</a:t>
            </a:r>
          </a:p>
          <a:p>
            <a:pPr algn="l"/>
            <a:r>
              <a:rPr lang="en-US" b="0" i="0" dirty="0">
                <a:solidFill>
                  <a:srgbClr val="FFFFFF"/>
                </a:solidFill>
                <a:effectLst/>
                <a:latin typeface="Lato"/>
              </a:rPr>
              <a:t>Existing objects can be switched between floating and tiled by holding Shift while moving the object or using the drop-down caret menu. The drop-down caret menu also gives you options for adjusting the floating order of objects. Additionally, floating objects can be resized and positioned with pixel precision by selecting the floating object and using the positioning and sizing controls in the lower left.</a:t>
            </a:r>
          </a:p>
          <a:p>
            <a:pPr algn="l"/>
            <a:r>
              <a:rPr lang="en-US" b="0" i="0" dirty="0">
                <a:solidFill>
                  <a:srgbClr val="FFFFFF"/>
                </a:solidFill>
                <a:effectLst/>
                <a:latin typeface="Lato"/>
              </a:rPr>
              <a:t>You can mix tiled and floating elements, but many dashboard authors prefer to build dashboards that are composed entirely of one or the other. This ensures consistency between different layouts and sizes of screens (especially if the dashboard is set to an </a:t>
            </a:r>
            <a:r>
              <a:rPr lang="en-US" b="1" i="0" dirty="0">
                <a:solidFill>
                  <a:srgbClr val="FFFFFF"/>
                </a:solidFill>
                <a:effectLst/>
                <a:latin typeface="Lato"/>
              </a:rPr>
              <a:t>Automatic</a:t>
            </a:r>
            <a:r>
              <a:rPr lang="en-US" b="0" i="0" dirty="0">
                <a:solidFill>
                  <a:srgbClr val="FFFFFF"/>
                </a:solidFill>
                <a:effectLst/>
                <a:latin typeface="Lato"/>
              </a:rPr>
              <a:t> or </a:t>
            </a:r>
            <a:r>
              <a:rPr lang="en-US" b="1" i="0" dirty="0">
                <a:solidFill>
                  <a:srgbClr val="FFFFFF"/>
                </a:solidFill>
                <a:effectLst/>
                <a:latin typeface="Lato"/>
              </a:rPr>
              <a:t>Range</a:t>
            </a:r>
            <a:r>
              <a:rPr lang="en-US" b="0" i="0" dirty="0">
                <a:solidFill>
                  <a:srgbClr val="FFFFFF"/>
                </a:solidFill>
                <a:effectLst/>
                <a:latin typeface="Lato"/>
              </a:rPr>
              <a:t> sizing option).</a:t>
            </a:r>
          </a:p>
          <a:p>
            <a:pPr algn="l"/>
            <a:r>
              <a:rPr lang="en-US" b="0" i="0" dirty="0">
                <a:solidFill>
                  <a:srgbClr val="3C3C3B"/>
                </a:solidFill>
                <a:effectLst/>
                <a:latin typeface="Lato"/>
              </a:rPr>
              <a:t>This example illustrates a dashboard used for quick lookup and rapid decision making. What if we want to tell a more complex story and show progression of detail and maybe even present the data story in a specific order? Let's consider how to leverage a feature of Tableau designed specifically for that purpose.</a:t>
            </a:r>
          </a:p>
          <a:p>
            <a:pPr marL="158750" indent="0">
              <a:buNone/>
            </a:pPr>
            <a:endParaRPr dirty="0">
              <a:uFillTx/>
            </a:endParaRPr>
          </a:p>
        </p:txBody>
      </p:sp>
    </p:spTree>
    <p:extLst>
      <p:ext uri="{BB962C8B-B14F-4D97-AF65-F5344CB8AC3E}">
        <p14:creationId xmlns:p14="http://schemas.microsoft.com/office/powerpoint/2010/main" val="2980171877"/>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The executive managers are pleased with the Regional Scorecard dashboard you developed previously. Now, they want you to make a presentation to the board and highlight some specific issues for the South region.</a:t>
            </a:r>
            <a:endParaRPr dirty="0">
              <a:uFillTx/>
            </a:endParaRPr>
          </a:p>
        </p:txBody>
      </p:sp>
    </p:spTree>
    <p:extLst>
      <p:ext uri="{BB962C8B-B14F-4D97-AF65-F5344CB8AC3E}">
        <p14:creationId xmlns:p14="http://schemas.microsoft.com/office/powerpoint/2010/main" val="2356399366"/>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With minimal effort, you can take your simple scorecard, add a few additional views, and tell an entire story:</a:t>
            </a:r>
          </a:p>
          <a:p>
            <a:pPr marL="158750" indent="0">
              <a:buNone/>
            </a:pPr>
            <a:endParaRPr lang="en-US" dirty="0">
              <a:uFillTx/>
            </a:endParaRPr>
          </a:p>
          <a:p>
            <a:pPr marL="158750" indent="0">
              <a:buNone/>
            </a:pPr>
            <a:r>
              <a:rPr lang="en-US" dirty="0">
                <a:uFillTx/>
              </a:rPr>
              <a:t>First, we'll build a couple of additional views. Create a simple geographic view named ProfitRatio KPI by State. Make this a filled map with the KPI – Profit Ratio field, defining color.</a:t>
            </a:r>
          </a:p>
          <a:p>
            <a:pPr marL="158750" indent="0">
              <a:buNone/>
            </a:pPr>
            <a:endParaRPr lang="en-US" dirty="0">
              <a:uFillTx/>
            </a:endParaRPr>
          </a:p>
          <a:p>
            <a:pPr algn="l">
              <a:buFont typeface="+mj-lt"/>
              <a:buAutoNum type="arabicPeriod"/>
            </a:pPr>
            <a:r>
              <a:rPr lang="en-US" b="0" i="0" dirty="0">
                <a:solidFill>
                  <a:srgbClr val="3C3C3B"/>
                </a:solidFill>
                <a:effectLst/>
                <a:latin typeface="Lato"/>
              </a:rPr>
              <a:t>Create one additional view named Profit Ratio by Quarter. Use </a:t>
            </a:r>
            <a:r>
              <a:rPr lang="en-US" b="1" i="0" dirty="0">
                <a:solidFill>
                  <a:srgbClr val="3C3C3B"/>
                </a:solidFill>
                <a:effectLst/>
                <a:latin typeface="Lato"/>
              </a:rPr>
              <a:t>Order Date</a:t>
            </a:r>
            <a:r>
              <a:rPr lang="en-US" b="0" i="0" dirty="0">
                <a:solidFill>
                  <a:srgbClr val="3C3C3B"/>
                </a:solidFill>
                <a:effectLst/>
                <a:latin typeface="Lato"/>
              </a:rPr>
              <a:t> as a continuous date value on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Profit Ratio</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Set the mark type to bars. Add a reference line for the </a:t>
            </a:r>
            <a:r>
              <a:rPr lang="en-US" b="1" i="0" dirty="0">
                <a:solidFill>
                  <a:srgbClr val="3C3C3B"/>
                </a:solidFill>
                <a:effectLst/>
                <a:latin typeface="Lato"/>
              </a:rPr>
              <a:t>Profit Ratio KPI Target</a:t>
            </a:r>
            <a:r>
              <a:rPr lang="en-US" b="0" i="0" dirty="0">
                <a:solidFill>
                  <a:srgbClr val="3C3C3B"/>
                </a:solidFill>
                <a:effectLst/>
                <a:latin typeface="Lato"/>
              </a:rPr>
              <a:t> parameter value (you can right-click the </a:t>
            </a:r>
            <a:r>
              <a:rPr lang="en-US" b="1" i="0" dirty="0">
                <a:solidFill>
                  <a:srgbClr val="3C3C3B"/>
                </a:solidFill>
                <a:effectLst/>
                <a:latin typeface="Lato"/>
              </a:rPr>
              <a:t>Profit Ratio</a:t>
            </a:r>
            <a:r>
              <a:rPr lang="en-US" b="0" i="1" dirty="0">
                <a:solidFill>
                  <a:srgbClr val="3C3C3B"/>
                </a:solidFill>
                <a:effectLst/>
                <a:latin typeface="Lato"/>
              </a:rPr>
              <a:t> </a:t>
            </a:r>
            <a:r>
              <a:rPr lang="en-US" b="0" i="0" dirty="0">
                <a:solidFill>
                  <a:srgbClr val="3C3C3B"/>
                </a:solidFill>
                <a:effectLst/>
                <a:latin typeface="Lato"/>
              </a:rPr>
              <a:t>axis and set it to </a:t>
            </a:r>
            <a:r>
              <a:rPr lang="en-US" b="1" i="0" dirty="0">
                <a:solidFill>
                  <a:srgbClr val="3C3C3B"/>
                </a:solidFill>
                <a:effectLst/>
                <a:latin typeface="Lato"/>
              </a:rPr>
              <a:t>Add Reference Line...</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Add </a:t>
            </a:r>
            <a:r>
              <a:rPr lang="en-US" b="1" i="0" dirty="0">
                <a:solidFill>
                  <a:srgbClr val="3C3C3B"/>
                </a:solidFill>
                <a:effectLst/>
                <a:latin typeface="Lato"/>
              </a:rPr>
              <a:t>KPI – Profit Ratio</a:t>
            </a:r>
            <a:r>
              <a:rPr lang="en-US" b="0" i="0" dirty="0">
                <a:solidFill>
                  <a:srgbClr val="3C3C3B"/>
                </a:solidFill>
                <a:effectLst/>
                <a:latin typeface="Lato"/>
              </a:rPr>
              <a:t> to </a:t>
            </a:r>
            <a:r>
              <a:rPr lang="en-US" b="1" i="0" dirty="0">
                <a:solidFill>
                  <a:srgbClr val="3C3C3B"/>
                </a:solidFill>
                <a:effectLst/>
                <a:latin typeface="Lato"/>
              </a:rPr>
              <a:t>Color</a:t>
            </a:r>
            <a:r>
              <a:rPr lang="en-US" b="0" i="0" dirty="0">
                <a:solidFill>
                  <a:srgbClr val="3C3C3B"/>
                </a:solidFill>
                <a:effectLst/>
                <a:latin typeface="Lato"/>
              </a:rPr>
              <a:t>. You may also wish to click the </a:t>
            </a:r>
            <a:r>
              <a:rPr lang="en-US" b="1" i="0" dirty="0">
                <a:solidFill>
                  <a:srgbClr val="3C3C3B"/>
                </a:solidFill>
                <a:effectLst/>
                <a:latin typeface="Lato"/>
              </a:rPr>
              <a:t>Color</a:t>
            </a:r>
            <a:r>
              <a:rPr lang="en-US" b="0" i="0" dirty="0">
                <a:solidFill>
                  <a:srgbClr val="3C3C3B"/>
                </a:solidFill>
                <a:effectLst/>
                <a:latin typeface="Lato"/>
              </a:rPr>
              <a:t> shelf and add a border.</a:t>
            </a:r>
          </a:p>
          <a:p>
            <a:pPr marL="158750" indent="0">
              <a:buNone/>
            </a:pPr>
            <a:endParaRPr lang="en-US" dirty="0">
              <a:uFillTx/>
            </a:endParaRPr>
          </a:p>
        </p:txBody>
      </p:sp>
    </p:spTree>
    <p:extLst>
      <p:ext uri="{BB962C8B-B14F-4D97-AF65-F5344CB8AC3E}">
        <p14:creationId xmlns:p14="http://schemas.microsoft.com/office/powerpoint/2010/main" val="2251224188"/>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Go ahead and filter the view to the South region and use the drop-down menu to apply that filter to the </a:t>
            </a:r>
            <a:r>
              <a:rPr lang="en-US" b="1" i="0" dirty="0">
                <a:solidFill>
                  <a:srgbClr val="3C3C3B"/>
                </a:solidFill>
                <a:effectLst/>
                <a:latin typeface="Lato"/>
              </a:rPr>
              <a:t>Profit Ratio KPI by State </a:t>
            </a:r>
            <a:r>
              <a:rPr lang="en-US" b="0" i="0" dirty="0">
                <a:solidFill>
                  <a:srgbClr val="3C3C3B"/>
                </a:solidFill>
                <a:effectLst/>
                <a:latin typeface="Lato"/>
              </a:rPr>
              <a:t>view as well:</a:t>
            </a:r>
            <a:endParaRPr dirty="0">
              <a:uFillTx/>
            </a:endParaRPr>
          </a:p>
        </p:txBody>
      </p:sp>
    </p:spTree>
    <p:extLst>
      <p:ext uri="{BB962C8B-B14F-4D97-AF65-F5344CB8AC3E}">
        <p14:creationId xmlns:p14="http://schemas.microsoft.com/office/powerpoint/2010/main" val="410559149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Create a new dashboard with the two new views arranged in the same way as what's shown in the following screenshot. Add the </a:t>
            </a:r>
            <a:r>
              <a:rPr lang="en-US" b="1" i="0" dirty="0">
                <a:solidFill>
                  <a:srgbClr val="3C3C3B"/>
                </a:solidFill>
                <a:effectLst/>
                <a:latin typeface="Lato"/>
              </a:rPr>
              <a:t>Profit Ratio KPI Target</a:t>
            </a:r>
            <a:r>
              <a:rPr lang="en-US" b="0" i="0" dirty="0">
                <a:solidFill>
                  <a:srgbClr val="3C3C3B"/>
                </a:solidFill>
                <a:effectLst/>
                <a:latin typeface="Lato"/>
              </a:rPr>
              <a:t> parameter and </a:t>
            </a:r>
            <a:r>
              <a:rPr lang="en-US" b="1" i="0" dirty="0">
                <a:solidFill>
                  <a:srgbClr val="3C3C3B"/>
                </a:solidFill>
                <a:effectLst/>
                <a:latin typeface="Lato"/>
              </a:rPr>
              <a:t>Region</a:t>
            </a:r>
            <a:r>
              <a:rPr lang="en-US" b="0" i="0" dirty="0">
                <a:solidFill>
                  <a:srgbClr val="3C3C3B"/>
                </a:solidFill>
                <a:effectLst/>
                <a:latin typeface="Lato"/>
              </a:rPr>
              <a:t> filter if they do not show.</a:t>
            </a:r>
          </a:p>
          <a:p>
            <a:pPr algn="l">
              <a:buFont typeface="+mj-lt"/>
              <a:buAutoNum type="arabicPeriod"/>
            </a:pPr>
            <a:r>
              <a:rPr lang="en-US" b="0" i="0" dirty="0">
                <a:solidFill>
                  <a:srgbClr val="3C3C3B"/>
                </a:solidFill>
                <a:effectLst/>
                <a:latin typeface="Lato"/>
              </a:rPr>
              <a:t>Use the drop-down on </a:t>
            </a:r>
            <a:r>
              <a:rPr lang="en-US" b="1" i="0" dirty="0">
                <a:solidFill>
                  <a:srgbClr val="3C3C3B"/>
                </a:solidFill>
                <a:effectLst/>
                <a:latin typeface="Lato"/>
              </a:rPr>
              <a:t>Profit Ratio KPI by State</a:t>
            </a:r>
            <a:r>
              <a:rPr lang="en-US" b="0" i="0" dirty="0">
                <a:solidFill>
                  <a:srgbClr val="3C3C3B"/>
                </a:solidFill>
                <a:effectLst/>
                <a:latin typeface="Lato"/>
              </a:rPr>
              <a:t> to use that view as a filter:</a:t>
            </a:r>
          </a:p>
          <a:p>
            <a:pPr marL="158750" indent="0">
              <a:buNone/>
            </a:pPr>
            <a:endParaRPr dirty="0">
              <a:uFillTx/>
            </a:endParaRPr>
          </a:p>
        </p:txBody>
      </p:sp>
    </p:spTree>
    <p:extLst>
      <p:ext uri="{BB962C8B-B14F-4D97-AF65-F5344CB8AC3E}">
        <p14:creationId xmlns:p14="http://schemas.microsoft.com/office/powerpoint/2010/main" val="1679964082"/>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Create a new story by selecting </a:t>
            </a:r>
            <a:r>
              <a:rPr lang="en-US" b="1" i="0" dirty="0">
                <a:solidFill>
                  <a:srgbClr val="3C3C3B"/>
                </a:solidFill>
                <a:effectLst/>
                <a:latin typeface="Lato"/>
              </a:rPr>
              <a:t>Story</a:t>
            </a:r>
            <a:r>
              <a:rPr lang="en-US" b="0" i="0" dirty="0">
                <a:solidFill>
                  <a:srgbClr val="3C3C3B"/>
                </a:solidFill>
                <a:effectLst/>
                <a:latin typeface="Lato"/>
              </a:rPr>
              <a:t> | </a:t>
            </a:r>
            <a:r>
              <a:rPr lang="en-US" b="1" i="0" dirty="0">
                <a:solidFill>
                  <a:srgbClr val="3C3C3B"/>
                </a:solidFill>
                <a:effectLst/>
                <a:latin typeface="Lato"/>
              </a:rPr>
              <a:t>New Story </a:t>
            </a:r>
            <a:r>
              <a:rPr lang="en-US" b="0" i="0" dirty="0">
                <a:solidFill>
                  <a:srgbClr val="3C3C3B"/>
                </a:solidFill>
                <a:effectLst/>
                <a:latin typeface="Lato"/>
              </a:rPr>
              <a:t>from the menu, or by using the new story tab at the bottom next to the existing sheets:</a:t>
            </a:r>
            <a:r>
              <a:rPr lang="en-US" b="0" i="0" dirty="0">
                <a:solidFill>
                  <a:srgbClr val="FFFFFF"/>
                </a:solidFill>
                <a:effectLst/>
                <a:latin typeface="Lato"/>
              </a:rPr>
              <a:t>The </a:t>
            </a:r>
            <a:r>
              <a:rPr lang="en-US" b="1" i="0" dirty="0">
                <a:solidFill>
                  <a:srgbClr val="FFFFFF"/>
                </a:solidFill>
                <a:effectLst/>
                <a:latin typeface="Lato"/>
              </a:rPr>
              <a:t>Story</a:t>
            </a:r>
            <a:r>
              <a:rPr lang="en-US" b="0" i="0" dirty="0">
                <a:solidFill>
                  <a:srgbClr val="FFFFFF"/>
                </a:solidFill>
                <a:effectLst/>
                <a:latin typeface="Lato"/>
              </a:rPr>
              <a:t> interface consists of a sidebar with all visible dashboards and views. At the top, you'll see the story title, which can be edited via a double-click. Each new point in the story will appear as a navigation box with text that can also be edited. Clicking on the box will give you access to the story point, where you can then add a single dashboard or view.</a:t>
            </a:r>
          </a:p>
          <a:p>
            <a:pPr algn="l"/>
            <a:endParaRPr lang="en-US" b="0" i="0" dirty="0">
              <a:solidFill>
                <a:srgbClr val="FFFFFF"/>
              </a:solidFill>
              <a:effectLst/>
              <a:latin typeface="Lato"/>
            </a:endParaRPr>
          </a:p>
          <a:p>
            <a:pPr algn="l"/>
            <a:r>
              <a:rPr lang="en-US" b="0" i="0" dirty="0">
                <a:solidFill>
                  <a:srgbClr val="3C3C3B"/>
                </a:solidFill>
                <a:effectLst/>
                <a:latin typeface="Lato"/>
              </a:rPr>
              <a:t>You can create new story points using the </a:t>
            </a:r>
            <a:r>
              <a:rPr lang="en-US" b="1" i="0" dirty="0">
                <a:solidFill>
                  <a:srgbClr val="3C3C3B"/>
                </a:solidFill>
                <a:effectLst/>
                <a:latin typeface="Lato"/>
              </a:rPr>
              <a:t>New Blank Point</a:t>
            </a:r>
            <a:r>
              <a:rPr lang="en-US" b="0" i="0" dirty="0">
                <a:solidFill>
                  <a:srgbClr val="3C3C3B"/>
                </a:solidFill>
                <a:effectLst/>
                <a:latin typeface="Lato"/>
              </a:rPr>
              <a:t> button (for a new story point), the </a:t>
            </a:r>
            <a:r>
              <a:rPr lang="en-US" b="1" i="0" dirty="0">
                <a:solidFill>
                  <a:srgbClr val="3C3C3B"/>
                </a:solidFill>
                <a:effectLst/>
                <a:latin typeface="Lato"/>
              </a:rPr>
              <a:t>Duplicate</a:t>
            </a:r>
            <a:r>
              <a:rPr lang="en-US" b="0" i="0" dirty="0">
                <a:solidFill>
                  <a:srgbClr val="3C3C3B"/>
                </a:solidFill>
                <a:effectLst/>
                <a:latin typeface="Lato"/>
              </a:rPr>
              <a:t> button (which will create a duplicate snapshot of the currently selected story point), or the </a:t>
            </a:r>
            <a:r>
              <a:rPr lang="en-US" b="1" i="0" dirty="0">
                <a:solidFill>
                  <a:srgbClr val="3C3C3B"/>
                </a:solidFill>
                <a:effectLst/>
                <a:latin typeface="Lato"/>
              </a:rPr>
              <a:t>Save as New Point</a:t>
            </a:r>
            <a:r>
              <a:rPr lang="en-US" b="0" i="0" dirty="0">
                <a:solidFill>
                  <a:srgbClr val="3C3C3B"/>
                </a:solidFill>
                <a:effectLst/>
                <a:latin typeface="Lato"/>
              </a:rPr>
              <a:t> button (which will capture the current state of the dashboard as a new story point).</a:t>
            </a:r>
          </a:p>
          <a:p>
            <a:pPr algn="l"/>
            <a:r>
              <a:rPr lang="en-US" b="0" i="0" dirty="0">
                <a:solidFill>
                  <a:srgbClr val="3C3C3B"/>
                </a:solidFill>
                <a:effectLst/>
                <a:latin typeface="Lato"/>
              </a:rPr>
              <a:t>Clicking on a story point navigation box will bring up the snapshot of the view or dashboard for that story point. You may interact with the dashboard by doing such things as making selections, changing filters, changing parameter values, and adding annotations. Changing any aspect of the dashboard will present you with an option to update the existing story point to the current state of the dashboard. Alternatively, you can use the </a:t>
            </a:r>
            <a:r>
              <a:rPr lang="en-US" b="1" i="0" dirty="0">
                <a:solidFill>
                  <a:srgbClr val="3C3C3B"/>
                </a:solidFill>
                <a:effectLst/>
                <a:latin typeface="Lato"/>
              </a:rPr>
              <a:t>Revert</a:t>
            </a:r>
            <a:r>
              <a:rPr lang="en-US" b="0" i="1" dirty="0">
                <a:solidFill>
                  <a:srgbClr val="3C3C3B"/>
                </a:solidFill>
                <a:effectLst/>
                <a:latin typeface="Lato"/>
              </a:rPr>
              <a:t> </a:t>
            </a:r>
            <a:r>
              <a:rPr lang="en-US" b="0" i="0" dirty="0">
                <a:solidFill>
                  <a:srgbClr val="3C3C3B"/>
                </a:solidFill>
                <a:effectLst/>
                <a:latin typeface="Lato"/>
              </a:rPr>
              <a:t>button above the navigation box to return to the original state of the dashboard. Clicking </a:t>
            </a:r>
            <a:r>
              <a:rPr lang="en-US" b="1" i="0" dirty="0">
                <a:solidFill>
                  <a:srgbClr val="3C3C3B"/>
                </a:solidFill>
                <a:effectLst/>
                <a:latin typeface="Lato"/>
              </a:rPr>
              <a:t>X</a:t>
            </a:r>
            <a:r>
              <a:rPr lang="en-US" b="0" i="0" dirty="0">
                <a:solidFill>
                  <a:srgbClr val="3C3C3B"/>
                </a:solidFill>
                <a:effectLst/>
                <a:latin typeface="Lato"/>
              </a:rPr>
              <a:t> will remove the story point.</a:t>
            </a:r>
          </a:p>
          <a:p>
            <a:pPr algn="l"/>
            <a:r>
              <a:rPr lang="en-US" b="0" i="0" dirty="0">
                <a:solidFill>
                  <a:srgbClr val="3C3C3B"/>
                </a:solidFill>
                <a:effectLst/>
                <a:latin typeface="Lato"/>
              </a:rPr>
              <a:t>Each story point contains an entirely independent snapshot of a dashboard. Filter selections, parameter values, selections, and annotations will be remembered for a particular story point but will have no impact on other story points or any other sheet in the dashboard.</a:t>
            </a:r>
          </a:p>
          <a:p>
            <a:pPr algn="l"/>
            <a:r>
              <a:rPr lang="en-US" b="0" i="0" dirty="0">
                <a:solidFill>
                  <a:srgbClr val="3C3C3B"/>
                </a:solidFill>
                <a:effectLst/>
                <a:latin typeface="Lato"/>
              </a:rPr>
              <a:t>You may rearrange story points by dragging and dropping the navigation boxes.</a:t>
            </a:r>
          </a:p>
          <a:p>
            <a:pPr algn="l"/>
            <a:endParaRPr lang="en-US" b="0" i="0" dirty="0">
              <a:solidFill>
                <a:srgbClr val="FFFFFF"/>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77059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7825621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We'll build the story by completing the following steps:</a:t>
            </a:r>
          </a:p>
          <a:p>
            <a:pPr algn="l">
              <a:buFont typeface="+mj-lt"/>
              <a:buAutoNum type="arabicPeriod"/>
            </a:pPr>
            <a:r>
              <a:rPr lang="en-US" b="0" i="0" dirty="0">
                <a:solidFill>
                  <a:srgbClr val="3C3C3B"/>
                </a:solidFill>
                <a:effectLst/>
                <a:latin typeface="Lato"/>
              </a:rPr>
              <a:t>Give the story the title </a:t>
            </a:r>
            <a:r>
              <a:rPr lang="en-US" b="1" i="0" dirty="0">
                <a:solidFill>
                  <a:srgbClr val="3C3C3B"/>
                </a:solidFill>
                <a:effectLst/>
                <a:latin typeface="Lato"/>
              </a:rPr>
              <a:t>South Region Analysis</a:t>
            </a:r>
            <a:r>
              <a:rPr lang="en-US" b="0" i="0" dirty="0">
                <a:solidFill>
                  <a:srgbClr val="3C3C3B"/>
                </a:solidFill>
                <a:effectLst/>
                <a:latin typeface="Lato"/>
              </a:rPr>
              <a:t>.</a:t>
            </a:r>
          </a:p>
          <a:p>
            <a:pPr marL="158750" indent="0">
              <a:buNone/>
            </a:pPr>
            <a:endParaRPr lang="en-US" dirty="0">
              <a:uFillTx/>
            </a:endParaRPr>
          </a:p>
          <a:p>
            <a:pPr marL="457200" indent="-298450" algn="l"/>
            <a:r>
              <a:rPr lang="en-US" b="0" i="0" dirty="0">
                <a:solidFill>
                  <a:srgbClr val="3C3C3B"/>
                </a:solidFill>
                <a:effectLst/>
                <a:latin typeface="Lato"/>
              </a:rPr>
              <a:t>Click the </a:t>
            </a:r>
            <a:r>
              <a:rPr lang="en-US" b="1" i="0" dirty="0">
                <a:solidFill>
                  <a:srgbClr val="3C3C3B"/>
                </a:solidFill>
                <a:effectLst/>
                <a:latin typeface="Lato"/>
              </a:rPr>
              <a:t>New Blank Point</a:t>
            </a:r>
            <a:r>
              <a:rPr lang="en-US" b="0" i="0" dirty="0">
                <a:solidFill>
                  <a:srgbClr val="3C3C3B"/>
                </a:solidFill>
                <a:effectLst/>
                <a:latin typeface="Lato"/>
              </a:rPr>
              <a:t> button to create a new story point and add the </a:t>
            </a:r>
            <a:r>
              <a:rPr lang="en-US" b="1" i="0" dirty="0">
                <a:solidFill>
                  <a:srgbClr val="3C3C3B"/>
                </a:solidFill>
                <a:effectLst/>
                <a:latin typeface="Lato"/>
              </a:rPr>
              <a:t>Profit Ratio Analysis</a:t>
            </a:r>
            <a:r>
              <a:rPr lang="en-US" b="0" i="0" dirty="0">
                <a:solidFill>
                  <a:srgbClr val="3C3C3B"/>
                </a:solidFill>
                <a:effectLst/>
                <a:latin typeface="Lato"/>
              </a:rPr>
              <a:t> dashboard to the point.</a:t>
            </a:r>
          </a:p>
          <a:p>
            <a:pPr marL="457200" indent="-298450" algn="l"/>
            <a:r>
              <a:rPr lang="en-US" b="0" i="0" dirty="0">
                <a:solidFill>
                  <a:srgbClr val="3C3C3B"/>
                </a:solidFill>
                <a:effectLst/>
                <a:latin typeface="Lato"/>
              </a:rPr>
              <a:t>Give this story point a caption of </a:t>
            </a:r>
            <a:r>
              <a:rPr lang="en-US" b="1" i="0" dirty="0">
                <a:solidFill>
                  <a:srgbClr val="3C3C3B"/>
                </a:solidFill>
                <a:effectLst/>
                <a:latin typeface="Lato"/>
              </a:rPr>
              <a:t>Only one state has met the 15% target overall</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394921211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3C3C3B"/>
                </a:solidFill>
                <a:effectLst/>
                <a:uLnTx/>
                <a:uFillTx/>
                <a:latin typeface="Lato"/>
                <a:cs typeface="Arial"/>
                <a:sym typeface="Arial"/>
              </a:rPr>
              <a:t>Right-click </a:t>
            </a:r>
            <a:r>
              <a:rPr kumimoji="0" lang="en-US" sz="1100" b="1" i="0" u="none" strike="noStrike" kern="0" cap="none" spc="0" normalizeH="0" baseline="0" noProof="0" dirty="0">
                <a:ln>
                  <a:noFill/>
                </a:ln>
                <a:solidFill>
                  <a:srgbClr val="3C3C3B"/>
                </a:solidFill>
                <a:effectLst/>
                <a:uLnTx/>
                <a:uFillTx/>
                <a:latin typeface="Lato"/>
                <a:cs typeface="Arial"/>
                <a:sym typeface="Arial"/>
              </a:rPr>
              <a:t>Virginia</a:t>
            </a:r>
            <a:r>
              <a:rPr kumimoji="0" lang="en-US" sz="1100" b="0" i="0" u="none" strike="noStrike" kern="0" cap="none" spc="0" normalizeH="0" baseline="0" noProof="0" dirty="0">
                <a:ln>
                  <a:noFill/>
                </a:ln>
                <a:solidFill>
                  <a:srgbClr val="3C3C3B"/>
                </a:solidFill>
                <a:effectLst/>
                <a:uLnTx/>
                <a:uFillTx/>
                <a:latin typeface="Lato"/>
                <a:cs typeface="Arial"/>
                <a:sym typeface="Arial"/>
              </a:rPr>
              <a:t> on the map and select </a:t>
            </a:r>
            <a:r>
              <a:rPr kumimoji="0" lang="en-US" sz="1100" b="1" i="0" u="none" strike="noStrike" kern="0" cap="none" spc="0" normalizeH="0" baseline="0" noProof="0" dirty="0">
                <a:ln>
                  <a:noFill/>
                </a:ln>
                <a:solidFill>
                  <a:srgbClr val="3C3C3B"/>
                </a:solidFill>
                <a:effectLst/>
                <a:uLnTx/>
                <a:uFillTx/>
                <a:latin typeface="Lato"/>
                <a:cs typeface="Arial"/>
                <a:sym typeface="Arial"/>
              </a:rPr>
              <a:t>Annotate</a:t>
            </a:r>
            <a:r>
              <a:rPr kumimoji="0" lang="en-US" sz="1100" b="0" i="0" u="none" strike="noStrike" kern="0" cap="none" spc="0" normalizeH="0" baseline="0" noProof="0" dirty="0">
                <a:ln>
                  <a:noFill/>
                </a:ln>
                <a:solidFill>
                  <a:srgbClr val="3C3C3B"/>
                </a:solidFill>
                <a:effectLst/>
                <a:uLnTx/>
                <a:uFillTx/>
                <a:latin typeface="Lato"/>
                <a:cs typeface="Arial"/>
                <a:sym typeface="Arial"/>
              </a:rPr>
              <a:t> | </a:t>
            </a:r>
            <a:r>
              <a:rPr kumimoji="0" lang="en-US" sz="1100" b="1" i="0" u="none" strike="noStrike" kern="0" cap="none" spc="0" normalizeH="0" baseline="0" noProof="0" dirty="0">
                <a:ln>
                  <a:noFill/>
                </a:ln>
                <a:solidFill>
                  <a:srgbClr val="3C3C3B"/>
                </a:solidFill>
                <a:effectLst/>
                <a:uLnTx/>
                <a:uFillTx/>
                <a:latin typeface="Lato"/>
                <a:cs typeface="Arial"/>
                <a:sym typeface="Arial"/>
              </a:rPr>
              <a:t>Mark</a:t>
            </a:r>
            <a:r>
              <a:rPr kumimoji="0" lang="en-US" sz="1100" b="0" i="0" u="none" strike="noStrike" kern="0" cap="none" spc="0" normalizeH="0" baseline="0" noProof="0" dirty="0">
                <a:ln>
                  <a:noFill/>
                </a:ln>
                <a:solidFill>
                  <a:srgbClr val="3C3C3B"/>
                </a:solidFill>
                <a:effectLst/>
                <a:uLnTx/>
                <a:uFillTx/>
                <a:latin typeface="Lato"/>
                <a:cs typeface="Arial"/>
                <a:sym typeface="Arial"/>
              </a:rPr>
              <a:t>. Keep the state and profit ratio as part of the annotation: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0" i="0" u="none" strike="noStrike" kern="0" cap="none" spc="0" normalizeH="0" baseline="0" noProof="0" dirty="0">
              <a:ln>
                <a:noFill/>
              </a:ln>
              <a:solidFill>
                <a:srgbClr val="3C3C3B"/>
              </a:solidFill>
              <a:effectLst/>
              <a:uLnTx/>
              <a:uFillTx/>
              <a:latin typeface="Lato"/>
              <a:cs typeface="Arial"/>
              <a:sym typeface="Arial"/>
            </a:endParaRPr>
          </a:p>
          <a:p>
            <a:pPr algn="l">
              <a:buFont typeface="+mj-lt"/>
              <a:buAutoNum type="arabicPeriod"/>
            </a:pPr>
            <a:r>
              <a:rPr lang="en-US" b="0" i="0" dirty="0">
                <a:solidFill>
                  <a:srgbClr val="3C3C3B"/>
                </a:solidFill>
                <a:effectLst/>
                <a:latin typeface="Lato"/>
              </a:rPr>
              <a:t>Click the </a:t>
            </a:r>
            <a:r>
              <a:rPr lang="en-US" b="1" i="0" dirty="0">
                <a:solidFill>
                  <a:srgbClr val="3C3C3B"/>
                </a:solidFill>
                <a:effectLst/>
                <a:latin typeface="Lato"/>
              </a:rPr>
              <a:t>Duplicate</a:t>
            </a:r>
            <a:r>
              <a:rPr lang="en-US" b="0" i="0" dirty="0">
                <a:solidFill>
                  <a:srgbClr val="3C3C3B"/>
                </a:solidFill>
                <a:effectLst/>
                <a:latin typeface="Lato"/>
              </a:rPr>
              <a:t> button to copy the current story point. Give this new story point a caption of </a:t>
            </a:r>
            <a:r>
              <a:rPr lang="en-US" b="1" i="0" dirty="0">
                <a:solidFill>
                  <a:srgbClr val="3C3C3B"/>
                </a:solidFill>
                <a:effectLst/>
                <a:latin typeface="Lato"/>
              </a:rPr>
              <a:t>3 states would meet a goal of 10%</a:t>
            </a:r>
            <a:r>
              <a:rPr lang="en-US" b="0" i="0" dirty="0">
                <a:solidFill>
                  <a:srgbClr val="3C3C3B"/>
                </a:solidFill>
                <a:effectLst/>
                <a:latin typeface="Lato"/>
              </a:rPr>
              <a:t>. Set </a:t>
            </a:r>
            <a:r>
              <a:rPr lang="en-US" b="1" i="0" dirty="0">
                <a:solidFill>
                  <a:srgbClr val="3C3C3B"/>
                </a:solidFill>
                <a:effectLst/>
                <a:latin typeface="Lato"/>
              </a:rPr>
              <a:t>Profit Ratio KPI Target</a:t>
            </a:r>
            <a:r>
              <a:rPr lang="en-US" b="0" i="0" dirty="0">
                <a:solidFill>
                  <a:srgbClr val="3C3C3B"/>
                </a:solidFill>
                <a:effectLst/>
                <a:latin typeface="Lato"/>
              </a:rPr>
              <a:t> to 10.00% and update the point.</a:t>
            </a:r>
          </a:p>
          <a:p>
            <a:pPr algn="l">
              <a:buFont typeface="+mj-lt"/>
              <a:buAutoNum type="arabicPeriod"/>
            </a:pPr>
            <a:r>
              <a:rPr lang="en-US" b="0" i="0" dirty="0">
                <a:solidFill>
                  <a:srgbClr val="3C3C3B"/>
                </a:solidFill>
                <a:effectLst/>
                <a:latin typeface="Lato"/>
              </a:rPr>
              <a:t>Click the </a:t>
            </a:r>
            <a:r>
              <a:rPr lang="en-US" b="1" i="0" dirty="0">
                <a:solidFill>
                  <a:srgbClr val="3C3C3B"/>
                </a:solidFill>
                <a:effectLst/>
                <a:latin typeface="Lato"/>
              </a:rPr>
              <a:t>Duplicate</a:t>
            </a:r>
            <a:r>
              <a:rPr lang="en-US" b="0" i="0" dirty="0">
                <a:solidFill>
                  <a:srgbClr val="3C3C3B"/>
                </a:solidFill>
                <a:effectLst/>
                <a:latin typeface="Lato"/>
              </a:rPr>
              <a:t> button again and give the newly created point a caption of </a:t>
            </a:r>
            <a:r>
              <a:rPr lang="en-US" b="1" i="0" dirty="0">
                <a:solidFill>
                  <a:srgbClr val="3C3C3B"/>
                </a:solidFill>
                <a:effectLst/>
                <a:latin typeface="Lato"/>
              </a:rPr>
              <a:t>Certain states have performed well historically</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Right-click the annotation for Virginia, select </a:t>
            </a:r>
            <a:r>
              <a:rPr lang="en-US" b="1" i="0" dirty="0">
                <a:solidFill>
                  <a:srgbClr val="3C3C3B"/>
                </a:solidFill>
                <a:effectLst/>
                <a:latin typeface="Lato"/>
              </a:rPr>
              <a:t>Remove</a:t>
            </a:r>
            <a:r>
              <a:rPr lang="en-US" b="0" i="1" dirty="0">
                <a:solidFill>
                  <a:srgbClr val="3C3C3B"/>
                </a:solidFill>
                <a:effectLst/>
                <a:latin typeface="Lato"/>
              </a:rPr>
              <a:t> </a:t>
            </a:r>
            <a:r>
              <a:rPr lang="en-US" b="0" i="0" dirty="0">
                <a:solidFill>
                  <a:srgbClr val="3C3C3B"/>
                </a:solidFill>
                <a:effectLst/>
                <a:latin typeface="Lato"/>
              </a:rPr>
              <a:t>to delete it, and then add a similar annotation for </a:t>
            </a:r>
            <a:r>
              <a:rPr lang="en-US" b="1" i="0" dirty="0">
                <a:solidFill>
                  <a:srgbClr val="3C3C3B"/>
                </a:solidFill>
                <a:effectLst/>
                <a:latin typeface="Lato"/>
              </a:rPr>
              <a:t>Louisiana</a:t>
            </a:r>
            <a:r>
              <a:rPr lang="en-US" b="0" i="0" dirty="0">
                <a:solidFill>
                  <a:srgbClr val="3C3C3B"/>
                </a:solidFill>
                <a:effectLst/>
                <a:latin typeface="Lato"/>
              </a:rPr>
              <a:t>. Then, click </a:t>
            </a:r>
            <a:r>
              <a:rPr lang="en-US" b="1" i="0" dirty="0">
                <a:solidFill>
                  <a:srgbClr val="3C3C3B"/>
                </a:solidFill>
                <a:effectLst/>
                <a:latin typeface="Lato"/>
              </a:rPr>
              <a:t>Louisiana</a:t>
            </a:r>
            <a:r>
              <a:rPr lang="en-US" b="0" i="0" dirty="0">
                <a:solidFill>
                  <a:srgbClr val="3C3C3B"/>
                </a:solidFill>
                <a:effectLst/>
                <a:latin typeface="Lato"/>
              </a:rPr>
              <a:t> to select that state.</a:t>
            </a:r>
          </a:p>
          <a:p>
            <a:pPr algn="l">
              <a:buFont typeface="+mj-lt"/>
              <a:buAutoNum type="arabicPeriod" startAt="9"/>
            </a:pPr>
            <a:r>
              <a:rPr lang="en-US" b="0" i="0" dirty="0">
                <a:solidFill>
                  <a:srgbClr val="3C3C3B"/>
                </a:solidFill>
                <a:effectLst/>
                <a:latin typeface="Lato"/>
              </a:rPr>
              <a:t>Make sure to click the </a:t>
            </a:r>
            <a:r>
              <a:rPr lang="en-US" b="1" i="0" dirty="0">
                <a:solidFill>
                  <a:srgbClr val="3C3C3B"/>
                </a:solidFill>
                <a:effectLst/>
                <a:latin typeface="Lato"/>
              </a:rPr>
              <a:t>Update </a:t>
            </a:r>
            <a:r>
              <a:rPr lang="en-US" b="0" i="0" dirty="0">
                <a:solidFill>
                  <a:srgbClr val="3C3C3B"/>
                </a:solidFill>
                <a:effectLst/>
                <a:latin typeface="Lato"/>
              </a:rPr>
              <a:t>button to capture the state of the dashboard.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0" i="0" u="none" strike="noStrike" kern="0" cap="none" spc="0" normalizeH="0" baseline="0" noProof="0" dirty="0">
              <a:ln>
                <a:noFill/>
              </a:ln>
              <a:solidFill>
                <a:srgbClr val="3C3C3B"/>
              </a:solidFill>
              <a:effectLst/>
              <a:uLnTx/>
              <a:uFillTx/>
              <a:latin typeface="Lato"/>
              <a:cs typeface="Arial"/>
              <a:sym typeface="Arial"/>
            </a:endParaRPr>
          </a:p>
          <a:p>
            <a:pPr marL="158750" indent="0">
              <a:buNone/>
            </a:pPr>
            <a:endParaRPr lang="en-US" dirty="0">
              <a:uFillTx/>
            </a:endParaRPr>
          </a:p>
        </p:txBody>
      </p:sp>
    </p:spTree>
    <p:extLst>
      <p:ext uri="{BB962C8B-B14F-4D97-AF65-F5344CB8AC3E}">
        <p14:creationId xmlns:p14="http://schemas.microsoft.com/office/powerpoint/2010/main" val="1240967545"/>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presentation mode, the buttons for adding, duplicating, updating, or removing story points are not shown. Your final story should look similar to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Take some time to walk through the presentation. Clicking navigation boxes will show that story point. You can fully interact with the dashboard in each story point. In this way, you can answer questions on the fly and dig into details, and then continue through the story.</a:t>
            </a:r>
          </a:p>
          <a:p>
            <a:pPr algn="l"/>
            <a:r>
              <a:rPr lang="en-US" b="0" i="0" dirty="0">
                <a:solidFill>
                  <a:srgbClr val="FFFFFF"/>
                </a:solidFill>
                <a:effectLst/>
                <a:latin typeface="Lato"/>
              </a:rPr>
              <a:t>A great way to learn about dashboard techniques (and data visualization techniques in general) is to subscribe to </a:t>
            </a:r>
            <a:r>
              <a:rPr lang="en-US" b="0" i="1" dirty="0">
                <a:solidFill>
                  <a:srgbClr val="FFFFFF"/>
                </a:solidFill>
                <a:effectLst/>
                <a:latin typeface="Lato"/>
              </a:rPr>
              <a:t>Viz of the Day </a:t>
            </a:r>
            <a:r>
              <a:rPr lang="en-US" b="0" i="0" dirty="0">
                <a:solidFill>
                  <a:srgbClr val="FFFFFF"/>
                </a:solidFill>
                <a:effectLst/>
                <a:latin typeface="Lato"/>
              </a:rPr>
              <a:t>(</a:t>
            </a:r>
            <a:r>
              <a:rPr lang="en-US" b="0" i="0" u="sng" dirty="0">
                <a:solidFill>
                  <a:srgbClr val="FFFFFF"/>
                </a:solidFill>
                <a:effectLst/>
                <a:latin typeface="Lato"/>
                <a:hlinkClick r:id="rId3"/>
              </a:rPr>
              <a:t>http://www.tableau.com/public/community/viz-of-the-day</a:t>
            </a:r>
            <a:r>
              <a:rPr lang="en-US" b="0" i="0" dirty="0">
                <a:solidFill>
                  <a:srgbClr val="FFFFFF"/>
                </a:solidFill>
                <a:effectLst/>
                <a:latin typeface="Lato"/>
              </a:rPr>
              <a:t>). A new visualization, dashboard, or story is featured each day. When you see a design technique or visualization you want to understand, you can download the workbook and explore the various techniques that were used.</a:t>
            </a:r>
          </a:p>
          <a:p>
            <a:pPr marL="158750" indent="0">
              <a:buNone/>
            </a:pPr>
            <a:endParaRPr dirty="0">
              <a:uFillTx/>
            </a:endParaRPr>
          </a:p>
        </p:txBody>
      </p:sp>
    </p:spTree>
    <p:extLst>
      <p:ext uri="{BB962C8B-B14F-4D97-AF65-F5344CB8AC3E}">
        <p14:creationId xmlns:p14="http://schemas.microsoft.com/office/powerpoint/2010/main" val="3317670830"/>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Tableau allows you to specifically design layouts for different devices to ensure that your audience has the best experience possible. By introducing actions and interactivity, you can invite your audience to participate in the story. Story points will allow you to bring together many snapshots of dashboards and views to craft and present entire narratives.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next lesson, we'll turn our attention to some deeper analysis involving trends, distributions, forecasting, and clustering.</a:t>
            </a:r>
          </a:p>
          <a:p>
            <a:pPr marL="158750" indent="0">
              <a:buNone/>
            </a:pPr>
            <a:endParaRPr dirty="0">
              <a:uFillTx/>
            </a:endParaRPr>
          </a:p>
        </p:txBody>
      </p:sp>
    </p:spTree>
    <p:extLst>
      <p:ext uri="{BB962C8B-B14F-4D97-AF65-F5344CB8AC3E}">
        <p14:creationId xmlns:p14="http://schemas.microsoft.com/office/powerpoint/2010/main" val="174021905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242382669"/>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a:r>
              <a:rPr lang="en-US" b="0" i="0" dirty="0">
                <a:solidFill>
                  <a:srgbClr val="3C3C3B"/>
                </a:solidFill>
                <a:effectLst/>
                <a:latin typeface="Lato"/>
              </a:rPr>
              <a:t>The rapid visual analysis that is possible using Tableau is incredibly useful for answering numerous questions and making key decisions. But it barely scratches the surface of the possible analysis. For example, a simple scatterplot can reveal outliers, but often, you want to understand the distribution or identify clusters of similar observations. A simple time series helps you to see the rise and fall of a measure over time, but often, you want to see the trend or make predictions for future values.</a:t>
            </a:r>
          </a:p>
          <a:p>
            <a:pPr algn="l"/>
            <a:r>
              <a:rPr lang="en-US" b="0" i="0" dirty="0">
                <a:solidFill>
                  <a:srgbClr val="3C3C3B"/>
                </a:solidFill>
                <a:effectLst/>
                <a:latin typeface="Lato"/>
              </a:rPr>
              <a:t>Tableau enables you to quickly enhance your data visualizations with statistical analysis. Built-in features such as trend models, clustering, distributions, and forecasting allow you to quickly add value to your visual analysis. Additionally, Tableau integrates with the R and Python platforms, which opens endless options for the manipulation and analysis of your data.</a:t>
            </a:r>
          </a:p>
          <a:p>
            <a:pPr algn="l"/>
            <a:endParaRPr lang="en-US" b="0" i="0" dirty="0">
              <a:solidFill>
                <a:srgbClr val="3C3C3B"/>
              </a:solidFill>
              <a:effectLst/>
              <a:latin typeface="La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We'll look at these concepts in the context of a few examples using some sample datasets. You can follow and reproduce these examples using the lesson 9 workbook.</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When analyzing data that changes over time, understanding the overall nature of change is vitally important. Seeing and understanding trends is where we'll begin.</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786036763"/>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You'll notice that Country Name has been filtered to include only Afghanistan and Australia and the field has additionally been added to the Color and Label shelves.</a:t>
            </a:r>
            <a:endParaRPr dirty="0">
              <a:uFillTx/>
            </a:endParaRPr>
          </a:p>
        </p:txBody>
      </p:sp>
    </p:spTree>
    <p:extLst>
      <p:ext uri="{BB962C8B-B14F-4D97-AF65-F5344CB8AC3E}">
        <p14:creationId xmlns:p14="http://schemas.microsoft.com/office/powerpoint/2010/main" val="3984407988"/>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From this visualization alone, you can make several interesting observations. The growth of the two countries' populations was fairly similar up to </a:t>
            </a:r>
            <a:r>
              <a:rPr lang="en-US" b="1" i="0" dirty="0">
                <a:solidFill>
                  <a:srgbClr val="3C3C3B"/>
                </a:solidFill>
                <a:effectLst/>
                <a:latin typeface="Lato"/>
              </a:rPr>
              <a:t>1980</a:t>
            </a:r>
            <a:r>
              <a:rPr lang="en-US" b="0" i="0" dirty="0">
                <a:solidFill>
                  <a:srgbClr val="3C3C3B"/>
                </a:solidFill>
                <a:effectLst/>
                <a:latin typeface="Lato"/>
              </a:rPr>
              <a:t>. At that point, the population of Afghanistan went into decline until </a:t>
            </a:r>
            <a:r>
              <a:rPr lang="en-US" b="1" i="0" dirty="0">
                <a:solidFill>
                  <a:srgbClr val="3C3C3B"/>
                </a:solidFill>
                <a:effectLst/>
                <a:latin typeface="Lato"/>
              </a:rPr>
              <a:t>1988</a:t>
            </a:r>
            <a:r>
              <a:rPr lang="en-US" b="0" i="0" dirty="0">
                <a:solidFill>
                  <a:srgbClr val="3C3C3B"/>
                </a:solidFill>
                <a:effectLst/>
                <a:latin typeface="Lato"/>
              </a:rPr>
              <a:t>, when it started to increase. At some point around </a:t>
            </a:r>
            <a:r>
              <a:rPr lang="en-US" b="1" i="0" dirty="0">
                <a:solidFill>
                  <a:srgbClr val="3C3C3B"/>
                </a:solidFill>
                <a:effectLst/>
                <a:latin typeface="Lato"/>
              </a:rPr>
              <a:t>1996</a:t>
            </a:r>
            <a:r>
              <a:rPr lang="en-US" b="0" i="0" dirty="0">
                <a:solidFill>
                  <a:srgbClr val="3C3C3B"/>
                </a:solidFill>
                <a:effectLst/>
                <a:latin typeface="Lato"/>
              </a:rPr>
              <a:t>, the population of Afghanistan exceeded that of Australia. The gap has grown wider ever since.</a:t>
            </a:r>
            <a:endParaRPr dirty="0">
              <a:uFillTx/>
            </a:endParaRPr>
          </a:p>
        </p:txBody>
      </p:sp>
    </p:spTree>
    <p:extLst>
      <p:ext uri="{BB962C8B-B14F-4D97-AF65-F5344CB8AC3E}">
        <p14:creationId xmlns:p14="http://schemas.microsoft.com/office/powerpoint/2010/main" val="1718981501"/>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While we have a sense of the two trends, they become even more obvious when we see the trend lines. Tableau offers several ways of adding trend lines:</a:t>
            </a:r>
          </a:p>
          <a:p>
            <a:pPr algn="l">
              <a:buFont typeface="Arial" panose="020B0604020202020204" pitchFamily="34" charset="0"/>
              <a:buChar char="•"/>
            </a:pPr>
            <a:r>
              <a:rPr lang="en-US" b="0" i="0" dirty="0">
                <a:solidFill>
                  <a:srgbClr val="3C3C3B"/>
                </a:solidFill>
                <a:effectLst/>
                <a:latin typeface="Lato"/>
              </a:rPr>
              <a:t>From the menu, select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Trend Lines</a:t>
            </a:r>
            <a:r>
              <a:rPr lang="en-US" b="0" i="0" dirty="0">
                <a:solidFill>
                  <a:srgbClr val="3C3C3B"/>
                </a:solidFill>
                <a:effectLst/>
                <a:latin typeface="Lato"/>
              </a:rPr>
              <a:t> | </a:t>
            </a:r>
            <a:r>
              <a:rPr lang="en-US" b="1" i="0" dirty="0">
                <a:solidFill>
                  <a:srgbClr val="3C3C3B"/>
                </a:solidFill>
                <a:effectLst/>
                <a:latin typeface="Lato"/>
              </a:rPr>
              <a:t>Show Trend Lines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Right-click on an empty area in the pane of the view and select </a:t>
            </a:r>
            <a:r>
              <a:rPr lang="en-US" b="1" i="0" dirty="0">
                <a:solidFill>
                  <a:srgbClr val="3C3C3B"/>
                </a:solidFill>
                <a:effectLst/>
                <a:latin typeface="Lato"/>
              </a:rPr>
              <a:t>Show Trend Lines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Click on the </a:t>
            </a:r>
            <a:r>
              <a:rPr lang="en-US" b="1" i="0" dirty="0">
                <a:solidFill>
                  <a:srgbClr val="3C3C3B"/>
                </a:solidFill>
                <a:effectLst/>
                <a:latin typeface="Lato"/>
              </a:rPr>
              <a:t>Analytics</a:t>
            </a:r>
            <a:r>
              <a:rPr lang="en-US" b="0" i="0" dirty="0">
                <a:solidFill>
                  <a:srgbClr val="3C3C3B"/>
                </a:solidFill>
                <a:effectLst/>
                <a:latin typeface="Lato"/>
              </a:rPr>
              <a:t> tab on the left-hand sidebar to switch to the </a:t>
            </a:r>
            <a:r>
              <a:rPr lang="en-US" b="1" i="0" dirty="0">
                <a:solidFill>
                  <a:srgbClr val="3C3C3B"/>
                </a:solidFill>
                <a:effectLst/>
                <a:latin typeface="Lato"/>
              </a:rPr>
              <a:t>Analytics</a:t>
            </a:r>
            <a:r>
              <a:rPr lang="en-US" b="0" i="0" dirty="0">
                <a:solidFill>
                  <a:srgbClr val="3C3C3B"/>
                </a:solidFill>
                <a:effectLst/>
                <a:latin typeface="Lato"/>
              </a:rPr>
              <a:t> pane. Drag and drop </a:t>
            </a:r>
            <a:r>
              <a:rPr lang="en-US" b="1" i="0" dirty="0">
                <a:solidFill>
                  <a:srgbClr val="3C3C3B"/>
                </a:solidFill>
                <a:effectLst/>
                <a:latin typeface="Lato"/>
              </a:rPr>
              <a:t>Trend Line</a:t>
            </a:r>
            <a:r>
              <a:rPr lang="en-US" b="0" i="0" dirty="0">
                <a:solidFill>
                  <a:srgbClr val="3C3C3B"/>
                </a:solidFill>
                <a:effectLst/>
                <a:latin typeface="Lato"/>
              </a:rPr>
              <a:t> on the trend model of your choice (we'll use </a:t>
            </a:r>
            <a:r>
              <a:rPr lang="en-US" b="1" i="0" dirty="0">
                <a:solidFill>
                  <a:srgbClr val="3C3C3B"/>
                </a:solidFill>
                <a:effectLst/>
                <a:latin typeface="Lato"/>
              </a:rPr>
              <a:t>Linear</a:t>
            </a:r>
            <a:r>
              <a:rPr lang="en-US" b="0" i="0" dirty="0">
                <a:solidFill>
                  <a:srgbClr val="3C3C3B"/>
                </a:solidFill>
                <a:effectLst/>
                <a:latin typeface="Lato"/>
              </a:rPr>
              <a:t> in this example and discuss the others later in this lesson):</a:t>
            </a:r>
          </a:p>
          <a:p>
            <a:pPr marL="158750" indent="0">
              <a:buNone/>
            </a:pPr>
            <a:endParaRPr dirty="0">
              <a:uFillTx/>
            </a:endParaRPr>
          </a:p>
        </p:txBody>
      </p:sp>
    </p:spTree>
    <p:extLst>
      <p:ext uri="{BB962C8B-B14F-4D97-AF65-F5344CB8AC3E}">
        <p14:creationId xmlns:p14="http://schemas.microsoft.com/office/powerpoint/2010/main" val="1128856502"/>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b="0" i="0" dirty="0">
                <a:solidFill>
                  <a:srgbClr val="3C3C3B"/>
                </a:solidFill>
                <a:effectLst/>
                <a:latin typeface="Lato"/>
              </a:rPr>
              <a:t>Once you've added </a:t>
            </a:r>
            <a:r>
              <a:rPr lang="en-US" b="1" i="0" dirty="0">
                <a:solidFill>
                  <a:srgbClr val="3C3C3B"/>
                </a:solidFill>
                <a:effectLst/>
                <a:latin typeface="Lato"/>
              </a:rPr>
              <a:t>Trend Line</a:t>
            </a:r>
            <a:r>
              <a:rPr lang="en-US" b="0" i="0" dirty="0">
                <a:solidFill>
                  <a:srgbClr val="3C3C3B"/>
                </a:solidFill>
                <a:effectLst/>
                <a:latin typeface="Lato"/>
              </a:rPr>
              <a:t> to your view, you will see two trend lines: one for each country. We'll look at how we can customize the display shortly. For now, your view should look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Trends are computed by Tableau after the query of the data source and are based on various elements in the view:</a:t>
            </a:r>
          </a:p>
          <a:p>
            <a:pPr algn="l">
              <a:buFont typeface="Arial" panose="020B0604020202020204" pitchFamily="34" charset="0"/>
              <a:buChar char="•"/>
            </a:pPr>
            <a:r>
              <a:rPr lang="en-US" b="1" i="0" dirty="0">
                <a:solidFill>
                  <a:srgbClr val="3C3C3B"/>
                </a:solidFill>
                <a:effectLst/>
                <a:latin typeface="Lato"/>
              </a:rPr>
              <a:t>The two fields that define X and Y coordinates</a:t>
            </a:r>
            <a:r>
              <a:rPr lang="en-US" b="0" i="0" dirty="0">
                <a:solidFill>
                  <a:srgbClr val="3C3C3B"/>
                </a:solidFill>
                <a:effectLst/>
                <a:latin typeface="Lato"/>
              </a:rPr>
              <a:t>: The fields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Columns</a:t>
            </a:r>
            <a:r>
              <a:rPr lang="en-US" b="0" i="0" dirty="0">
                <a:solidFill>
                  <a:srgbClr val="3C3C3B"/>
                </a:solidFill>
                <a:effectLst/>
                <a:latin typeface="Lato"/>
              </a:rPr>
              <a:t> that define the </a:t>
            </a:r>
            <a:r>
              <a:rPr lang="en-US" b="0" i="1" dirty="0">
                <a:solidFill>
                  <a:srgbClr val="3C3C3B"/>
                </a:solidFill>
                <a:effectLst/>
                <a:latin typeface="Lato"/>
              </a:rPr>
              <a:t>x</a:t>
            </a:r>
            <a:r>
              <a:rPr lang="en-US" b="0" i="0" dirty="0">
                <a:solidFill>
                  <a:srgbClr val="3C3C3B"/>
                </a:solidFill>
                <a:effectLst/>
                <a:latin typeface="Lato"/>
              </a:rPr>
              <a:t> and </a:t>
            </a:r>
            <a:r>
              <a:rPr lang="en-US" b="0" i="1" dirty="0">
                <a:solidFill>
                  <a:srgbClr val="3C3C3B"/>
                </a:solidFill>
                <a:effectLst/>
                <a:latin typeface="Lato"/>
              </a:rPr>
              <a:t>y</a:t>
            </a:r>
            <a:r>
              <a:rPr lang="en-US" b="0" i="0" dirty="0">
                <a:solidFill>
                  <a:srgbClr val="3C3C3B"/>
                </a:solidFill>
                <a:effectLst/>
                <a:latin typeface="Lato"/>
              </a:rPr>
              <a:t> axes describe coordinates, allowing Tableau to calculate various trend models. In order to show trend lines, you must use a continuous (green) field on both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Columns</a:t>
            </a:r>
            <a:r>
              <a:rPr lang="en-US" b="0" i="0" dirty="0">
                <a:solidFill>
                  <a:srgbClr val="3C3C3B"/>
                </a:solidFill>
                <a:effectLst/>
                <a:latin typeface="Lato"/>
              </a:rPr>
              <a:t>. The only exception to this rule is that you may use a discrete (blue) </a:t>
            </a:r>
            <a:r>
              <a:rPr lang="en-US" b="1" i="0" dirty="0">
                <a:solidFill>
                  <a:srgbClr val="3C3C3B"/>
                </a:solidFill>
                <a:effectLst/>
                <a:latin typeface="Lato"/>
              </a:rPr>
              <a:t>date</a:t>
            </a:r>
            <a:r>
              <a:rPr lang="en-US" b="0" i="0" dirty="0">
                <a:solidFill>
                  <a:srgbClr val="3C3C3B"/>
                </a:solidFill>
                <a:effectLst/>
                <a:latin typeface="Lato"/>
              </a:rPr>
              <a:t> field. If you use a discrete </a:t>
            </a:r>
            <a:r>
              <a:rPr lang="en-US" b="1" i="0" dirty="0">
                <a:solidFill>
                  <a:srgbClr val="3C3C3B"/>
                </a:solidFill>
                <a:effectLst/>
                <a:latin typeface="Lato"/>
              </a:rPr>
              <a:t>date</a:t>
            </a:r>
            <a:r>
              <a:rPr lang="en-US" b="0" i="0" dirty="0">
                <a:solidFill>
                  <a:srgbClr val="3C3C3B"/>
                </a:solidFill>
                <a:effectLst/>
                <a:latin typeface="Lato"/>
              </a:rPr>
              <a:t> field to define headers, the other field must be a continuous field.</a:t>
            </a:r>
          </a:p>
          <a:p>
            <a:pPr algn="l">
              <a:buFont typeface="Arial" panose="020B0604020202020204" pitchFamily="34" charset="0"/>
              <a:buChar char="•"/>
            </a:pPr>
            <a:r>
              <a:rPr lang="en-US" b="1" i="0" dirty="0">
                <a:solidFill>
                  <a:srgbClr val="3C3C3B"/>
                </a:solidFill>
                <a:effectLst/>
                <a:latin typeface="Lato"/>
              </a:rPr>
              <a:t>Additional fields that create multiple, distinct trend lines</a:t>
            </a:r>
            <a:r>
              <a:rPr lang="en-US" b="0" i="0" dirty="0">
                <a:solidFill>
                  <a:srgbClr val="3C3C3B"/>
                </a:solidFill>
                <a:effectLst/>
                <a:latin typeface="Lato"/>
              </a:rPr>
              <a:t>: Discrete (blue) fields on the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or </a:t>
            </a:r>
            <a:r>
              <a:rPr lang="en-US" b="1" i="0" dirty="0">
                <a:solidFill>
                  <a:srgbClr val="3C3C3B"/>
                </a:solidFill>
                <a:effectLst/>
                <a:latin typeface="Lato"/>
              </a:rPr>
              <a:t>Color</a:t>
            </a:r>
            <a:r>
              <a:rPr lang="en-US" b="0" i="0" dirty="0">
                <a:solidFill>
                  <a:srgbClr val="3C3C3B"/>
                </a:solidFill>
                <a:effectLst/>
                <a:latin typeface="Lato"/>
              </a:rPr>
              <a:t> shelves can be used as factors to split a single trend line into multiple, distinct trend lines.</a:t>
            </a:r>
          </a:p>
          <a:p>
            <a:pPr algn="l">
              <a:buFont typeface="Arial" panose="020B0604020202020204" pitchFamily="34" charset="0"/>
              <a:buChar char="•"/>
            </a:pPr>
            <a:r>
              <a:rPr lang="en-US" b="1" i="0" dirty="0">
                <a:solidFill>
                  <a:srgbClr val="3C3C3B"/>
                </a:solidFill>
                <a:effectLst/>
                <a:latin typeface="Lato"/>
              </a:rPr>
              <a:t>The trend model selected</a:t>
            </a:r>
            <a:r>
              <a:rPr lang="en-US" b="0" i="0" dirty="0">
                <a:solidFill>
                  <a:srgbClr val="3C3C3B"/>
                </a:solidFill>
                <a:effectLst/>
                <a:latin typeface="Lato"/>
              </a:rPr>
              <a:t>: We'll examine the differences in models in the next section, </a:t>
            </a:r>
            <a:r>
              <a:rPr lang="en-US" b="1" i="0" dirty="0">
                <a:solidFill>
                  <a:srgbClr val="3C3C3B"/>
                </a:solidFill>
                <a:effectLst/>
                <a:latin typeface="Lato"/>
              </a:rPr>
              <a:t>Trend models</a:t>
            </a:r>
            <a:r>
              <a:rPr lang="en-US" b="0" i="0" dirty="0">
                <a:solidFill>
                  <a:srgbClr val="3C3C3B"/>
                </a:solidFill>
                <a:effectLst/>
                <a:latin typeface="Lato"/>
              </a:rPr>
              <a:t>.</a:t>
            </a:r>
          </a:p>
          <a:p>
            <a:pPr algn="l"/>
            <a:r>
              <a:rPr lang="en-US" b="0" i="0" dirty="0">
                <a:solidFill>
                  <a:srgbClr val="3C3C3B"/>
                </a:solidFill>
                <a:effectLst/>
                <a:latin typeface="Lato"/>
              </a:rPr>
              <a:t>Observe in </a:t>
            </a:r>
            <a:r>
              <a:rPr lang="en-US" b="0" i="1" dirty="0">
                <a:solidFill>
                  <a:srgbClr val="3C3C3B"/>
                </a:solidFill>
                <a:effectLst/>
                <a:latin typeface="Lato"/>
              </a:rPr>
              <a:t>Figure</a:t>
            </a:r>
            <a:r>
              <a:rPr lang="en-US" b="0" i="0" dirty="0">
                <a:solidFill>
                  <a:srgbClr val="3C3C3B"/>
                </a:solidFill>
                <a:effectLst/>
                <a:latin typeface="Lato"/>
              </a:rPr>
              <a:t> that there are two trend lines. Since </a:t>
            </a:r>
            <a:r>
              <a:rPr lang="en-US" b="1" i="0" dirty="0">
                <a:solidFill>
                  <a:srgbClr val="3C3C3B"/>
                </a:solidFill>
                <a:effectLst/>
                <a:latin typeface="Lato"/>
              </a:rPr>
              <a:t>Country Name</a:t>
            </a:r>
            <a:r>
              <a:rPr lang="en-US" b="0" i="0" dirty="0">
                <a:solidFill>
                  <a:srgbClr val="3C3C3B"/>
                </a:solidFill>
                <a:effectLst/>
                <a:latin typeface="Lato"/>
              </a:rPr>
              <a:t> is a discrete (blue) field on </a:t>
            </a:r>
            <a:r>
              <a:rPr lang="en-US" b="1" i="0" dirty="0">
                <a:solidFill>
                  <a:srgbClr val="3C3C3B"/>
                </a:solidFill>
                <a:effectLst/>
                <a:latin typeface="Lato"/>
              </a:rPr>
              <a:t>Color</a:t>
            </a:r>
            <a:r>
              <a:rPr lang="en-US" b="0" i="0" dirty="0">
                <a:solidFill>
                  <a:srgbClr val="3C3C3B"/>
                </a:solidFill>
                <a:effectLst/>
                <a:latin typeface="Lato"/>
              </a:rPr>
              <a:t>, it defines a trend line per color by default.</a:t>
            </a:r>
          </a:p>
          <a:p>
            <a:pPr algn="l"/>
            <a:r>
              <a:rPr lang="en-US" b="0" i="0" dirty="0">
                <a:solidFill>
                  <a:srgbClr val="3C3C3B"/>
                </a:solidFill>
                <a:effectLst/>
                <a:latin typeface="Lato"/>
              </a:rPr>
              <a:t>Earlier, we observed that the population of Afghanistan increased and decreased within various historical periods. Note that the trend lines are calculated along the entire date range. What if we want to see different trend lines for those time periods?</a:t>
            </a:r>
          </a:p>
          <a:p>
            <a:pPr marL="158750" indent="0">
              <a:buNone/>
            </a:pPr>
            <a:endParaRPr dirty="0">
              <a:uFillTx/>
            </a:endParaRPr>
          </a:p>
        </p:txBody>
      </p:sp>
    </p:spTree>
    <p:extLst>
      <p:ext uri="{BB962C8B-B14F-4D97-AF65-F5344CB8AC3E}">
        <p14:creationId xmlns:p14="http://schemas.microsoft.com/office/powerpoint/2010/main" val="349249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very few exceptions, the process of analysis and creating visualizations will be the same, no matter what data source you use.</a:t>
            </a:r>
          </a:p>
          <a:p>
            <a:pPr algn="l"/>
            <a:r>
              <a:rPr lang="en-US" b="0" i="0" dirty="0">
                <a:solidFill>
                  <a:srgbClr val="3C3C3B"/>
                </a:solidFill>
                <a:effectLst/>
                <a:latin typeface="Lato"/>
              </a:rPr>
              <a:t>We'll cover data connections and related topics more extensively throughout the course. For example, we'll cover the following:</a:t>
            </a:r>
          </a:p>
          <a:p>
            <a:pPr algn="l">
              <a:buFont typeface="Arial" panose="020B0604020202020204" pitchFamily="34" charset="0"/>
              <a:buChar char="•"/>
            </a:pPr>
            <a:r>
              <a:rPr lang="en-US" b="0" i="0" dirty="0">
                <a:solidFill>
                  <a:srgbClr val="3C3C3B"/>
                </a:solidFill>
                <a:effectLst/>
                <a:latin typeface="Lato"/>
              </a:rPr>
              <a:t>Connecting to a wide variety of different types of data sources in </a:t>
            </a:r>
            <a:r>
              <a:rPr lang="en-US" b="0" i="1" dirty="0">
                <a:solidFill>
                  <a:srgbClr val="3C3C3B"/>
                </a:solidFill>
                <a:effectLst/>
                <a:latin typeface="Lato"/>
              </a:rPr>
              <a:t>lesson 2</a:t>
            </a:r>
            <a:r>
              <a:rPr lang="en-US" b="0" i="0" dirty="0">
                <a:solidFill>
                  <a:srgbClr val="3C3C3B"/>
                </a:solidFill>
                <a:effectLst/>
                <a:latin typeface="Lato"/>
              </a:rPr>
              <a:t>, </a:t>
            </a:r>
            <a:r>
              <a:rPr lang="en-US" b="0" i="1" dirty="0">
                <a:solidFill>
                  <a:srgbClr val="3C3C3B"/>
                </a:solidFill>
                <a:effectLst/>
                <a:latin typeface="Lato"/>
              </a:rPr>
              <a:t>Connecting to Data in Tableau</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Using joins, blends, and object model connections in </a:t>
            </a:r>
            <a:r>
              <a:rPr lang="en-US" b="0" i="1" dirty="0">
                <a:solidFill>
                  <a:srgbClr val="3C3C3B"/>
                </a:solidFill>
                <a:effectLst/>
                <a:latin typeface="Lato"/>
              </a:rPr>
              <a:t>lesson</a:t>
            </a:r>
            <a:r>
              <a:rPr lang="en-US" b="0" i="0" dirty="0">
                <a:solidFill>
                  <a:srgbClr val="3C3C3B"/>
                </a:solidFill>
                <a:effectLst/>
                <a:latin typeface="Lato"/>
              </a:rPr>
              <a:t> </a:t>
            </a:r>
            <a:r>
              <a:rPr lang="en-US" b="0" i="1" dirty="0">
                <a:solidFill>
                  <a:srgbClr val="3C3C3B"/>
                </a:solidFill>
                <a:effectLst/>
                <a:latin typeface="Lato"/>
              </a:rPr>
              <a:t>13</a:t>
            </a:r>
            <a:r>
              <a:rPr lang="en-US" b="0" i="0" dirty="0">
                <a:solidFill>
                  <a:srgbClr val="3C3C3B"/>
                </a:solidFill>
                <a:effectLst/>
                <a:latin typeface="Lato"/>
              </a:rPr>
              <a:t>, </a:t>
            </a:r>
            <a:r>
              <a:rPr lang="en-US" b="0" i="1" dirty="0">
                <a:solidFill>
                  <a:srgbClr val="3C3C3B"/>
                </a:solidFill>
                <a:effectLst/>
                <a:latin typeface="Lato"/>
              </a:rPr>
              <a:t>Understanding the Tableau Data Models, Joins, and Blends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Understanding the data structures that work well and how to deal with messy data in </a:t>
            </a:r>
            <a:r>
              <a:rPr lang="en-US" b="0" i="1" dirty="0">
                <a:solidFill>
                  <a:srgbClr val="3C3C3B"/>
                </a:solidFill>
                <a:effectLst/>
                <a:latin typeface="Lato"/>
              </a:rPr>
              <a:t>lesson 14</a:t>
            </a:r>
            <a:r>
              <a:rPr lang="en-US" b="0" i="0" dirty="0">
                <a:solidFill>
                  <a:srgbClr val="3C3C3B"/>
                </a:solidFill>
                <a:effectLst/>
                <a:latin typeface="Lato"/>
              </a:rPr>
              <a:t>, </a:t>
            </a:r>
            <a:r>
              <a:rPr lang="en-US" b="0" i="1" dirty="0">
                <a:solidFill>
                  <a:srgbClr val="3C3C3B"/>
                </a:solidFill>
                <a:effectLst/>
                <a:latin typeface="Lato"/>
              </a:rPr>
              <a:t>Structuring Messy Data to Work Well in Tableau</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Leveraging the power and flexibility of Tableau Prep to cleanse and shape data for deeper analysis in </a:t>
            </a:r>
            <a:r>
              <a:rPr lang="en-US" b="0" i="1" dirty="0">
                <a:solidFill>
                  <a:srgbClr val="3C3C3B"/>
                </a:solidFill>
                <a:effectLst/>
                <a:latin typeface="Lato"/>
              </a:rPr>
              <a:t>lesson 15</a:t>
            </a:r>
            <a:r>
              <a:rPr lang="en-US" b="0" i="0" dirty="0">
                <a:solidFill>
                  <a:srgbClr val="3C3C3B"/>
                </a:solidFill>
                <a:effectLst/>
                <a:latin typeface="Lato"/>
              </a:rPr>
              <a:t>, </a:t>
            </a:r>
            <a:r>
              <a:rPr lang="en-US" b="0" i="1" dirty="0">
                <a:solidFill>
                  <a:srgbClr val="3C3C3B"/>
                </a:solidFill>
                <a:effectLst/>
                <a:latin typeface="Lato"/>
              </a:rPr>
              <a:t>Taming Data with Tableau Prep</a:t>
            </a:r>
            <a:r>
              <a:rPr lang="en-US" b="0" i="0" dirty="0">
                <a:solidFill>
                  <a:srgbClr val="3C3C3B"/>
                </a:solidFill>
                <a:effectLst/>
                <a:latin typeface="Lato"/>
              </a:rPr>
              <a:t>.</a:t>
            </a:r>
          </a:p>
          <a:p>
            <a:pPr algn="l"/>
            <a:r>
              <a:rPr lang="en-US" b="0" i="0" dirty="0">
                <a:solidFill>
                  <a:srgbClr val="3C3C3B"/>
                </a:solidFill>
                <a:effectLst/>
                <a:latin typeface="Lato"/>
              </a:rPr>
              <a:t>In this lesson, we'll connect to a text file derived from one of the sample datasets that ships with Tableau: Superstore.csv. </a:t>
            </a:r>
            <a:r>
              <a:rPr lang="en-US" b="1" i="0" dirty="0">
                <a:solidFill>
                  <a:srgbClr val="3C3C3B"/>
                </a:solidFill>
                <a:effectLst/>
                <a:latin typeface="Lato"/>
              </a:rPr>
              <a:t>Superstore</a:t>
            </a:r>
            <a:r>
              <a:rPr lang="en-US" b="0" i="0" dirty="0">
                <a:solidFill>
                  <a:srgbClr val="3C3C3B"/>
                </a:solidFill>
                <a:effectLst/>
                <a:latin typeface="Lato"/>
              </a:rPr>
              <a:t> is a fictional retail chain that sells various products to customers across the United States and the file contains a record for every line item of every order with details on the customer, location, item, sales amount, and revenue.</a:t>
            </a:r>
          </a:p>
          <a:p>
            <a:pPr algn="l"/>
            <a:r>
              <a:rPr lang="en-US" b="0" i="0" dirty="0">
                <a:solidFill>
                  <a:srgbClr val="FFFFFF"/>
                </a:solidFill>
                <a:effectLst/>
                <a:latin typeface="Lato"/>
              </a:rPr>
              <a:t>Please use the supplied Superstore.csv data file instead of the Tableau sample data, as there are differences that will change the results.</a:t>
            </a:r>
          </a:p>
          <a:p>
            <a:pPr marL="158750" indent="0">
              <a:buNone/>
            </a:pPr>
            <a:endParaRPr dirty="0">
              <a:uFillTx/>
            </a:endParaRPr>
          </a:p>
        </p:txBody>
      </p:sp>
    </p:spTree>
    <p:extLst>
      <p:ext uri="{BB962C8B-B14F-4D97-AF65-F5344CB8AC3E}">
        <p14:creationId xmlns:p14="http://schemas.microsoft.com/office/powerpoint/2010/main" val="611642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you want to understand the geographic concentration of orders. You might create a density map using the following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Density of Orders </a:t>
            </a:r>
            <a:r>
              <a:rPr lang="en-US" b="0" i="0" dirty="0">
                <a:solidFill>
                  <a:srgbClr val="3C3C3B"/>
                </a:solidFill>
                <a:effectLst/>
                <a:latin typeface="Lato"/>
              </a:rPr>
              <a:t>sheet.</a:t>
            </a:r>
          </a:p>
          <a:p>
            <a:pPr algn="l">
              <a:buFont typeface="+mj-lt"/>
              <a:buAutoNum type="arabicPeriod"/>
            </a:pPr>
            <a:r>
              <a:rPr lang="en-US" b="0" i="0" dirty="0">
                <a:solidFill>
                  <a:srgbClr val="3C3C3B"/>
                </a:solidFill>
                <a:effectLst/>
                <a:latin typeface="Lato"/>
              </a:rPr>
              <a:t>Double-click on the Postal Code field in the </a:t>
            </a:r>
            <a:r>
              <a:rPr lang="en-US" b="1" i="0" dirty="0">
                <a:solidFill>
                  <a:srgbClr val="3C3C3B"/>
                </a:solidFill>
                <a:effectLst/>
                <a:latin typeface="Lato"/>
              </a:rPr>
              <a:t>Data</a:t>
            </a:r>
            <a:r>
              <a:rPr lang="en-US" b="0" i="0" dirty="0">
                <a:solidFill>
                  <a:srgbClr val="3C3C3B"/>
                </a:solidFill>
                <a:effectLst/>
                <a:latin typeface="Lato"/>
              </a:rPr>
              <a:t> pane. Just as before, Tableau automatically creates a symbol map geographic visualization using the Latitude (generated), Longitude (generated), and State fields.</a:t>
            </a:r>
          </a:p>
          <a:p>
            <a:pPr algn="l">
              <a:buFont typeface="+mj-lt"/>
              <a:buAutoNum type="arabicPeriod"/>
            </a:pPr>
            <a:r>
              <a:rPr lang="en-US" b="0" i="0" dirty="0">
                <a:solidFill>
                  <a:srgbClr val="3C3C3B"/>
                </a:solidFill>
                <a:effectLst/>
                <a:latin typeface="Lato"/>
              </a:rPr>
              <a:t>Using the drop-down menu on the </a:t>
            </a:r>
            <a:r>
              <a:rPr lang="en-US" b="1" i="0" dirty="0">
                <a:solidFill>
                  <a:srgbClr val="3C3C3B"/>
                </a:solidFill>
                <a:effectLst/>
                <a:latin typeface="Lato"/>
              </a:rPr>
              <a:t>Marks</a:t>
            </a:r>
            <a:r>
              <a:rPr lang="en-US" b="0" i="0" dirty="0">
                <a:solidFill>
                  <a:srgbClr val="3C3C3B"/>
                </a:solidFill>
                <a:effectLst/>
                <a:latin typeface="Lato"/>
              </a:rPr>
              <a:t> card, change the mark type to </a:t>
            </a:r>
            <a:r>
              <a:rPr lang="en-US" b="1" i="0" dirty="0">
                <a:solidFill>
                  <a:srgbClr val="3C3C3B"/>
                </a:solidFill>
                <a:effectLst/>
                <a:latin typeface="Lato"/>
              </a:rPr>
              <a:t>Density</a:t>
            </a:r>
            <a:r>
              <a:rPr lang="en-US" b="0" i="0" dirty="0">
                <a:solidFill>
                  <a:srgbClr val="3C3C3B"/>
                </a:solidFill>
                <a:effectLst/>
                <a:latin typeface="Lato"/>
              </a:rPr>
              <a:t>. The individual circles now blend together showing concentrations:</a:t>
            </a:r>
          </a:p>
          <a:p>
            <a:pPr marL="158750" indent="0">
              <a:buNone/>
            </a:pPr>
            <a:endParaRPr dirty="0">
              <a:uFillTx/>
            </a:endParaRPr>
          </a:p>
        </p:txBody>
      </p:sp>
    </p:spTree>
    <p:extLst>
      <p:ext uri="{BB962C8B-B14F-4D97-AF65-F5344CB8AC3E}">
        <p14:creationId xmlns:p14="http://schemas.microsoft.com/office/powerpoint/2010/main" val="251357347"/>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One option is to simply select the marks in the view for the time period of interest. Tableau will, by default, calculate a trend line for the current selection. Here, for example, the points for Afghanistan from </a:t>
            </a:r>
            <a:r>
              <a:rPr lang="en-US" b="1" i="0" dirty="0">
                <a:solidFill>
                  <a:srgbClr val="3C3C3B"/>
                </a:solidFill>
                <a:effectLst/>
                <a:latin typeface="Lato"/>
              </a:rPr>
              <a:t>1980</a:t>
            </a:r>
            <a:r>
              <a:rPr lang="en-US" b="0" i="0" dirty="0">
                <a:solidFill>
                  <a:srgbClr val="3C3C3B"/>
                </a:solidFill>
                <a:effectLst/>
                <a:latin typeface="Lato"/>
              </a:rPr>
              <a:t> to </a:t>
            </a:r>
            <a:r>
              <a:rPr lang="en-US" b="1" i="0" dirty="0">
                <a:solidFill>
                  <a:srgbClr val="3C3C3B"/>
                </a:solidFill>
                <a:effectLst/>
                <a:latin typeface="Lato"/>
              </a:rPr>
              <a:t>1988</a:t>
            </a:r>
            <a:r>
              <a:rPr lang="en-US" b="0" i="0" dirty="0">
                <a:solidFill>
                  <a:srgbClr val="3C3C3B"/>
                </a:solidFill>
                <a:effectLst/>
                <a:latin typeface="Lato"/>
              </a:rPr>
              <a:t> have been selected and a new trend is displayed:</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Another option is to instruct Tableau to draw distinct trend lines using a discrete field on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or </a:t>
            </a:r>
            <a:r>
              <a:rPr lang="en-US" b="1" i="0" dirty="0">
                <a:solidFill>
                  <a:srgbClr val="3C3C3B"/>
                </a:solidFill>
                <a:effectLst/>
                <a:latin typeface="Lato"/>
              </a:rPr>
              <a:t>Color</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568373886"/>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you place it on columns, you'll get a header for each time period, which breaks the lines and causes separate trends to be shown for each time period. You'll also observe that Tableau keeps the full date range in the axis for each period. </a:t>
            </a:r>
            <a:endParaRPr dirty="0">
              <a:uFillTx/>
            </a:endParaRPr>
          </a:p>
        </p:txBody>
      </p:sp>
    </p:spTree>
    <p:extLst>
      <p:ext uri="{BB962C8B-B14F-4D97-AF65-F5344CB8AC3E}">
        <p14:creationId xmlns:p14="http://schemas.microsoft.com/office/powerpoint/2010/main" val="3721999159"/>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1100" b="0" i="0" u="none" strike="noStrike" kern="0" cap="none" spc="0" normalizeH="0" baseline="0" noProof="0" dirty="0">
                <a:ln>
                  <a:noFill/>
                </a:ln>
                <a:solidFill>
                  <a:srgbClr val="3C3C3B"/>
                </a:solidFill>
                <a:effectLst/>
                <a:uLnTx/>
                <a:uFillTx/>
                <a:latin typeface="Lato"/>
                <a:cs typeface="Arial"/>
                <a:sym typeface="Arial"/>
              </a:rPr>
              <a:t>You can set an independent range by right-clicking on one of the date axes, selecting </a:t>
            </a:r>
            <a:r>
              <a:rPr kumimoji="0" lang="en-US" sz="1100" b="1" i="0" u="none" strike="noStrike" kern="0" cap="none" spc="0" normalizeH="0" baseline="0" noProof="0" dirty="0">
                <a:ln>
                  <a:noFill/>
                </a:ln>
                <a:solidFill>
                  <a:srgbClr val="3C3C3B"/>
                </a:solidFill>
                <a:effectLst/>
                <a:uLnTx/>
                <a:uFillTx/>
                <a:latin typeface="Lato"/>
                <a:cs typeface="Arial"/>
                <a:sym typeface="Arial"/>
              </a:rPr>
              <a:t>Edit Axis</a:t>
            </a:r>
            <a:r>
              <a:rPr kumimoji="0" lang="en-US" sz="1100" b="0" i="0" u="none" strike="noStrike" kern="0" cap="none" spc="0" normalizeH="0" baseline="0" noProof="0" dirty="0">
                <a:ln>
                  <a:noFill/>
                </a:ln>
                <a:solidFill>
                  <a:srgbClr val="3C3C3B"/>
                </a:solidFill>
                <a:effectLst/>
                <a:uLnTx/>
                <a:uFillTx/>
                <a:latin typeface="Lato"/>
                <a:cs typeface="Arial"/>
                <a:sym typeface="Arial"/>
              </a:rPr>
              <a:t>, and then checking the option for </a:t>
            </a:r>
            <a:r>
              <a:rPr kumimoji="0" lang="en-US" sz="1100" b="1" i="0" u="none" strike="noStrike" kern="0" cap="none" spc="0" normalizeH="0" baseline="0" noProof="0" dirty="0">
                <a:ln>
                  <a:noFill/>
                </a:ln>
                <a:solidFill>
                  <a:srgbClr val="3C3C3B"/>
                </a:solidFill>
                <a:effectLst/>
                <a:uLnTx/>
                <a:uFillTx/>
                <a:latin typeface="Lato"/>
                <a:cs typeface="Arial"/>
                <a:sym typeface="Arial"/>
              </a:rPr>
              <a:t>Independent axis range for each row or column</a:t>
            </a:r>
            <a:r>
              <a:rPr kumimoji="0" lang="en-US" sz="1100" b="0" i="0" u="none" strike="noStrike" kern="0" cap="none" spc="0" normalizeH="0" baseline="0" noProof="0" dirty="0">
                <a:ln>
                  <a:noFill/>
                </a:ln>
                <a:solidFill>
                  <a:srgbClr val="3C3C3B"/>
                </a:solidFill>
                <a:effectLst/>
                <a:uLnTx/>
                <a:uFillTx/>
                <a:latin typeface="Lato"/>
                <a:cs typeface="Arial"/>
                <a:sym typeface="Arial"/>
              </a:rPr>
              <a:t>:</a:t>
            </a:r>
          </a:p>
          <a:p>
            <a:pPr marL="158750" indent="0">
              <a:buNone/>
            </a:pPr>
            <a:endParaRPr kumimoji="0" lang="en-US" sz="1100" b="0" i="0" u="none" strike="noStrike" kern="0" cap="none" spc="0" normalizeH="0" baseline="0" noProof="0" dirty="0">
              <a:ln>
                <a:noFill/>
              </a:ln>
              <a:solidFill>
                <a:srgbClr val="3C3C3B"/>
              </a:solidFill>
              <a:effectLst/>
              <a:uLnTx/>
              <a:uFillTx/>
              <a:latin typeface="Lato"/>
              <a:cs typeface="Arial"/>
              <a:sym typeface="Arial"/>
            </a:endParaRPr>
          </a:p>
          <a:p>
            <a:pPr algn="l"/>
            <a:r>
              <a:rPr lang="en-US" b="0" i="0" dirty="0">
                <a:solidFill>
                  <a:srgbClr val="3C3C3B"/>
                </a:solidFill>
                <a:effectLst/>
                <a:latin typeface="Lato"/>
              </a:rPr>
              <a:t>In this view, transparency has been applied to </a:t>
            </a:r>
            <a:r>
              <a:rPr lang="en-US" b="1" i="0" dirty="0">
                <a:solidFill>
                  <a:srgbClr val="3C3C3B"/>
                </a:solidFill>
                <a:effectLst/>
                <a:latin typeface="Lato"/>
              </a:rPr>
              <a:t>Color</a:t>
            </a:r>
            <a:r>
              <a:rPr lang="en-US" b="0" i="0" dirty="0">
                <a:solidFill>
                  <a:srgbClr val="3C3C3B"/>
                </a:solidFill>
                <a:effectLst/>
                <a:latin typeface="Lato"/>
              </a:rPr>
              <a:t> to help the trend lines stand out. Additionally, the axis for </a:t>
            </a:r>
            <a:r>
              <a:rPr lang="en-US" b="1" i="0" dirty="0">
                <a:solidFill>
                  <a:srgbClr val="3C3C3B"/>
                </a:solidFill>
                <a:effectLst/>
                <a:latin typeface="Lato"/>
              </a:rPr>
              <a:t>Year</a:t>
            </a:r>
            <a:r>
              <a:rPr lang="en-US" b="0" i="0" dirty="0">
                <a:solidFill>
                  <a:srgbClr val="3C3C3B"/>
                </a:solidFill>
                <a:effectLst/>
                <a:latin typeface="Lato"/>
              </a:rPr>
              <a:t> was hidden (by unchecking the </a:t>
            </a:r>
            <a:r>
              <a:rPr lang="en-US" b="1" i="0" dirty="0">
                <a:solidFill>
                  <a:srgbClr val="3C3C3B"/>
                </a:solidFill>
                <a:effectLst/>
                <a:latin typeface="Lato"/>
              </a:rPr>
              <a:t>Show Header</a:t>
            </a:r>
            <a:r>
              <a:rPr lang="en-US" b="0" i="0" dirty="0">
                <a:solidFill>
                  <a:srgbClr val="3C3C3B"/>
                </a:solidFill>
                <a:effectLst/>
                <a:latin typeface="Lato"/>
              </a:rPr>
              <a:t> option on the field). Now you can clearly see the difference in trends for different periods of time. Australia's trends only slightly change in each period. Afghanistan's trends vary considerably.</a:t>
            </a:r>
          </a:p>
          <a:p>
            <a:pPr algn="l"/>
            <a:r>
              <a:rPr lang="en-US" b="0" i="0" dirty="0">
                <a:solidFill>
                  <a:srgbClr val="3C3C3B"/>
                </a:solidFill>
                <a:effectLst/>
                <a:latin typeface="Lato"/>
              </a:rPr>
              <a:t>With an understanding of how to add trend lines to your visualization, let's dive a bit deeper to understand how to customize the trend lines and model.</a:t>
            </a:r>
          </a:p>
          <a:p>
            <a:pPr marL="158750" indent="0">
              <a:buNone/>
            </a:pPr>
            <a:endParaRPr dirty="0">
              <a:uFillTx/>
            </a:endParaRPr>
          </a:p>
        </p:txBody>
      </p:sp>
    </p:spTree>
    <p:extLst>
      <p:ext uri="{BB962C8B-B14F-4D97-AF65-F5344CB8AC3E}">
        <p14:creationId xmlns:p14="http://schemas.microsoft.com/office/powerpoint/2010/main" val="96303047"/>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Let's examine another example that will allow us to consider various options for trend lines. Using the </a:t>
            </a:r>
            <a:r>
              <a:rPr lang="en-US" b="1" i="0" dirty="0">
                <a:solidFill>
                  <a:srgbClr val="3C3C3B"/>
                </a:solidFill>
                <a:effectLst/>
                <a:latin typeface="Lato"/>
              </a:rPr>
              <a:t>Real Estate</a:t>
            </a:r>
            <a:r>
              <a:rPr lang="en-US" b="0" i="0" dirty="0">
                <a:solidFill>
                  <a:srgbClr val="3C3C3B"/>
                </a:solidFill>
                <a:effectLst/>
                <a:latin typeface="Lato"/>
              </a:rPr>
              <a:t> data source, create a view like this one:</a:t>
            </a:r>
          </a:p>
          <a:p>
            <a:pPr marL="158750" indent="0">
              <a:buNone/>
            </a:pPr>
            <a:endParaRPr lang="en-US" dirty="0"/>
          </a:p>
          <a:p>
            <a:pPr algn="l"/>
            <a:r>
              <a:rPr lang="en-US" b="0" i="0" dirty="0">
                <a:solidFill>
                  <a:srgbClr val="3C3C3B"/>
                </a:solidFill>
                <a:effectLst/>
                <a:latin typeface="Lato"/>
              </a:rPr>
              <a:t>Here, we've created a scatterplot with the sum of </a:t>
            </a:r>
            <a:r>
              <a:rPr lang="en-US" b="1" i="0" dirty="0">
                <a:solidFill>
                  <a:srgbClr val="3C3C3B"/>
                </a:solidFill>
                <a:effectLst/>
                <a:latin typeface="Lato"/>
              </a:rPr>
              <a:t>Size (Sq Ft)</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to define the </a:t>
            </a:r>
            <a:r>
              <a:rPr lang="en-US" b="0" i="1" dirty="0">
                <a:solidFill>
                  <a:srgbClr val="3C3C3B"/>
                </a:solidFill>
                <a:effectLst/>
                <a:latin typeface="Lato"/>
              </a:rPr>
              <a:t>x</a:t>
            </a:r>
            <a:r>
              <a:rPr lang="en-US" b="0" i="0" dirty="0">
                <a:solidFill>
                  <a:srgbClr val="3C3C3B"/>
                </a:solidFill>
                <a:effectLst/>
                <a:latin typeface="Lato"/>
              </a:rPr>
              <a:t> axis and the sum of </a:t>
            </a:r>
            <a:r>
              <a:rPr lang="en-US" b="1" i="0" dirty="0">
                <a:solidFill>
                  <a:srgbClr val="3C3C3B"/>
                </a:solidFill>
                <a:effectLst/>
                <a:latin typeface="Lato"/>
              </a:rPr>
              <a:t>Price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to define the </a:t>
            </a:r>
            <a:r>
              <a:rPr lang="en-US" b="0" i="1" dirty="0">
                <a:solidFill>
                  <a:srgbClr val="3C3C3B"/>
                </a:solidFill>
                <a:effectLst/>
                <a:latin typeface="Lato"/>
              </a:rPr>
              <a:t>y</a:t>
            </a:r>
            <a:r>
              <a:rPr lang="en-US" b="0" i="0" dirty="0">
                <a:solidFill>
                  <a:srgbClr val="3C3C3B"/>
                </a:solidFill>
                <a:effectLst/>
                <a:latin typeface="Lato"/>
              </a:rPr>
              <a:t> axis. </a:t>
            </a:r>
            <a:r>
              <a:rPr lang="en-US" b="1" i="0" dirty="0">
                <a:solidFill>
                  <a:srgbClr val="3C3C3B"/>
                </a:solidFill>
                <a:effectLst/>
                <a:latin typeface="Lato"/>
              </a:rPr>
              <a:t>Address</a:t>
            </a:r>
            <a:r>
              <a:rPr lang="en-US" b="0" i="0" dirty="0">
                <a:solidFill>
                  <a:srgbClr val="3C3C3B"/>
                </a:solidFill>
                <a:effectLst/>
                <a:latin typeface="Lato"/>
              </a:rPr>
              <a:t> has been added to the </a:t>
            </a:r>
            <a:r>
              <a:rPr lang="en-US" b="1" i="0" dirty="0">
                <a:solidFill>
                  <a:srgbClr val="3C3C3B"/>
                </a:solidFill>
                <a:effectLst/>
                <a:latin typeface="Lato"/>
              </a:rPr>
              <a:t>Detail</a:t>
            </a:r>
            <a:r>
              <a:rPr lang="en-US" b="0" i="0" dirty="0">
                <a:solidFill>
                  <a:srgbClr val="3C3C3B"/>
                </a:solidFill>
                <a:effectLst/>
                <a:latin typeface="Lato"/>
              </a:rPr>
              <a:t> of the </a:t>
            </a:r>
            <a:r>
              <a:rPr lang="en-US" b="1" i="0" dirty="0">
                <a:solidFill>
                  <a:srgbClr val="3C3C3B"/>
                </a:solidFill>
                <a:effectLst/>
                <a:latin typeface="Lato"/>
              </a:rPr>
              <a:t>Marks</a:t>
            </a:r>
            <a:r>
              <a:rPr lang="en-US" b="0" i="0" dirty="0">
                <a:solidFill>
                  <a:srgbClr val="3C3C3B"/>
                </a:solidFill>
                <a:effectLst/>
                <a:latin typeface="Lato"/>
              </a:rPr>
              <a:t> card to define the level of aggregation. So, each mark on the scatterplot is a distinct address at a location defined by the size and price. </a:t>
            </a:r>
            <a:r>
              <a:rPr lang="en-US" b="1" i="0" dirty="0">
                <a:solidFill>
                  <a:srgbClr val="3C3C3B"/>
                </a:solidFill>
                <a:effectLst/>
                <a:latin typeface="Lato"/>
              </a:rPr>
              <a:t>Type of Sale</a:t>
            </a:r>
            <a:r>
              <a:rPr lang="en-US" b="0" i="0" dirty="0">
                <a:solidFill>
                  <a:srgbClr val="3C3C3B"/>
                </a:solidFill>
                <a:effectLst/>
                <a:latin typeface="Lato"/>
              </a:rPr>
              <a:t> has been placed on </a:t>
            </a:r>
            <a:r>
              <a:rPr lang="en-US" b="1" i="0" dirty="0">
                <a:solidFill>
                  <a:srgbClr val="3C3C3B"/>
                </a:solidFill>
                <a:effectLst/>
                <a:latin typeface="Lato"/>
              </a:rPr>
              <a:t>Color</a:t>
            </a:r>
            <a:r>
              <a:rPr lang="en-US" b="0" i="0" dirty="0">
                <a:solidFill>
                  <a:srgbClr val="3C3C3B"/>
                </a:solidFill>
                <a:effectLst/>
                <a:latin typeface="Lato"/>
              </a:rPr>
              <a:t>. Trend lines have been shown. As per Tableau's default settings, there are three: one trend line per color. The confidence bands have been hidden.</a:t>
            </a:r>
          </a:p>
          <a:p>
            <a:pPr algn="l"/>
            <a:r>
              <a:rPr lang="en-US" b="0" i="0" dirty="0">
                <a:solidFill>
                  <a:srgbClr val="3C3C3B"/>
                </a:solidFill>
                <a:effectLst/>
                <a:latin typeface="Lato"/>
              </a:rPr>
              <a:t>Assuming a good model, the trend lines demonstrate how much and how quickly </a:t>
            </a:r>
            <a:r>
              <a:rPr lang="en-US" b="1" i="0" dirty="0">
                <a:solidFill>
                  <a:srgbClr val="3C3C3B"/>
                </a:solidFill>
                <a:effectLst/>
                <a:latin typeface="Lato"/>
              </a:rPr>
              <a:t>Price</a:t>
            </a:r>
            <a:r>
              <a:rPr lang="en-US" b="0" i="0" dirty="0">
                <a:solidFill>
                  <a:srgbClr val="3C3C3B"/>
                </a:solidFill>
                <a:effectLst/>
                <a:latin typeface="Lato"/>
              </a:rPr>
              <a:t> is expected to rise in correlation with an increase in </a:t>
            </a:r>
            <a:r>
              <a:rPr lang="en-US" b="1" i="0" dirty="0">
                <a:solidFill>
                  <a:srgbClr val="3C3C3B"/>
                </a:solidFill>
                <a:effectLst/>
                <a:latin typeface="Lato"/>
              </a:rPr>
              <a:t>Size</a:t>
            </a:r>
            <a:r>
              <a:rPr lang="en-US" b="0" i="0" dirty="0">
                <a:solidFill>
                  <a:srgbClr val="3C3C3B"/>
                </a:solidFill>
                <a:effectLst/>
                <a:latin typeface="Lato"/>
              </a:rPr>
              <a:t> for each type of sale.</a:t>
            </a:r>
          </a:p>
          <a:p>
            <a:pPr algn="l"/>
            <a:r>
              <a:rPr lang="en-US" b="0" i="0" dirty="0">
                <a:solidFill>
                  <a:srgbClr val="FFFFFF"/>
                </a:solidFill>
                <a:effectLst/>
                <a:latin typeface="Lato"/>
              </a:rPr>
              <a:t>In this dataset, we have two fields, </a:t>
            </a:r>
            <a:r>
              <a:rPr lang="en-US" b="1" i="0" dirty="0">
                <a:solidFill>
                  <a:srgbClr val="FFFFFF"/>
                </a:solidFill>
                <a:effectLst/>
                <a:latin typeface="Lato"/>
              </a:rPr>
              <a:t>Address</a:t>
            </a:r>
            <a:r>
              <a:rPr lang="en-US" b="0" i="0" dirty="0">
                <a:solidFill>
                  <a:srgbClr val="FFFFFF"/>
                </a:solidFill>
                <a:effectLst/>
                <a:latin typeface="Lato"/>
              </a:rPr>
              <a:t> and </a:t>
            </a:r>
            <a:r>
              <a:rPr lang="en-US" b="1" i="0" dirty="0">
                <a:solidFill>
                  <a:srgbClr val="FFFFFF"/>
                </a:solidFill>
                <a:effectLst/>
                <a:latin typeface="Lato"/>
              </a:rPr>
              <a:t>ID</a:t>
            </a:r>
            <a:r>
              <a:rPr lang="en-US" b="0" i="0" dirty="0">
                <a:solidFill>
                  <a:srgbClr val="FFFFFF"/>
                </a:solidFill>
                <a:effectLst/>
                <a:latin typeface="Lato"/>
              </a:rPr>
              <a:t>, each of which defines a unique record. Adding one of those fields to the </a:t>
            </a:r>
            <a:r>
              <a:rPr lang="en-US" b="1" i="0" dirty="0">
                <a:solidFill>
                  <a:srgbClr val="FFFFFF"/>
                </a:solidFill>
                <a:effectLst/>
                <a:latin typeface="Lato"/>
              </a:rPr>
              <a:t>Level of Detail</a:t>
            </a:r>
            <a:r>
              <a:rPr lang="en-US" b="0" i="0" dirty="0">
                <a:solidFill>
                  <a:srgbClr val="FFFFFF"/>
                </a:solidFill>
                <a:effectLst/>
                <a:latin typeface="Lato"/>
              </a:rPr>
              <a:t> effectively disaggregates the data and allows us to plot a mark for each individual property. Sometimes, you may not have a dimension in the data that defines uniqueness. In those cases, you can disaggregate the data by unchecking </a:t>
            </a:r>
            <a:r>
              <a:rPr lang="en-US" b="1" i="0" dirty="0">
                <a:solidFill>
                  <a:srgbClr val="FFFFFF"/>
                </a:solidFill>
                <a:effectLst/>
                <a:latin typeface="Lato"/>
              </a:rPr>
              <a:t>Aggregate Measures</a:t>
            </a:r>
            <a:r>
              <a:rPr lang="en-US" b="0" i="0" dirty="0">
                <a:solidFill>
                  <a:srgbClr val="FFFFFF"/>
                </a:solidFill>
                <a:effectLst/>
                <a:latin typeface="Lato"/>
              </a:rPr>
              <a:t> from the </a:t>
            </a:r>
            <a:r>
              <a:rPr lang="en-US" b="1" i="0" dirty="0">
                <a:solidFill>
                  <a:srgbClr val="FFFFFF"/>
                </a:solidFill>
                <a:effectLst/>
                <a:latin typeface="Lato"/>
              </a:rPr>
              <a:t>Analysis</a:t>
            </a:r>
            <a:r>
              <a:rPr lang="en-US" b="0" i="0" dirty="0">
                <a:solidFill>
                  <a:srgbClr val="FFFFFF"/>
                </a:solidFill>
                <a:effectLst/>
                <a:latin typeface="Lato"/>
              </a:rPr>
              <a:t> menu.</a:t>
            </a:r>
          </a:p>
          <a:p>
            <a:pPr algn="l"/>
            <a:r>
              <a:rPr lang="en-US" b="0" i="0" dirty="0">
                <a:solidFill>
                  <a:srgbClr val="FFFFFF"/>
                </a:solidFill>
                <a:effectLst/>
                <a:latin typeface="Lato"/>
              </a:rPr>
              <a:t>Alternately, you can use the drop-down menu on each of the measure fields on rows and columns to change them from measures to dimensions while keeping them continuous. As dimensions, each individual value will define a mark. Keeping them continuous will retain the axes required for trend lines.</a:t>
            </a:r>
          </a:p>
          <a:p>
            <a:pPr marL="158750" indent="0">
              <a:buNone/>
            </a:pPr>
            <a:r>
              <a:rPr lang="en-US" dirty="0"/>
              <a:t/>
            </a:r>
            <a:br>
              <a:rPr lang="en-US" dirty="0"/>
            </a:br>
            <a:endParaRPr dirty="0">
              <a:uFillTx/>
            </a:endParaRPr>
          </a:p>
        </p:txBody>
      </p:sp>
    </p:spTree>
    <p:extLst>
      <p:ext uri="{BB962C8B-B14F-4D97-AF65-F5344CB8AC3E}">
        <p14:creationId xmlns:p14="http://schemas.microsoft.com/office/powerpoint/2010/main" val="4100782344"/>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Let's consider some of the options available for trend lines. You can edit trend lines by using the menu and selecting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Trend Lines</a:t>
            </a:r>
            <a:r>
              <a:rPr lang="en-US" b="0" i="0" dirty="0">
                <a:solidFill>
                  <a:srgbClr val="3C3C3B"/>
                </a:solidFill>
                <a:effectLst/>
                <a:latin typeface="Lato"/>
              </a:rPr>
              <a:t> | </a:t>
            </a:r>
            <a:r>
              <a:rPr lang="en-US" b="1" i="0" dirty="0">
                <a:solidFill>
                  <a:srgbClr val="3C3C3B"/>
                </a:solidFill>
                <a:effectLst/>
                <a:latin typeface="Lato"/>
              </a:rPr>
              <a:t>Edit Trend Lines...</a:t>
            </a:r>
            <a:r>
              <a:rPr lang="en-US" b="0" i="0" dirty="0">
                <a:solidFill>
                  <a:srgbClr val="3C3C3B"/>
                </a:solidFill>
                <a:effectLst/>
                <a:latin typeface="Lato"/>
              </a:rPr>
              <a:t> or by right-clicking on a trend line and then selecting </a:t>
            </a:r>
            <a:r>
              <a:rPr lang="en-US" b="1" i="0" dirty="0">
                <a:solidFill>
                  <a:srgbClr val="3C3C3B"/>
                </a:solidFill>
                <a:effectLst/>
                <a:latin typeface="Lato"/>
              </a:rPr>
              <a:t>Edit Trend Lines...</a:t>
            </a:r>
            <a:r>
              <a:rPr lang="en-US" b="0" i="0" dirty="0">
                <a:solidFill>
                  <a:srgbClr val="3C3C3B"/>
                </a:solidFill>
                <a:effectLst/>
                <a:latin typeface="Lato"/>
              </a:rPr>
              <a:t>. When you do, you'll see a dialog box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Here, you have options for selecting a </a:t>
            </a:r>
            <a:r>
              <a:rPr lang="en-US" b="1" i="0" dirty="0">
                <a:solidFill>
                  <a:srgbClr val="3C3C3B"/>
                </a:solidFill>
                <a:effectLst/>
                <a:latin typeface="Lato"/>
              </a:rPr>
              <a:t>Model type</a:t>
            </a:r>
            <a:r>
              <a:rPr lang="en-US" b="0" i="0" dirty="0">
                <a:solidFill>
                  <a:srgbClr val="3C3C3B"/>
                </a:solidFill>
                <a:effectLst/>
                <a:latin typeface="Lato"/>
              </a:rPr>
              <a:t>; selecting applicable fields as factors in the model; allowing discrete colors to define distinct trend lines; showing </a:t>
            </a:r>
            <a:r>
              <a:rPr lang="en-US" b="1" i="0" dirty="0">
                <a:solidFill>
                  <a:srgbClr val="3C3C3B"/>
                </a:solidFill>
                <a:effectLst/>
                <a:latin typeface="Lato"/>
              </a:rPr>
              <a:t>Confidence Bands</a:t>
            </a:r>
            <a:r>
              <a:rPr lang="en-US" b="0" i="0" dirty="0">
                <a:solidFill>
                  <a:srgbClr val="3C3C3B"/>
                </a:solidFill>
                <a:effectLst/>
                <a:latin typeface="Lato"/>
              </a:rPr>
              <a:t>; forcing the y-intercept to zero; showing recalculated trends for selected marks; and showing </a:t>
            </a:r>
            <a:r>
              <a:rPr lang="en-US" b="1" i="0" dirty="0">
                <a:solidFill>
                  <a:srgbClr val="3C3C3B"/>
                </a:solidFill>
                <a:effectLst/>
                <a:latin typeface="Lato"/>
              </a:rPr>
              <a:t>tooltips</a:t>
            </a:r>
            <a:r>
              <a:rPr lang="en-US" b="0" i="0" dirty="0">
                <a:solidFill>
                  <a:srgbClr val="3C3C3B"/>
                </a:solidFill>
                <a:effectLst/>
                <a:latin typeface="Lato"/>
              </a:rPr>
              <a:t> for the trend line. We'll examine these options in further detail.</a:t>
            </a:r>
          </a:p>
          <a:p>
            <a:pPr algn="l"/>
            <a:r>
              <a:rPr lang="en-US" b="0" i="0" dirty="0">
                <a:solidFill>
                  <a:srgbClr val="FFFFFF"/>
                </a:solidFill>
                <a:effectLst/>
                <a:latin typeface="Lato"/>
              </a:rPr>
              <a:t>You should only force the y-intercept to zero if you know that it must be zero. With this data, it is almost certainly not zero (that is, there are no houses in existence that are 0 square feet that are listed for $0).</a:t>
            </a:r>
          </a:p>
          <a:p>
            <a:pPr marL="158750" indent="0">
              <a:buNone/>
            </a:pPr>
            <a:endParaRPr dirty="0">
              <a:uFillTx/>
            </a:endParaRPr>
          </a:p>
        </p:txBody>
      </p:sp>
    </p:spTree>
    <p:extLst>
      <p:ext uri="{BB962C8B-B14F-4D97-AF65-F5344CB8AC3E}">
        <p14:creationId xmlns:p14="http://schemas.microsoft.com/office/powerpoint/2010/main" val="2010713743"/>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For now, experiment with the options. Notice how either removing the </a:t>
            </a:r>
            <a:r>
              <a:rPr lang="en-US" b="1" i="0" dirty="0">
                <a:solidFill>
                  <a:srgbClr val="3C3C3B"/>
                </a:solidFill>
                <a:effectLst/>
                <a:latin typeface="Lato"/>
              </a:rPr>
              <a:t>Type of Sale</a:t>
            </a:r>
            <a:r>
              <a:rPr lang="en-US" b="0" i="0" dirty="0">
                <a:solidFill>
                  <a:srgbClr val="3C3C3B"/>
                </a:solidFill>
                <a:effectLst/>
                <a:latin typeface="Lato"/>
              </a:rPr>
              <a:t> field as a factor or unchecking the </a:t>
            </a:r>
            <a:r>
              <a:rPr lang="en-US" b="1" i="0" dirty="0">
                <a:solidFill>
                  <a:srgbClr val="3C3C3B"/>
                </a:solidFill>
                <a:effectLst/>
                <a:latin typeface="Lato"/>
              </a:rPr>
              <a:t>Allow a trend line per color</a:t>
            </a:r>
            <a:r>
              <a:rPr lang="en-US" b="0" i="0" dirty="0">
                <a:solidFill>
                  <a:srgbClr val="3C3C3B"/>
                </a:solidFill>
                <a:effectLst/>
                <a:latin typeface="Lato"/>
              </a:rPr>
              <a:t> option results in a single trend line.</a:t>
            </a:r>
          </a:p>
          <a:p>
            <a:pPr algn="l"/>
            <a:r>
              <a:rPr lang="en-US" b="0" i="0" dirty="0">
                <a:solidFill>
                  <a:srgbClr val="3C3C3B"/>
                </a:solidFill>
                <a:effectLst/>
                <a:latin typeface="Lato"/>
              </a:rPr>
              <a:t>You can also see the result of excluding a field as a factor in the following view where </a:t>
            </a:r>
            <a:r>
              <a:rPr lang="en-US" b="1" i="0" dirty="0">
                <a:solidFill>
                  <a:srgbClr val="3C3C3B"/>
                </a:solidFill>
                <a:effectLst/>
                <a:latin typeface="Lato"/>
              </a:rPr>
              <a:t>Type of Sale</a:t>
            </a:r>
            <a:r>
              <a:rPr lang="en-US" b="0" i="0" dirty="0">
                <a:solidFill>
                  <a:srgbClr val="3C3C3B"/>
                </a:solidFill>
                <a:effectLst/>
                <a:latin typeface="Lato"/>
              </a:rPr>
              <a:t> has been added to </a:t>
            </a:r>
            <a:r>
              <a:rPr lang="en-US" b="1" i="0" dirty="0">
                <a:solidFill>
                  <a:srgbClr val="3C3C3B"/>
                </a:solidFill>
                <a:effectLst/>
                <a:latin typeface="Lato"/>
              </a:rPr>
              <a:t>Rows</a:t>
            </a:r>
            <a:r>
              <a:rPr lang="en-US" b="0" i="0" dirty="0">
                <a:solidFill>
                  <a:srgbClr val="3C3C3B"/>
                </a:solidFill>
                <a:effectLst/>
                <a:latin typeface="Lato"/>
              </a:rPr>
              <a:t>:</a:t>
            </a:r>
          </a:p>
          <a:p>
            <a:pPr marL="158750" indent="0">
              <a:buNone/>
            </a:pPr>
            <a:endParaRPr lang="en-US" dirty="0">
              <a:uFillTx/>
            </a:endParaRPr>
          </a:p>
          <a:p>
            <a:pPr algn="l"/>
            <a:r>
              <a:rPr lang="en-US" b="0" i="0" dirty="0">
                <a:solidFill>
                  <a:srgbClr val="3C3C3B"/>
                </a:solidFill>
                <a:effectLst/>
                <a:latin typeface="Lato"/>
              </a:rPr>
              <a:t>As represented in the left-hand portion of the preceding screenshot, </a:t>
            </a:r>
            <a:r>
              <a:rPr lang="en-US" b="1" i="0" dirty="0">
                <a:solidFill>
                  <a:srgbClr val="3C3C3B"/>
                </a:solidFill>
                <a:effectLst/>
                <a:latin typeface="Lato"/>
              </a:rPr>
              <a:t>Type of Sale</a:t>
            </a:r>
            <a:r>
              <a:rPr lang="en-US" b="0" i="0" dirty="0">
                <a:solidFill>
                  <a:srgbClr val="3C3C3B"/>
                </a:solidFill>
                <a:effectLst/>
                <a:latin typeface="Lato"/>
              </a:rPr>
              <a:t> is included as a factor. This results in a distinct trend line for each type of sale. When </a:t>
            </a:r>
            <a:r>
              <a:rPr lang="en-US" b="1" i="0" dirty="0">
                <a:solidFill>
                  <a:srgbClr val="3C3C3B"/>
                </a:solidFill>
                <a:effectLst/>
                <a:latin typeface="Lato"/>
              </a:rPr>
              <a:t>Type of Sale</a:t>
            </a:r>
            <a:r>
              <a:rPr lang="en-US" b="0" i="0" dirty="0">
                <a:solidFill>
                  <a:srgbClr val="3C3C3B"/>
                </a:solidFill>
                <a:effectLst/>
                <a:latin typeface="Lato"/>
              </a:rPr>
              <a:t> is excluded as a factor, the same trend line (which is the overall trend for all types) is drawn three times. This technique can be quite useful for comparing subsets of data to the overall trend.</a:t>
            </a:r>
          </a:p>
          <a:p>
            <a:pPr algn="l"/>
            <a:r>
              <a:rPr lang="en-US" b="0" i="0" dirty="0">
                <a:solidFill>
                  <a:srgbClr val="3C3C3B"/>
                </a:solidFill>
                <a:effectLst/>
                <a:latin typeface="Lato"/>
              </a:rPr>
              <a:t>Customizing the trend lines is only one aspect of using trends to understand the data. Also, of significant importance is the trend model itself, which we'll consider customizing in the next section.</a:t>
            </a:r>
          </a:p>
          <a:p>
            <a:pPr marL="158750" indent="0">
              <a:buNone/>
            </a:pPr>
            <a:endParaRPr dirty="0">
              <a:uFillTx/>
            </a:endParaRPr>
          </a:p>
        </p:txBody>
      </p:sp>
    </p:spTree>
    <p:extLst>
      <p:ext uri="{BB962C8B-B14F-4D97-AF65-F5344CB8AC3E}">
        <p14:creationId xmlns:p14="http://schemas.microsoft.com/office/powerpoint/2010/main" val="1570418079"/>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Let's return to the original view and stick with a single trend line as we consider the trend models that are available in Tableau. The following models can be selected from the </a:t>
            </a:r>
            <a:r>
              <a:rPr lang="en-US" b="1" i="0" dirty="0">
                <a:solidFill>
                  <a:srgbClr val="3C3C3B"/>
                </a:solidFill>
                <a:effectLst/>
                <a:latin typeface="Lato"/>
              </a:rPr>
              <a:t>Trend Line Options</a:t>
            </a:r>
            <a:r>
              <a:rPr lang="en-US" b="0" i="0" dirty="0">
                <a:solidFill>
                  <a:srgbClr val="3C3C3B"/>
                </a:solidFill>
                <a:effectLst/>
                <a:latin typeface="Lato"/>
              </a:rPr>
              <a:t> window.</a:t>
            </a:r>
            <a:endParaRPr dirty="0">
              <a:uFillTx/>
            </a:endParaRPr>
          </a:p>
        </p:txBody>
      </p:sp>
    </p:spTree>
    <p:extLst>
      <p:ext uri="{BB962C8B-B14F-4D97-AF65-F5344CB8AC3E}">
        <p14:creationId xmlns:p14="http://schemas.microsoft.com/office/powerpoint/2010/main" val="3759401550"/>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We'd employ a logarithmic model if we expected the </a:t>
            </a:r>
            <a:r>
              <a:rPr lang="en-US" b="1" i="0" dirty="0">
                <a:solidFill>
                  <a:srgbClr val="3C3C3B"/>
                </a:solidFill>
                <a:effectLst/>
                <a:latin typeface="Lato"/>
              </a:rPr>
              <a:t>law of diminishing returns</a:t>
            </a:r>
            <a:r>
              <a:rPr lang="en-US" b="0" i="0" dirty="0">
                <a:solidFill>
                  <a:srgbClr val="3C3C3B"/>
                </a:solidFill>
                <a:effectLst/>
                <a:latin typeface="Lato"/>
              </a:rPr>
              <a:t> in effect—that is, the size can only increase so much before buyers will stop paying much more:</a:t>
            </a:r>
          </a:p>
          <a:p>
            <a:pPr marL="158750" indent="0">
              <a:buNone/>
            </a:pPr>
            <a:endParaRPr dirty="0">
              <a:uFillTx/>
            </a:endParaRPr>
          </a:p>
        </p:txBody>
      </p:sp>
    </p:spTree>
    <p:extLst>
      <p:ext uri="{BB962C8B-B14F-4D97-AF65-F5344CB8AC3E}">
        <p14:creationId xmlns:p14="http://schemas.microsoft.com/office/powerpoint/2010/main" val="277336152"/>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We'd use an exponential model to test the idea that each additional increase in size results in a dramatic (exponential!) increase in price:</a:t>
            </a:r>
          </a:p>
          <a:p>
            <a:pPr marL="158750" indent="0">
              <a:buNone/>
            </a:pPr>
            <a:endParaRPr dirty="0">
              <a:uFillTx/>
            </a:endParaRPr>
          </a:p>
        </p:txBody>
      </p:sp>
    </p:spTree>
    <p:extLst>
      <p:ext uri="{BB962C8B-B14F-4D97-AF65-F5344CB8AC3E}">
        <p14:creationId xmlns:p14="http://schemas.microsoft.com/office/powerpoint/2010/main" val="3728423091"/>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We'd employ a power trend model if we felt the relationship between size and price was non-linear and somewhere between a diminishing logarithmic trend and an explosive exponential trend. The curve would indicate that the price was a function of the size to a certain power. A power trend predicts certain events very well, such as the distance covered by the acceleration of a vehicle:</a:t>
            </a:r>
          </a:p>
          <a:p>
            <a:pPr marL="158750" indent="0">
              <a:buNone/>
            </a:pPr>
            <a:endParaRPr dirty="0">
              <a:uFillTx/>
            </a:endParaRPr>
          </a:p>
        </p:txBody>
      </p:sp>
    </p:spTree>
    <p:extLst>
      <p:ext uri="{BB962C8B-B14F-4D97-AF65-F5344CB8AC3E}">
        <p14:creationId xmlns:p14="http://schemas.microsoft.com/office/powerpoint/2010/main" val="949693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Several color palettes are available that work well for density marks (the default ones work well with light color backgrounds, but there are others designed to work with dark color backgrounds). The </a:t>
            </a:r>
            <a:r>
              <a:rPr lang="en-US" b="1" i="0" dirty="0">
                <a:solidFill>
                  <a:srgbClr val="3C3C3B"/>
                </a:solidFill>
                <a:effectLst/>
                <a:latin typeface="Lato"/>
              </a:rPr>
              <a:t>Intensity</a:t>
            </a:r>
            <a:r>
              <a:rPr lang="en-US" b="0" i="0" dirty="0">
                <a:solidFill>
                  <a:srgbClr val="3C3C3B"/>
                </a:solidFill>
                <a:effectLst/>
                <a:latin typeface="Lato"/>
              </a:rPr>
              <a:t> slider allows you to determine how intensely the marks should be drawn based on concentrations. The </a:t>
            </a:r>
            <a:r>
              <a:rPr lang="en-US" b="1" i="0" dirty="0">
                <a:solidFill>
                  <a:srgbClr val="3C3C3B"/>
                </a:solidFill>
                <a:effectLst/>
                <a:latin typeface="Lato"/>
              </a:rPr>
              <a:t>Opacity</a:t>
            </a:r>
            <a:r>
              <a:rPr lang="en-US" b="0" i="0" dirty="0">
                <a:solidFill>
                  <a:srgbClr val="3C3C3B"/>
                </a:solidFill>
                <a:effectLst/>
                <a:latin typeface="Lato"/>
              </a:rPr>
              <a:t> slider lets you decide how transparent the marks should be.</a:t>
            </a:r>
          </a:p>
          <a:p>
            <a:pPr algn="l"/>
            <a:r>
              <a:rPr lang="en-US" b="0" i="0" dirty="0">
                <a:solidFill>
                  <a:srgbClr val="3C3C3B"/>
                </a:solidFill>
                <a:effectLst/>
                <a:latin typeface="Lato"/>
              </a:rPr>
              <a:t>This density map displays a high concentration of orders from the east coast. Sometimes, you'll see patterns that merely reflect population density. In such cases, your analysis may not be particularly meaningful. In this case, the concentration on the east coast compared to the lack of density on the west coast is intriguing.</a:t>
            </a:r>
          </a:p>
          <a:p>
            <a:pPr marL="158750" indent="0">
              <a:buNone/>
            </a:pPr>
            <a:endParaRPr dirty="0">
              <a:uFillTx/>
            </a:endParaRPr>
          </a:p>
        </p:txBody>
      </p:sp>
    </p:spTree>
    <p:extLst>
      <p:ext uri="{BB962C8B-B14F-4D97-AF65-F5344CB8AC3E}">
        <p14:creationId xmlns:p14="http://schemas.microsoft.com/office/powerpoint/2010/main" val="102741538"/>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We'd use this model if we felt the relationship between </a:t>
            </a:r>
            <a:r>
              <a:rPr lang="en-US" b="1" i="0" dirty="0">
                <a:solidFill>
                  <a:srgbClr val="3C3C3B"/>
                </a:solidFill>
                <a:effectLst/>
                <a:latin typeface="Lato"/>
              </a:rPr>
              <a:t>Size</a:t>
            </a:r>
            <a:r>
              <a:rPr lang="en-US" b="0" i="0" dirty="0">
                <a:solidFill>
                  <a:srgbClr val="3C3C3B"/>
                </a:solidFill>
                <a:effectLst/>
                <a:latin typeface="Lato"/>
              </a:rPr>
              <a:t> and </a:t>
            </a:r>
            <a:r>
              <a:rPr lang="en-US" b="1" i="0" dirty="0">
                <a:solidFill>
                  <a:srgbClr val="3C3C3B"/>
                </a:solidFill>
                <a:effectLst/>
                <a:latin typeface="Lato"/>
              </a:rPr>
              <a:t>Price</a:t>
            </a:r>
            <a:r>
              <a:rPr lang="en-US" b="0" i="0" dirty="0">
                <a:solidFill>
                  <a:srgbClr val="3C3C3B"/>
                </a:solidFill>
                <a:effectLst/>
                <a:latin typeface="Lato"/>
              </a:rPr>
              <a:t> was complex and followed more of an </a:t>
            </a:r>
            <a:r>
              <a:rPr lang="en-US" b="1" i="0" dirty="0">
                <a:solidFill>
                  <a:srgbClr val="3C3C3B"/>
                </a:solidFill>
                <a:effectLst/>
                <a:latin typeface="Lato"/>
              </a:rPr>
              <a:t>S</a:t>
            </a:r>
            <a:r>
              <a:rPr lang="en-US" b="0" i="0" dirty="0">
                <a:solidFill>
                  <a:srgbClr val="3C3C3B"/>
                </a:solidFill>
                <a:effectLst/>
                <a:latin typeface="Lato"/>
              </a:rPr>
              <a:t>-shaped curve where initially increasing the size dramatically increased the price but, at some point, the price leveled off. You can set the degree of the polynomial model anywhere from 2 to 8. The trend line shown here is a 3</a:t>
            </a:r>
            <a:r>
              <a:rPr lang="en-US" b="0" i="0" baseline="30000" dirty="0">
                <a:solidFill>
                  <a:srgbClr val="3C3C3B"/>
                </a:solidFill>
                <a:effectLst/>
                <a:latin typeface="Lato"/>
              </a:rPr>
              <a:t>rd</a:t>
            </a:r>
            <a:r>
              <a:rPr lang="en-US" b="0" i="0" dirty="0">
                <a:solidFill>
                  <a:srgbClr val="3C3C3B"/>
                </a:solidFill>
                <a:effectLst/>
                <a:latin typeface="Lato"/>
              </a:rPr>
              <a:t> degree polynomial:</a:t>
            </a:r>
          </a:p>
          <a:p>
            <a:pPr algn="l"/>
            <a:endParaRPr lang="en-US" b="0" i="0" dirty="0">
              <a:solidFill>
                <a:srgbClr val="3C3C3B"/>
              </a:solidFill>
              <a:effectLst/>
              <a:latin typeface="Lato"/>
            </a:endParaRPr>
          </a:p>
          <a:p>
            <a:pPr algn="l"/>
            <a:r>
              <a:rPr lang="en-US" b="0" i="0" dirty="0">
                <a:solidFill>
                  <a:srgbClr val="3C3C3B"/>
                </a:solidFill>
                <a:effectLst/>
                <a:latin typeface="Lato"/>
              </a:rPr>
              <a:t>You'll want to understand the basics of the trend models so that you can test and validate your assumptions of the data. Some of the trend models are clearly wrong for our data (though statistically still valid, it is highly unlikely that prices will exponentially increase). A mixture of common sense along with an ever-increasing understanding of statistics will help you as you progress through your journey.</a:t>
            </a:r>
          </a:p>
          <a:p>
            <a:pPr algn="l"/>
            <a:r>
              <a:rPr lang="en-US" b="0" i="0" dirty="0">
                <a:solidFill>
                  <a:srgbClr val="3C3C3B"/>
                </a:solidFill>
                <a:effectLst/>
                <a:latin typeface="Lato"/>
              </a:rPr>
              <a:t>You may also wish to analyze your models for accuracy, and we'll turn there next.</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327182039"/>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It can be useful to observe trend lines, but often we want to understand whether the trend model we've selected is statistically meaningful. Fortunately, Tableau gives us some visibility into the trend models and calculations.</a:t>
            </a:r>
          </a:p>
          <a:p>
            <a:pPr algn="l"/>
            <a:r>
              <a:rPr lang="en-US" b="0" i="0" dirty="0">
                <a:solidFill>
                  <a:srgbClr val="3C3C3B"/>
                </a:solidFill>
                <a:effectLst/>
                <a:latin typeface="Lato"/>
              </a:rPr>
              <a:t>Simply hovering over a single trend line will reveal the formula as well as the </a:t>
            </a:r>
            <a:r>
              <a:rPr lang="en-US" b="1" i="0" dirty="0">
                <a:solidFill>
                  <a:srgbClr val="3C3C3B"/>
                </a:solidFill>
                <a:effectLst/>
                <a:latin typeface="Lato"/>
              </a:rPr>
              <a:t>R-Squared</a:t>
            </a:r>
            <a:r>
              <a:rPr lang="en-US" b="0" i="0" dirty="0">
                <a:solidFill>
                  <a:srgbClr val="3C3C3B"/>
                </a:solidFill>
                <a:effectLst/>
                <a:latin typeface="Lato"/>
              </a:rPr>
              <a:t> and </a:t>
            </a:r>
            <a:r>
              <a:rPr lang="en-US" b="1" i="0" dirty="0">
                <a:solidFill>
                  <a:srgbClr val="3C3C3B"/>
                </a:solidFill>
                <a:effectLst/>
                <a:latin typeface="Lato"/>
              </a:rPr>
              <a:t>P-value</a:t>
            </a:r>
            <a:r>
              <a:rPr lang="en-US" b="0" i="0" dirty="0">
                <a:solidFill>
                  <a:srgbClr val="3C3C3B"/>
                </a:solidFill>
                <a:effectLst/>
                <a:latin typeface="Lato"/>
              </a:rPr>
              <a:t> for that trend line:</a:t>
            </a: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FFFFFF"/>
                </a:solidFill>
                <a:effectLst/>
                <a:latin typeface="Lato"/>
              </a:rPr>
              <a:t>A </a:t>
            </a:r>
            <a:r>
              <a:rPr lang="en-US" b="1" i="0" dirty="0">
                <a:solidFill>
                  <a:srgbClr val="FFFFFF"/>
                </a:solidFill>
                <a:effectLst/>
                <a:latin typeface="Lato"/>
              </a:rPr>
              <a:t>P-value</a:t>
            </a:r>
            <a:r>
              <a:rPr lang="en-US" b="0" i="0" dirty="0">
                <a:solidFill>
                  <a:srgbClr val="FFFFFF"/>
                </a:solidFill>
                <a:effectLst/>
                <a:latin typeface="Lato"/>
              </a:rPr>
              <a:t> is a statistical concept that describes the probability that the results of assuming no relationship between values (random chance) are at least as close as the results predicted by the trend model. A P-value of 5% (.05) would indicate a 5% chance of random chance describing the relationship between values at least as well as the trend model. This is why P-values of 5% or less are typically considered to indicate a significant trend model. A P-value higher than 5% often leads statisticians to question the correlation described by the trend model.</a:t>
            </a:r>
            <a:endParaRPr dirty="0">
              <a:uFillTx/>
            </a:endParaRPr>
          </a:p>
        </p:txBody>
      </p:sp>
    </p:spTree>
    <p:extLst>
      <p:ext uri="{BB962C8B-B14F-4D97-AF65-F5344CB8AC3E}">
        <p14:creationId xmlns:p14="http://schemas.microsoft.com/office/powerpoint/2010/main" val="939485622"/>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Additionally, you can see a much more detailed description of the trend model by selecting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Trend Lines</a:t>
            </a:r>
            <a:r>
              <a:rPr lang="en-US" b="0" i="0" dirty="0">
                <a:solidFill>
                  <a:srgbClr val="3C3C3B"/>
                </a:solidFill>
                <a:effectLst/>
                <a:latin typeface="Lato"/>
              </a:rPr>
              <a:t> | </a:t>
            </a:r>
            <a:r>
              <a:rPr lang="en-US" b="1" i="0" dirty="0">
                <a:solidFill>
                  <a:srgbClr val="3C3C3B"/>
                </a:solidFill>
                <a:effectLst/>
                <a:latin typeface="Lato"/>
              </a:rPr>
              <a:t>Describe Trend Model...</a:t>
            </a:r>
            <a:r>
              <a:rPr lang="en-US" b="0" i="0" dirty="0">
                <a:solidFill>
                  <a:srgbClr val="3C3C3B"/>
                </a:solidFill>
                <a:effectLst/>
                <a:latin typeface="Lato"/>
              </a:rPr>
              <a:t> from the menu or by using the similar menu from a right-click on the view's pane. When you view the trend model, you'll see the </a:t>
            </a:r>
            <a:r>
              <a:rPr lang="en-US" b="1" i="0" dirty="0">
                <a:solidFill>
                  <a:srgbClr val="3C3C3B"/>
                </a:solidFill>
                <a:effectLst/>
                <a:latin typeface="Lato"/>
              </a:rPr>
              <a:t>Describe Trend Model</a:t>
            </a:r>
            <a:r>
              <a:rPr lang="en-US" b="0" i="0" dirty="0">
                <a:solidFill>
                  <a:srgbClr val="3C3C3B"/>
                </a:solidFill>
                <a:effectLst/>
                <a:latin typeface="Lato"/>
              </a:rPr>
              <a:t> window:</a:t>
            </a:r>
          </a:p>
          <a:p>
            <a:pPr algn="l"/>
            <a:endParaRPr lang="en-US" b="0" i="0" dirty="0">
              <a:solidFill>
                <a:srgbClr val="3C3C3B"/>
              </a:solidFill>
              <a:effectLst/>
              <a:uFillTx/>
              <a:latin typeface="Lato"/>
            </a:endParaRPr>
          </a:p>
          <a:p>
            <a:pPr algn="l"/>
            <a:r>
              <a:rPr lang="en-US" b="0" i="0" dirty="0">
                <a:solidFill>
                  <a:srgbClr val="FFFFFF"/>
                </a:solidFill>
                <a:effectLst/>
                <a:latin typeface="Lato"/>
              </a:rPr>
              <a:t>You can also get a trend model description in the worksheet description, which is available from the </a:t>
            </a:r>
            <a:r>
              <a:rPr lang="en-US" b="1" i="0" dirty="0">
                <a:solidFill>
                  <a:srgbClr val="FFFFFF"/>
                </a:solidFill>
                <a:effectLst/>
                <a:latin typeface="Lato"/>
              </a:rPr>
              <a:t>Worksheet</a:t>
            </a:r>
            <a:r>
              <a:rPr lang="en-US" b="0" i="0" dirty="0">
                <a:solidFill>
                  <a:srgbClr val="FFFFFF"/>
                </a:solidFill>
                <a:effectLst/>
                <a:latin typeface="Lato"/>
              </a:rPr>
              <a:t> menu or by pressing </a:t>
            </a:r>
            <a:r>
              <a:rPr lang="en-US" b="0" i="1" dirty="0">
                <a:solidFill>
                  <a:srgbClr val="FFFFFF"/>
                </a:solidFill>
                <a:effectLst/>
                <a:latin typeface="Lato"/>
              </a:rPr>
              <a:t>Ctrl</a:t>
            </a:r>
            <a:r>
              <a:rPr lang="en-US" b="0" i="0" dirty="0">
                <a:solidFill>
                  <a:srgbClr val="FFFFFF"/>
                </a:solidFill>
                <a:effectLst/>
                <a:latin typeface="Lato"/>
              </a:rPr>
              <a:t> + </a:t>
            </a:r>
            <a:r>
              <a:rPr lang="en-US" b="0" i="1" dirty="0">
                <a:solidFill>
                  <a:srgbClr val="FFFFFF"/>
                </a:solidFill>
                <a:effectLst/>
                <a:latin typeface="Lato"/>
              </a:rPr>
              <a:t>E</a:t>
            </a:r>
            <a:r>
              <a:rPr lang="en-US" b="0" i="0" dirty="0">
                <a:solidFill>
                  <a:srgbClr val="FFFFFF"/>
                </a:solidFill>
                <a:effectLst/>
                <a:latin typeface="Lato"/>
              </a:rPr>
              <a:t>. The worksheet description includes quite a bit of other useful summary information about the current view.</a:t>
            </a:r>
          </a:p>
          <a:p>
            <a:pPr algn="l"/>
            <a:r>
              <a:rPr lang="en-US" b="0" i="0" dirty="0">
                <a:solidFill>
                  <a:srgbClr val="3C3C3B"/>
                </a:solidFill>
                <a:effectLst/>
                <a:latin typeface="Lato"/>
              </a:rPr>
              <a:t>The wealth of statistical information shown in the window includes a description of the trend model, the formula, the number of observations, and the </a:t>
            </a:r>
            <a:r>
              <a:rPr lang="en-US" b="1" i="0" dirty="0">
                <a:solidFill>
                  <a:srgbClr val="3C3C3B"/>
                </a:solidFill>
                <a:effectLst/>
                <a:latin typeface="Lato"/>
              </a:rPr>
              <a:t>p-value</a:t>
            </a:r>
            <a:r>
              <a:rPr lang="en-US" b="0" i="0" dirty="0">
                <a:solidFill>
                  <a:srgbClr val="3C3C3B"/>
                </a:solidFill>
                <a:effectLst/>
                <a:latin typeface="Lato"/>
              </a:rPr>
              <a:t> for the model as a whole and for each trend line. Note that, in the screenshot shown previously, the </a:t>
            </a:r>
            <a:r>
              <a:rPr lang="en-US" b="1" i="0" dirty="0">
                <a:solidFill>
                  <a:srgbClr val="3C3C3B"/>
                </a:solidFill>
                <a:effectLst/>
                <a:latin typeface="Lato"/>
              </a:rPr>
              <a:t>Type</a:t>
            </a:r>
            <a:r>
              <a:rPr lang="en-US" b="0" i="0" dirty="0">
                <a:solidFill>
                  <a:srgbClr val="3C3C3B"/>
                </a:solidFill>
                <a:effectLst/>
                <a:latin typeface="Lato"/>
              </a:rPr>
              <a:t> field was included as a factor that defined three trend lines. You may find that the p-value is different for different lines in a visualization (for example, the lines in </a:t>
            </a:r>
            <a:r>
              <a:rPr lang="en-US" b="0" i="1" dirty="0">
                <a:solidFill>
                  <a:srgbClr val="3C3C3B"/>
                </a:solidFill>
                <a:effectLst/>
                <a:latin typeface="Lato"/>
              </a:rPr>
              <a:t>Figure</a:t>
            </a:r>
            <a:r>
              <a:rPr lang="en-US" b="0" i="0" dirty="0">
                <a:solidFill>
                  <a:srgbClr val="3C3C3B"/>
                </a:solidFill>
                <a:effectLst/>
                <a:latin typeface="Lato"/>
              </a:rPr>
              <a:t>). At times, you may even observe that the model is statistically significant overall even though one or more trend lines may not be.</a:t>
            </a:r>
          </a:p>
          <a:p>
            <a:pPr algn="l"/>
            <a:endParaRPr dirty="0">
              <a:uFillTx/>
            </a:endParaRPr>
          </a:p>
        </p:txBody>
      </p:sp>
    </p:spTree>
    <p:extLst>
      <p:ext uri="{BB962C8B-B14F-4D97-AF65-F5344CB8AC3E}">
        <p14:creationId xmlns:p14="http://schemas.microsoft.com/office/powerpoint/2010/main" val="4103818119"/>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wealth of information available via tooltips and summaries will help you evaluate your trend models and understand the accuracy and details. But we can even go further, by exporting and analyzing statistical data for the trend models. We'll consider that next.</a:t>
            </a:r>
            <a:endParaRPr dirty="0">
              <a:uFillTx/>
            </a:endParaRPr>
          </a:p>
        </p:txBody>
      </p:sp>
    </p:spTree>
    <p:extLst>
      <p:ext uri="{BB962C8B-B14F-4D97-AF65-F5344CB8AC3E}">
        <p14:creationId xmlns:p14="http://schemas.microsoft.com/office/powerpoint/2010/main" val="69607756"/>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data will be exported as a Microsoft Access Database (.mdb) file and you'll be prompted where to save the file.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ability to export data to Access is limited to a PC only. If you're using a Mac, you won't have the option. You may wish to skim this section, but don't worry that you aren't able to replicate the examples.</a:t>
            </a:r>
          </a:p>
          <a:p>
            <a:pPr marL="158750" indent="0">
              <a:buNone/>
            </a:pPr>
            <a:endParaRPr dirty="0">
              <a:uFillTx/>
            </a:endParaRPr>
          </a:p>
        </p:txBody>
      </p:sp>
    </p:spTree>
    <p:extLst>
      <p:ext uri="{BB962C8B-B14F-4D97-AF65-F5344CB8AC3E}">
        <p14:creationId xmlns:p14="http://schemas.microsoft.com/office/powerpoint/2010/main" val="1313474883"/>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On the </a:t>
            </a:r>
            <a:r>
              <a:rPr lang="en-US" b="1" i="0" dirty="0">
                <a:solidFill>
                  <a:srgbClr val="3C3C3B"/>
                </a:solidFill>
                <a:effectLst/>
                <a:latin typeface="Lato"/>
              </a:rPr>
              <a:t>Export Data to Access</a:t>
            </a:r>
            <a:r>
              <a:rPr lang="en-US" b="0" i="0" dirty="0">
                <a:solidFill>
                  <a:srgbClr val="3C3C3B"/>
                </a:solidFill>
                <a:effectLst/>
                <a:latin typeface="Lato"/>
              </a:rPr>
              <a:t> screen, specify an access table name and select whether you wish to export data from the entire view or the current selection. You may also specify that Tableau should connect to the data. This will generate the data source and make it available with the specified name in the current workbook:</a:t>
            </a:r>
            <a:endParaRPr dirty="0">
              <a:uFillTx/>
            </a:endParaRPr>
          </a:p>
        </p:txBody>
      </p:sp>
    </p:spTree>
    <p:extLst>
      <p:ext uri="{BB962C8B-B14F-4D97-AF65-F5344CB8AC3E}">
        <p14:creationId xmlns:p14="http://schemas.microsoft.com/office/powerpoint/2010/main" val="220855480"/>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new data source connection will contain all the fields that were in the original view as well as additional fields related to the trend model. This allows us to build a view like the following, using the residuals and predictions:</a:t>
            </a:r>
            <a:endParaRPr dirty="0">
              <a:uFillTx/>
            </a:endParaRPr>
          </a:p>
        </p:txBody>
      </p:sp>
    </p:spTree>
    <p:extLst>
      <p:ext uri="{BB962C8B-B14F-4D97-AF65-F5344CB8AC3E}">
        <p14:creationId xmlns:p14="http://schemas.microsoft.com/office/powerpoint/2010/main" val="3377271060"/>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 scatterplot of predictions (</a:t>
            </a:r>
            <a:r>
              <a:rPr lang="en-US" b="0" i="1" dirty="0">
                <a:solidFill>
                  <a:srgbClr val="3C3C3B"/>
                </a:solidFill>
                <a:effectLst/>
                <a:latin typeface="Lato"/>
              </a:rPr>
              <a:t>x</a:t>
            </a:r>
            <a:r>
              <a:rPr lang="en-US" b="0" i="0" dirty="0">
                <a:solidFill>
                  <a:srgbClr val="3C3C3B"/>
                </a:solidFill>
                <a:effectLst/>
                <a:latin typeface="Lato"/>
              </a:rPr>
              <a:t> axis) and residuals (</a:t>
            </a:r>
            <a:r>
              <a:rPr lang="en-US" b="0" i="1" dirty="0">
                <a:solidFill>
                  <a:srgbClr val="3C3C3B"/>
                </a:solidFill>
                <a:effectLst/>
                <a:latin typeface="Lato"/>
              </a:rPr>
              <a:t>y</a:t>
            </a:r>
            <a:r>
              <a:rPr lang="en-US" b="0" i="0" dirty="0">
                <a:solidFill>
                  <a:srgbClr val="3C3C3B"/>
                </a:solidFill>
                <a:effectLst/>
                <a:latin typeface="Lato"/>
              </a:rPr>
              <a:t> axis) allows you to visually see how far each mark was from the location predicted by the trend line. It also allows you to see whether residuals are distributed evenly on either side of zero. An uneven distribution would likely indicate problems with the trend model.</a:t>
            </a:r>
            <a:endParaRPr dirty="0">
              <a:uFillTx/>
            </a:endParaRPr>
          </a:p>
        </p:txBody>
      </p:sp>
    </p:spTree>
    <p:extLst>
      <p:ext uri="{BB962C8B-B14F-4D97-AF65-F5344CB8AC3E}">
        <p14:creationId xmlns:p14="http://schemas.microsoft.com/office/powerpoint/2010/main" val="2720291415"/>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With the highlight action defined, selecting marks in one view will allow you to see them in the other. You could extend this technique to export multiple trend models and dashboards to evaluate several trend models at the same time:</a:t>
            </a:r>
            <a:endParaRPr dirty="0">
              <a:uFillTx/>
            </a:endParaRPr>
          </a:p>
        </p:txBody>
      </p:sp>
    </p:spTree>
    <p:extLst>
      <p:ext uri="{BB962C8B-B14F-4D97-AF65-F5344CB8AC3E}">
        <p14:creationId xmlns:p14="http://schemas.microsoft.com/office/powerpoint/2010/main" val="3292668105"/>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It contains many capabilities for data cleansing as well as libraries of statistical functions.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To use R or Python, you'll first need to install either an R server or TabPy (a Python API available from Tableau) and then configure Tableau to use an R server or TabPy. To learn more about installing and using R Server or TabPy, check out these resources: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R: https://www.tableau.com/solutions/r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Python: https://www.tableau.com/about/blog/2017/1/building-advanced-analytics-applications-tabpy-64916</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It's beyond the scope of this course to dive into the complexities of R and Python, but having an awareness of the capability will enable you to pursue the topic further.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Next, we'll take a look at Tableau's capability for identifying complex relationships within data using clustering.</a:t>
            </a:r>
          </a:p>
          <a:p>
            <a:pPr marL="158750" indent="0">
              <a:buNone/>
            </a:pPr>
            <a:endParaRPr dirty="0">
              <a:uFillTx/>
            </a:endParaRPr>
          </a:p>
        </p:txBody>
      </p:sp>
    </p:spTree>
    <p:extLst>
      <p:ext uri="{BB962C8B-B14F-4D97-AF65-F5344CB8AC3E}">
        <p14:creationId xmlns:p14="http://schemas.microsoft.com/office/powerpoint/2010/main" val="1295885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Based on the fields you select in the Data pane and the fields that are already in view, Show Me will enable possible visualizations and highlight a recommended visualization.</a:t>
            </a:r>
            <a:endParaRPr dirty="0">
              <a:uFillTx/>
            </a:endParaRPr>
          </a:p>
        </p:txBody>
      </p:sp>
    </p:spTree>
    <p:extLst>
      <p:ext uri="{BB962C8B-B14F-4D97-AF65-F5344CB8AC3E}">
        <p14:creationId xmlns:p14="http://schemas.microsoft.com/office/powerpoint/2010/main" val="1313236697"/>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Patient care directors in hospitals may benefit from understanding groups of patients related to each other based on diagnoses, medication, length of stay, and the number of readmissions.</a:t>
            </a:r>
          </a:p>
          <a:p>
            <a:pPr algn="l">
              <a:buFont typeface="Arial" panose="020B0604020202020204" pitchFamily="34" charset="0"/>
              <a:buChar char="•"/>
            </a:pPr>
            <a:r>
              <a:rPr lang="en-US" b="0" i="0" dirty="0">
                <a:solidFill>
                  <a:srgbClr val="3C3C3B"/>
                </a:solidFill>
                <a:effectLst/>
                <a:latin typeface="Lato"/>
              </a:rPr>
              <a:t>Immunologists may search for related strains of bacteria based on drug resistance or genetic markers.</a:t>
            </a:r>
          </a:p>
          <a:p>
            <a:pPr algn="l">
              <a:buFont typeface="Arial" panose="020B0604020202020204" pitchFamily="34" charset="0"/>
              <a:buChar char="•"/>
            </a:pPr>
            <a:r>
              <a:rPr lang="en-US" b="0" i="0" dirty="0">
                <a:solidFill>
                  <a:srgbClr val="3C3C3B"/>
                </a:solidFill>
                <a:effectLst/>
                <a:latin typeface="Lato"/>
              </a:rPr>
              <a:t>Renewable energy consultants may like to pinpoint clusters of windmills based on energy production and then correlate that with geographic location.</a:t>
            </a:r>
          </a:p>
          <a:p>
            <a:pPr algn="l"/>
            <a:r>
              <a:rPr lang="en-US" b="0" i="0" dirty="0">
                <a:solidFill>
                  <a:srgbClr val="FFFFFF"/>
                </a:solidFill>
                <a:effectLst/>
                <a:latin typeface="Lato"/>
              </a:rPr>
              <a:t>Tableau uses a standard </a:t>
            </a:r>
            <a:r>
              <a:rPr lang="en-US" b="1" i="0" dirty="0">
                <a:solidFill>
                  <a:srgbClr val="FFFFFF"/>
                </a:solidFill>
                <a:effectLst/>
                <a:latin typeface="Lato"/>
              </a:rPr>
              <a:t>k-means clustering</a:t>
            </a:r>
            <a:r>
              <a:rPr lang="en-US" b="0" i="0" dirty="0">
                <a:solidFill>
                  <a:srgbClr val="FFFFFF"/>
                </a:solidFill>
                <a:effectLst/>
                <a:latin typeface="Lato"/>
              </a:rPr>
              <a:t> algorithm that will yield consistent results every time the view is rendered. Tableau will automatically assign the number of clusters (k), but you have the option of adjusting the value as well as assigning any number of variables.</a:t>
            </a:r>
          </a:p>
          <a:p>
            <a:pPr marL="158750" indent="0">
              <a:buNone/>
            </a:pPr>
            <a:endParaRPr dirty="0">
              <a:uFillTx/>
            </a:endParaRPr>
          </a:p>
        </p:txBody>
      </p:sp>
    </p:spTree>
    <p:extLst>
      <p:ext uri="{BB962C8B-B14F-4D97-AF65-F5344CB8AC3E}">
        <p14:creationId xmlns:p14="http://schemas.microsoft.com/office/powerpoint/2010/main" val="1767345571"/>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we consider clustering, we'll turn once again to the real estate data to see whether we can find groupings of related houses on the market and then determine whether there's any geographic pattern based on the clusters we find.</a:t>
            </a:r>
          </a:p>
          <a:p>
            <a:pPr algn="l"/>
            <a:r>
              <a:rPr lang="en-US" b="0" i="0" dirty="0">
                <a:solidFill>
                  <a:srgbClr val="3C3C3B"/>
                </a:solidFill>
                <a:effectLst/>
                <a:latin typeface="Lato"/>
              </a:rPr>
              <a:t>Although you can add clusters to any visualization, we'll start with a scatterplot, because it already allows us to see the relationship between two variables. That will give us some insight into how clustering works, and then we can add additional variables to see how the clusters are redefined.</a:t>
            </a:r>
          </a:p>
          <a:p>
            <a:pPr algn="l"/>
            <a:r>
              <a:rPr lang="en-US" b="0" i="0" dirty="0">
                <a:solidFill>
                  <a:srgbClr val="3C3C3B"/>
                </a:solidFill>
                <a:effectLst/>
                <a:latin typeface="Lato"/>
              </a:rPr>
              <a:t>Beginning with the basic scatterplot of </a:t>
            </a:r>
            <a:r>
              <a:rPr lang="en-US" b="1" i="0" dirty="0">
                <a:solidFill>
                  <a:srgbClr val="3C3C3B"/>
                </a:solidFill>
                <a:effectLst/>
                <a:latin typeface="Lato"/>
              </a:rPr>
              <a:t>Address</a:t>
            </a:r>
            <a:r>
              <a:rPr lang="en-US" b="0" i="0" dirty="0">
                <a:solidFill>
                  <a:srgbClr val="3C3C3B"/>
                </a:solidFill>
                <a:effectLst/>
                <a:latin typeface="Lato"/>
              </a:rPr>
              <a:t> by </a:t>
            </a:r>
            <a:r>
              <a:rPr lang="en-US" b="1" i="0" dirty="0">
                <a:solidFill>
                  <a:srgbClr val="3C3C3B"/>
                </a:solidFill>
                <a:effectLst/>
                <a:latin typeface="Lato"/>
              </a:rPr>
              <a:t>Size</a:t>
            </a:r>
            <a:r>
              <a:rPr lang="en-US" b="0" i="0" dirty="0">
                <a:solidFill>
                  <a:srgbClr val="3C3C3B"/>
                </a:solidFill>
                <a:effectLst/>
                <a:latin typeface="Lato"/>
              </a:rPr>
              <a:t> and </a:t>
            </a:r>
            <a:r>
              <a:rPr lang="en-US" b="1" i="0" dirty="0">
                <a:solidFill>
                  <a:srgbClr val="3C3C3B"/>
                </a:solidFill>
                <a:effectLst/>
                <a:latin typeface="Lato"/>
              </a:rPr>
              <a:t>Price</a:t>
            </a:r>
            <a:r>
              <a:rPr lang="en-US" b="0" i="0" dirty="0">
                <a:solidFill>
                  <a:srgbClr val="3C3C3B"/>
                </a:solidFill>
                <a:effectLst/>
                <a:latin typeface="Lato"/>
              </a:rPr>
              <a:t>, switch to the </a:t>
            </a:r>
            <a:r>
              <a:rPr lang="en-US" b="1" i="0" dirty="0">
                <a:solidFill>
                  <a:srgbClr val="3C3C3B"/>
                </a:solidFill>
                <a:effectLst/>
                <a:latin typeface="Lato"/>
              </a:rPr>
              <a:t>Analytics</a:t>
            </a:r>
            <a:r>
              <a:rPr lang="en-US" b="0" i="0" dirty="0">
                <a:solidFill>
                  <a:srgbClr val="3C3C3B"/>
                </a:solidFill>
                <a:effectLst/>
                <a:latin typeface="Lato"/>
              </a:rPr>
              <a:t> pane and drag </a:t>
            </a:r>
            <a:r>
              <a:rPr lang="en-US" b="1" i="0" dirty="0">
                <a:solidFill>
                  <a:srgbClr val="3C3C3B"/>
                </a:solidFill>
                <a:effectLst/>
                <a:latin typeface="Lato"/>
              </a:rPr>
              <a:t>Cluster</a:t>
            </a:r>
            <a:r>
              <a:rPr lang="en-US" b="0" i="0" dirty="0">
                <a:solidFill>
                  <a:srgbClr val="3C3C3B"/>
                </a:solidFill>
                <a:effectLst/>
                <a:latin typeface="Lato"/>
              </a:rPr>
              <a:t> to the view:</a:t>
            </a:r>
          </a:p>
          <a:p>
            <a:pPr marL="158750" indent="0">
              <a:buNone/>
            </a:pPr>
            <a:endParaRPr dirty="0">
              <a:uFillTx/>
            </a:endParaRPr>
          </a:p>
        </p:txBody>
      </p:sp>
    </p:spTree>
    <p:extLst>
      <p:ext uri="{BB962C8B-B14F-4D97-AF65-F5344CB8AC3E}">
        <p14:creationId xmlns:p14="http://schemas.microsoft.com/office/powerpoint/2010/main" val="190158126"/>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you drop </a:t>
            </a:r>
            <a:r>
              <a:rPr lang="en-US" b="1" i="0" dirty="0">
                <a:solidFill>
                  <a:srgbClr val="3C3C3B"/>
                </a:solidFill>
                <a:effectLst/>
                <a:latin typeface="Lato"/>
              </a:rPr>
              <a:t>Cluster</a:t>
            </a:r>
            <a:r>
              <a:rPr lang="en-US" b="0" i="0" dirty="0">
                <a:solidFill>
                  <a:srgbClr val="3C3C3B"/>
                </a:solidFill>
                <a:effectLst/>
                <a:latin typeface="Lato"/>
              </a:rPr>
              <a:t> onto the view, Tableau will generate a new </a:t>
            </a:r>
            <a:r>
              <a:rPr lang="en-US" b="1" i="0" dirty="0">
                <a:solidFill>
                  <a:srgbClr val="3C3C3B"/>
                </a:solidFill>
                <a:effectLst/>
                <a:latin typeface="Lato"/>
              </a:rPr>
              <a:t>Clusters</a:t>
            </a:r>
            <a:r>
              <a:rPr lang="en-US" b="0" i="0" dirty="0">
                <a:solidFill>
                  <a:srgbClr val="3C3C3B"/>
                </a:solidFill>
                <a:effectLst/>
                <a:latin typeface="Lato"/>
              </a:rPr>
              <a:t> field (automatically placed on </a:t>
            </a:r>
            <a:r>
              <a:rPr lang="en-US" b="1" i="0" dirty="0">
                <a:solidFill>
                  <a:srgbClr val="3C3C3B"/>
                </a:solidFill>
                <a:effectLst/>
                <a:latin typeface="Lato"/>
              </a:rPr>
              <a:t>Color</a:t>
            </a:r>
            <a:r>
              <a:rPr lang="en-US" b="0" i="0" dirty="0">
                <a:solidFill>
                  <a:srgbClr val="3C3C3B"/>
                </a:solidFill>
                <a:effectLst/>
                <a:latin typeface="Lato"/>
              </a:rPr>
              <a:t> here) and will display a </a:t>
            </a:r>
            <a:r>
              <a:rPr lang="en-US" b="1" i="0" dirty="0">
                <a:solidFill>
                  <a:srgbClr val="3C3C3B"/>
                </a:solidFill>
                <a:effectLst/>
                <a:latin typeface="Lato"/>
              </a:rPr>
              <a:t>Clusters</a:t>
            </a:r>
            <a:r>
              <a:rPr lang="en-US" b="0" i="0" dirty="0">
                <a:solidFill>
                  <a:srgbClr val="3C3C3B"/>
                </a:solidFill>
                <a:effectLst/>
                <a:latin typeface="Lato"/>
              </a:rPr>
              <a:t> window containing the fields used as </a:t>
            </a:r>
            <a:r>
              <a:rPr lang="en-US" b="1" i="0" dirty="0">
                <a:solidFill>
                  <a:srgbClr val="3C3C3B"/>
                </a:solidFill>
                <a:effectLst/>
                <a:latin typeface="Lato"/>
              </a:rPr>
              <a:t>Variables</a:t>
            </a:r>
            <a:r>
              <a:rPr lang="en-US" b="0" i="0" dirty="0">
                <a:solidFill>
                  <a:srgbClr val="3C3C3B"/>
                </a:solidFill>
                <a:effectLst/>
                <a:latin typeface="Lato"/>
              </a:rPr>
              <a:t> and an option to change the </a:t>
            </a:r>
            <a:r>
              <a:rPr lang="en-US" b="1" i="0" dirty="0">
                <a:solidFill>
                  <a:srgbClr val="3C3C3B"/>
                </a:solidFill>
                <a:effectLst/>
                <a:latin typeface="Lato"/>
              </a:rPr>
              <a:t>Number of Clusters</a:t>
            </a:r>
            <a:r>
              <a:rPr lang="en-US" b="0" i="0" dirty="0">
                <a:solidFill>
                  <a:srgbClr val="3C3C3B"/>
                </a:solidFill>
                <a:effectLst/>
                <a:latin typeface="Lato"/>
              </a:rPr>
              <a:t>. </a:t>
            </a:r>
            <a:r>
              <a:rPr lang="en-US" b="1" i="0" dirty="0">
                <a:solidFill>
                  <a:srgbClr val="3C3C3B"/>
                </a:solidFill>
                <a:effectLst/>
                <a:latin typeface="Lato"/>
              </a:rPr>
              <a:t>Variables</a:t>
            </a:r>
            <a:r>
              <a:rPr lang="en-US" b="0" i="0" dirty="0">
                <a:solidFill>
                  <a:srgbClr val="3C3C3B"/>
                </a:solidFill>
                <a:effectLst/>
                <a:latin typeface="Lato"/>
              </a:rPr>
              <a:t> will contain the measures already in the view by default:</a:t>
            </a:r>
            <a:endParaRPr dirty="0">
              <a:uFillTx/>
            </a:endParaRPr>
          </a:p>
        </p:txBody>
      </p:sp>
    </p:spTree>
    <p:extLst>
      <p:ext uri="{BB962C8B-B14F-4D97-AF65-F5344CB8AC3E}">
        <p14:creationId xmlns:p14="http://schemas.microsoft.com/office/powerpoint/2010/main" val="1894749064"/>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Because the two variables used for the clusters are the same as those used for the scatterplot, it's relatively easy to see the boundaries of the clusters (you can imagine a couple of diagonal lines partitioning the data).</a:t>
            </a:r>
          </a:p>
          <a:p>
            <a:pPr algn="l"/>
            <a:r>
              <a:rPr lang="en-US" b="0" i="0" dirty="0">
                <a:solidFill>
                  <a:srgbClr val="3C3C3B"/>
                </a:solidFill>
                <a:effectLst/>
                <a:latin typeface="Lato"/>
              </a:rPr>
              <a:t>You can drag and drop nearly any field into and out of the </a:t>
            </a:r>
            <a:r>
              <a:rPr lang="en-US" b="1" i="0" dirty="0">
                <a:solidFill>
                  <a:srgbClr val="3C3C3B"/>
                </a:solidFill>
                <a:effectLst/>
                <a:latin typeface="Lato"/>
              </a:rPr>
              <a:t>Variables</a:t>
            </a:r>
            <a:r>
              <a:rPr lang="en-US" b="0" i="0" dirty="0">
                <a:solidFill>
                  <a:srgbClr val="3C3C3B"/>
                </a:solidFill>
                <a:effectLst/>
                <a:latin typeface="Lato"/>
              </a:rPr>
              <a:t> section (from the data pane or the view) to add and remove variables. The clusters will automatically update as you do so. Experiment by adding </a:t>
            </a:r>
            <a:r>
              <a:rPr lang="en-US" b="1" i="0" dirty="0">
                <a:solidFill>
                  <a:srgbClr val="3C3C3B"/>
                </a:solidFill>
                <a:effectLst/>
                <a:latin typeface="Lato"/>
              </a:rPr>
              <a:t>Bedrooms</a:t>
            </a:r>
            <a:r>
              <a:rPr lang="en-US" b="0" i="0" dirty="0">
                <a:solidFill>
                  <a:srgbClr val="3C3C3B"/>
                </a:solidFill>
                <a:effectLst/>
                <a:latin typeface="Lato"/>
              </a:rPr>
              <a:t> to the </a:t>
            </a:r>
            <a:r>
              <a:rPr lang="en-US" b="1" i="0" dirty="0">
                <a:solidFill>
                  <a:srgbClr val="3C3C3B"/>
                </a:solidFill>
                <a:effectLst/>
                <a:latin typeface="Lato"/>
              </a:rPr>
              <a:t>Variables</a:t>
            </a:r>
            <a:r>
              <a:rPr lang="en-US" b="0" i="0" dirty="0">
                <a:solidFill>
                  <a:srgbClr val="3C3C3B"/>
                </a:solidFill>
                <a:effectLst/>
                <a:latin typeface="Lato"/>
              </a:rPr>
              <a:t> list and observe that there's now some overlap between </a:t>
            </a:r>
            <a:r>
              <a:rPr lang="en-US" b="1" i="0" dirty="0">
                <a:solidFill>
                  <a:srgbClr val="3C3C3B"/>
                </a:solidFill>
                <a:effectLst/>
                <a:latin typeface="Lato"/>
              </a:rPr>
              <a:t>Cluster 1</a:t>
            </a:r>
            <a:r>
              <a:rPr lang="en-US" b="0" i="0" dirty="0">
                <a:solidFill>
                  <a:srgbClr val="3C3C3B"/>
                </a:solidFill>
                <a:effectLst/>
                <a:latin typeface="Lato"/>
              </a:rPr>
              <a:t> and </a:t>
            </a:r>
            <a:r>
              <a:rPr lang="en-US" b="1" i="0" dirty="0">
                <a:solidFill>
                  <a:srgbClr val="3C3C3B"/>
                </a:solidFill>
                <a:effectLst/>
                <a:latin typeface="Lato"/>
              </a:rPr>
              <a:t>Cluster 2</a:t>
            </a:r>
            <a:r>
              <a:rPr lang="en-US" b="0" i="0" dirty="0">
                <a:solidFill>
                  <a:srgbClr val="3C3C3B"/>
                </a:solidFill>
                <a:effectLst/>
                <a:latin typeface="Lato"/>
              </a:rPr>
              <a:t> because some larger homes only have two or three bedrooms while some smaller homes might have four or five. The number of bedrooms now helps define the clusters. Remove </a:t>
            </a:r>
            <a:r>
              <a:rPr lang="en-US" b="1" i="0" dirty="0">
                <a:solidFill>
                  <a:srgbClr val="3C3C3B"/>
                </a:solidFill>
                <a:effectLst/>
                <a:latin typeface="Lato"/>
              </a:rPr>
              <a:t>Bedrooms</a:t>
            </a:r>
            <a:r>
              <a:rPr lang="en-US" b="0" i="0" dirty="0">
                <a:solidFill>
                  <a:srgbClr val="3C3C3B"/>
                </a:solidFill>
                <a:effectLst/>
                <a:latin typeface="Lato"/>
              </a:rPr>
              <a:t> and note that the clusters are immediately updated again.</a:t>
            </a:r>
          </a:p>
          <a:p>
            <a:pPr marL="158750" indent="0">
              <a:buNone/>
            </a:pPr>
            <a:endParaRPr dirty="0">
              <a:uFillTx/>
            </a:endParaRPr>
          </a:p>
        </p:txBody>
      </p:sp>
    </p:spTree>
    <p:extLst>
      <p:ext uri="{BB962C8B-B14F-4D97-AF65-F5344CB8AC3E}">
        <p14:creationId xmlns:p14="http://schemas.microsoft.com/office/powerpoint/2010/main" val="1745909000"/>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cluster group will not be recalculated at render time. To recalculate the cluster group, use the dropdown on the field in the </a:t>
            </a:r>
            <a:r>
              <a:rPr lang="en-US" b="1" i="0" dirty="0">
                <a:solidFill>
                  <a:srgbClr val="3C3C3B"/>
                </a:solidFill>
                <a:effectLst/>
                <a:latin typeface="Lato"/>
              </a:rPr>
              <a:t>Data</a:t>
            </a:r>
            <a:r>
              <a:rPr lang="en-US" b="0" i="0" dirty="0">
                <a:solidFill>
                  <a:srgbClr val="3C3C3B"/>
                </a:solidFill>
                <a:effectLst/>
                <a:latin typeface="Lato"/>
              </a:rPr>
              <a:t> pane and select </a:t>
            </a:r>
            <a:r>
              <a:rPr lang="en-US" b="1" i="0" dirty="0">
                <a:solidFill>
                  <a:srgbClr val="3C3C3B"/>
                </a:solidFill>
                <a:effectLst/>
                <a:latin typeface="Lato"/>
              </a:rPr>
              <a:t>Refit</a:t>
            </a:r>
            <a:r>
              <a:rPr lang="en-US" b="0" i="0" dirty="0">
                <a:solidFill>
                  <a:srgbClr val="3C3C3B"/>
                </a:solidFill>
                <a:effectLst/>
                <a:latin typeface="Lato"/>
              </a:rPr>
              <a:t>.</a:t>
            </a:r>
          </a:p>
          <a:p>
            <a:pPr algn="l"/>
            <a:r>
              <a:rPr lang="en-US" b="0" i="0" dirty="0">
                <a:solidFill>
                  <a:srgbClr val="3C3C3B"/>
                </a:solidFill>
                <a:effectLst/>
                <a:latin typeface="Lato"/>
              </a:rPr>
              <a:t>Using a cluster group allows you to accomplish a lot, including the following:</a:t>
            </a:r>
          </a:p>
          <a:p>
            <a:pPr algn="l">
              <a:buFont typeface="Arial" panose="020B0604020202020204" pitchFamily="34" charset="0"/>
              <a:buChar char="•"/>
            </a:pPr>
            <a:r>
              <a:rPr lang="en-US" b="0" i="0" dirty="0">
                <a:solidFill>
                  <a:srgbClr val="3C3C3B"/>
                </a:solidFill>
                <a:effectLst/>
                <a:latin typeface="Lato"/>
              </a:rPr>
              <a:t>Cluster groups can be used across multiple visualizations and can be used in actions on dashboards.</a:t>
            </a:r>
          </a:p>
          <a:p>
            <a:pPr algn="l">
              <a:buFont typeface="Arial" panose="020B0604020202020204" pitchFamily="34" charset="0"/>
              <a:buChar char="•"/>
            </a:pPr>
            <a:r>
              <a:rPr lang="en-US" b="0" i="0" dirty="0">
                <a:solidFill>
                  <a:srgbClr val="3C3C3B"/>
                </a:solidFill>
                <a:effectLst/>
                <a:latin typeface="Lato"/>
              </a:rPr>
              <a:t>Cluster groups can be edited, and individual members moved between groups if desired.</a:t>
            </a:r>
          </a:p>
          <a:p>
            <a:pPr algn="l">
              <a:buFont typeface="Arial" panose="020B0604020202020204" pitchFamily="34" charset="0"/>
              <a:buChar char="•"/>
            </a:pPr>
            <a:r>
              <a:rPr lang="en-US" b="0" i="0" dirty="0">
                <a:solidFill>
                  <a:srgbClr val="3C3C3B"/>
                </a:solidFill>
                <a:effectLst/>
                <a:latin typeface="Lato"/>
              </a:rPr>
              <a:t>Cluster group names can be aliased, allowing more descriptive names than </a:t>
            </a:r>
            <a:r>
              <a:rPr lang="en-US" b="1" i="0" dirty="0">
                <a:solidFill>
                  <a:srgbClr val="3C3C3B"/>
                </a:solidFill>
                <a:effectLst/>
                <a:latin typeface="Lato"/>
              </a:rPr>
              <a:t>Cluster 1</a:t>
            </a:r>
            <a:r>
              <a:rPr lang="en-US" b="0" i="0" dirty="0">
                <a:solidFill>
                  <a:srgbClr val="3C3C3B"/>
                </a:solidFill>
                <a:effectLst/>
                <a:latin typeface="Lato"/>
              </a:rPr>
              <a:t> and </a:t>
            </a:r>
            <a:r>
              <a:rPr lang="en-US" b="1" i="0" dirty="0">
                <a:solidFill>
                  <a:srgbClr val="3C3C3B"/>
                </a:solidFill>
                <a:effectLst/>
                <a:latin typeface="Lato"/>
              </a:rPr>
              <a:t>Cluster 2</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Cluster groups can be used in calculated fields, while clusters can't.</a:t>
            </a:r>
          </a:p>
          <a:p>
            <a:pPr marL="158750" indent="0">
              <a:buNone/>
            </a:pPr>
            <a:endParaRPr dirty="0">
              <a:uFillTx/>
            </a:endParaRPr>
          </a:p>
        </p:txBody>
      </p:sp>
    </p:spTree>
    <p:extLst>
      <p:ext uri="{BB962C8B-B14F-4D97-AF65-F5344CB8AC3E}">
        <p14:creationId xmlns:p14="http://schemas.microsoft.com/office/powerpoint/2010/main" val="129345834"/>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the following example, a map of the properties has been color-coded by the </a:t>
            </a:r>
            <a:r>
              <a:rPr lang="en-US" b="1" i="0" dirty="0">
                <a:solidFill>
                  <a:srgbClr val="3C3C3B"/>
                </a:solidFill>
                <a:effectLst/>
                <a:latin typeface="Lato"/>
              </a:rPr>
              <a:t>Address (clusters)</a:t>
            </a:r>
            <a:r>
              <a:rPr lang="en-US" b="0" i="0" dirty="0">
                <a:solidFill>
                  <a:srgbClr val="3C3C3B"/>
                </a:solidFill>
                <a:effectLst/>
                <a:latin typeface="Lato"/>
              </a:rPr>
              <a:t> group in the previous view to help us to see whether there's any geographic correlation to the clusters based on price and size. While the clusters could have been created directly in this visualization, the group has some of the advantages mentioned:</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In the view here, each original cluster is now a group that has been aliased to give a better description of the cluster. You can use the drop-down menu for the group field in the data pane or, alternately, right-click the item in the color legend to edit aliases.</a:t>
            </a:r>
          </a:p>
          <a:p>
            <a:pPr algn="l"/>
            <a:r>
              <a:rPr lang="en-US" b="0" i="0" dirty="0">
                <a:solidFill>
                  <a:srgbClr val="FFFFFF"/>
                </a:solidFill>
                <a:effectLst/>
                <a:latin typeface="Lato"/>
              </a:rPr>
              <a:t>There are a lot of options for editing how maps appear. You can adjust the layers that are shown on maps to help to provide additional context for the data you are plotting. From the top menu, select </a:t>
            </a:r>
            <a:r>
              <a:rPr lang="en-US" b="1" i="0" dirty="0">
                <a:solidFill>
                  <a:srgbClr val="FFFFFF"/>
                </a:solidFill>
                <a:effectLst/>
                <a:latin typeface="Lato"/>
              </a:rPr>
              <a:t>Maps</a:t>
            </a:r>
            <a:r>
              <a:rPr lang="en-US" b="0" i="0" dirty="0">
                <a:solidFill>
                  <a:srgbClr val="FFFFFF"/>
                </a:solidFill>
                <a:effectLst/>
                <a:latin typeface="Lato"/>
              </a:rPr>
              <a:t> | </a:t>
            </a:r>
            <a:r>
              <a:rPr lang="en-US" b="1" i="0" dirty="0">
                <a:solidFill>
                  <a:srgbClr val="FFFFFF"/>
                </a:solidFill>
                <a:effectLst/>
                <a:latin typeface="Lato"/>
              </a:rPr>
              <a:t>Map Layers</a:t>
            </a:r>
            <a:r>
              <a:rPr lang="en-US" b="0" i="0" dirty="0">
                <a:solidFill>
                  <a:srgbClr val="FFFFFF"/>
                </a:solidFill>
                <a:effectLst/>
                <a:latin typeface="Lato"/>
              </a:rPr>
              <a:t>. The layer options will show in the left-hand sidebar. The preceding map has had </a:t>
            </a:r>
            <a:r>
              <a:rPr lang="en-US" b="1" i="0" dirty="0">
                <a:solidFill>
                  <a:srgbClr val="FFFFFF"/>
                </a:solidFill>
                <a:effectLst/>
                <a:latin typeface="Lato"/>
              </a:rPr>
              <a:t>Streets</a:t>
            </a:r>
            <a:r>
              <a:rPr lang="en-US" b="0" i="0" dirty="0">
                <a:solidFill>
                  <a:srgbClr val="FFFFFF"/>
                </a:solidFill>
                <a:effectLst/>
                <a:latin typeface="Lato"/>
              </a:rPr>
              <a:t>, </a:t>
            </a:r>
            <a:r>
              <a:rPr lang="en-US" b="1" i="0" dirty="0">
                <a:solidFill>
                  <a:srgbClr val="FFFFFF"/>
                </a:solidFill>
                <a:effectLst/>
                <a:latin typeface="Lato"/>
              </a:rPr>
              <a:t>Highways</a:t>
            </a:r>
            <a:r>
              <a:rPr lang="en-US" b="0" i="0" dirty="0">
                <a:solidFill>
                  <a:srgbClr val="FFFFFF"/>
                </a:solidFill>
                <a:effectLst/>
                <a:latin typeface="Lato"/>
              </a:rPr>
              <a:t>, </a:t>
            </a:r>
            <a:r>
              <a:rPr lang="en-US" b="1" i="0" dirty="0">
                <a:solidFill>
                  <a:srgbClr val="FFFFFF"/>
                </a:solidFill>
                <a:effectLst/>
                <a:latin typeface="Lato"/>
              </a:rPr>
              <a:t>County Borders</a:t>
            </a:r>
            <a:r>
              <a:rPr lang="en-US" b="0" i="0" dirty="0">
                <a:solidFill>
                  <a:srgbClr val="FFFFFF"/>
                </a:solidFill>
                <a:effectLst/>
                <a:latin typeface="Lato"/>
              </a:rPr>
              <a:t>, and </a:t>
            </a:r>
            <a:r>
              <a:rPr lang="en-US" b="1" i="0" dirty="0">
                <a:solidFill>
                  <a:srgbClr val="FFFFFF"/>
                </a:solidFill>
                <a:effectLst/>
                <a:latin typeface="Lato"/>
              </a:rPr>
              <a:t>Zip Code Borders</a:t>
            </a:r>
            <a:r>
              <a:rPr lang="en-US" b="0" i="0" dirty="0">
                <a:solidFill>
                  <a:srgbClr val="FFFFFF"/>
                </a:solidFill>
                <a:effectLst/>
                <a:latin typeface="Lato"/>
              </a:rPr>
              <a:t> enabled to give each address a more precise context of location. The layers that are available to select will depend on the zoom level of the map.</a:t>
            </a:r>
          </a:p>
          <a:p>
            <a:pPr algn="l"/>
            <a:r>
              <a:rPr lang="en-US" b="0" i="0" dirty="0">
                <a:solidFill>
                  <a:srgbClr val="3C3C3B"/>
                </a:solidFill>
                <a:effectLst/>
                <a:latin typeface="Lato"/>
              </a:rPr>
              <a:t>In looking at the previous view, you do indeed find neighborhoods that are almost exclusively </a:t>
            </a:r>
            <a:r>
              <a:rPr lang="en-US" b="1" i="0" dirty="0">
                <a:solidFill>
                  <a:srgbClr val="3C3C3B"/>
                </a:solidFill>
                <a:effectLst/>
                <a:latin typeface="Lato"/>
              </a:rPr>
              <a:t>Low Price &amp; Size</a:t>
            </a:r>
            <a:r>
              <a:rPr lang="en-US" b="0" i="0" dirty="0">
                <a:solidFill>
                  <a:srgbClr val="3C3C3B"/>
                </a:solidFill>
                <a:effectLst/>
                <a:latin typeface="Lato"/>
              </a:rPr>
              <a:t> (</a:t>
            </a:r>
            <a:r>
              <a:rPr lang="en-US" b="1" i="0" dirty="0">
                <a:solidFill>
                  <a:srgbClr val="3C3C3B"/>
                </a:solidFill>
                <a:effectLst/>
                <a:latin typeface="Lato"/>
              </a:rPr>
              <a:t>Cluster 1</a:t>
            </a:r>
            <a:r>
              <a:rPr lang="en-US" b="0" i="0" dirty="0">
                <a:solidFill>
                  <a:srgbClr val="3C3C3B"/>
                </a:solidFill>
                <a:effectLst/>
                <a:latin typeface="Lato"/>
              </a:rPr>
              <a:t>) and others that are almost exclusively </a:t>
            </a:r>
            <a:r>
              <a:rPr lang="en-US" b="1" i="0" dirty="0">
                <a:solidFill>
                  <a:srgbClr val="3C3C3B"/>
                </a:solidFill>
                <a:effectLst/>
                <a:latin typeface="Lato"/>
              </a:rPr>
              <a:t>Mid-Range</a:t>
            </a:r>
            <a:r>
              <a:rPr lang="en-US" b="0" i="0" dirty="0">
                <a:solidFill>
                  <a:srgbClr val="3C3C3B"/>
                </a:solidFill>
                <a:effectLst/>
                <a:latin typeface="Lato"/>
              </a:rPr>
              <a:t> (</a:t>
            </a:r>
            <a:r>
              <a:rPr lang="en-US" b="1" i="0" dirty="0">
                <a:solidFill>
                  <a:srgbClr val="3C3C3B"/>
                </a:solidFill>
                <a:effectLst/>
                <a:latin typeface="Lato"/>
              </a:rPr>
              <a:t>Cluster 2</a:t>
            </a:r>
            <a:r>
              <a:rPr lang="en-US" b="0" i="0" dirty="0">
                <a:solidFill>
                  <a:srgbClr val="3C3C3B"/>
                </a:solidFill>
                <a:effectLst/>
                <a:latin typeface="Lato"/>
              </a:rPr>
              <a:t>). Consider how a real-estate investor might use such a visualization to look for a low-priced house in a mid-range neighborhood.</a:t>
            </a:r>
          </a:p>
          <a:p>
            <a:pPr marL="158750" indent="0">
              <a:buNone/>
            </a:pPr>
            <a:endParaRPr dirty="0">
              <a:uFillTx/>
            </a:endParaRPr>
          </a:p>
        </p:txBody>
      </p:sp>
    </p:spTree>
    <p:extLst>
      <p:ext uri="{BB962C8B-B14F-4D97-AF65-F5344CB8AC3E}">
        <p14:creationId xmlns:p14="http://schemas.microsoft.com/office/powerpoint/2010/main" val="3880449593"/>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You may add any of these visual analytic features using the Analytics pane (alternately, you can right-click an axis and select Add Reference Line). Just like reference lines and bands, distribution analytics can be applied within the scope of a table, pane, or cell. When you drag and drop the desired visual analytic, you'll have options for selecting the scope and the axis.</a:t>
            </a:r>
          </a:p>
          <a:p>
            <a:pPr marL="158750" indent="0">
              <a:buNone/>
            </a:pPr>
            <a:endParaRPr dirty="0">
              <a:uFillTx/>
            </a:endParaRPr>
          </a:p>
        </p:txBody>
      </p:sp>
    </p:spTree>
    <p:extLst>
      <p:ext uri="{BB962C8B-B14F-4D97-AF65-F5344CB8AC3E}">
        <p14:creationId xmlns:p14="http://schemas.microsoft.com/office/powerpoint/2010/main" val="4223828067"/>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Once you've selected the scope and axis, you'll be given options to change settings. You may also edit lines, bands, distributions, and box plots by right-clicking the analytic feature in the view or by right-clicking the axis or the reference lines themselves.</a:t>
            </a:r>
            <a:endParaRPr dirty="0">
              <a:uFillTx/>
            </a:endParaRPr>
          </a:p>
        </p:txBody>
      </p:sp>
    </p:spTree>
    <p:extLst>
      <p:ext uri="{BB962C8B-B14F-4D97-AF65-F5344CB8AC3E}">
        <p14:creationId xmlns:p14="http://schemas.microsoft.com/office/powerpoint/2010/main" val="1030977541"/>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an example, let's take the scatterplot of addresses by price and size with </a:t>
            </a:r>
            <a:r>
              <a:rPr lang="en-US" b="1" i="0" dirty="0">
                <a:solidFill>
                  <a:srgbClr val="3C3C3B"/>
                </a:solidFill>
                <a:effectLst/>
                <a:latin typeface="Lato"/>
              </a:rPr>
              <a:t>Type of Sale</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in addition to color:</a:t>
            </a:r>
            <a:endParaRPr dirty="0">
              <a:uFillTx/>
            </a:endParaRPr>
          </a:p>
        </p:txBody>
      </p:sp>
    </p:spTree>
    <p:extLst>
      <p:ext uri="{BB962C8B-B14F-4D97-AF65-F5344CB8AC3E}">
        <p14:creationId xmlns:p14="http://schemas.microsoft.com/office/powerpoint/2010/main" val="2515462618"/>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Next, we drag and drop the </a:t>
            </a:r>
            <a:r>
              <a:rPr lang="en-US" b="1" i="0" dirty="0">
                <a:solidFill>
                  <a:srgbClr val="3C3C3B"/>
                </a:solidFill>
                <a:effectLst/>
                <a:latin typeface="Lato"/>
              </a:rPr>
              <a:t>Distribution </a:t>
            </a:r>
            <a:r>
              <a:rPr lang="en-US" b="0" i="0" dirty="0">
                <a:solidFill>
                  <a:srgbClr val="3C3C3B"/>
                </a:solidFill>
                <a:effectLst/>
                <a:latin typeface="Lato"/>
              </a:rPr>
              <a:t>band from the </a:t>
            </a:r>
            <a:r>
              <a:rPr lang="en-US" b="1" i="0" dirty="0">
                <a:solidFill>
                  <a:srgbClr val="3C3C3B"/>
                </a:solidFill>
                <a:effectLst/>
                <a:latin typeface="Lato"/>
              </a:rPr>
              <a:t>Analytics</a:t>
            </a:r>
            <a:r>
              <a:rPr lang="en-US" b="0" i="0" dirty="0">
                <a:solidFill>
                  <a:srgbClr val="3C3C3B"/>
                </a:solidFill>
                <a:effectLst/>
                <a:latin typeface="Lato"/>
              </a:rPr>
              <a:t> pane onto </a:t>
            </a:r>
            <a:r>
              <a:rPr lang="en-US" b="1" i="0" dirty="0">
                <a:solidFill>
                  <a:srgbClr val="3C3C3B"/>
                </a:solidFill>
                <a:effectLst/>
                <a:latin typeface="Lato"/>
              </a:rPr>
              <a:t>Pane</a:t>
            </a:r>
            <a:r>
              <a:rPr lang="en-US" b="0" i="0" dirty="0">
                <a:solidFill>
                  <a:srgbClr val="3C3C3B"/>
                </a:solidFill>
                <a:effectLst/>
                <a:latin typeface="Lato"/>
              </a:rPr>
              <a:t> only for the axis defined by </a:t>
            </a:r>
            <a:r>
              <a:rPr lang="en-US" b="1" i="0" dirty="0">
                <a:solidFill>
                  <a:srgbClr val="3C3C3B"/>
                </a:solidFill>
                <a:effectLst/>
                <a:latin typeface="Lato"/>
              </a:rPr>
              <a:t>Price</a:t>
            </a:r>
            <a:r>
              <a:rPr lang="en-US" b="0" i="0" dirty="0">
                <a:solidFill>
                  <a:srgbClr val="3C3C3B"/>
                </a:solidFill>
                <a:effectLst/>
                <a:latin typeface="Lato"/>
              </a:rPr>
              <a:t>. This brings up a dialog box to set the options:</a:t>
            </a:r>
            <a:endParaRPr dirty="0">
              <a:uFillTx/>
            </a:endParaRPr>
          </a:p>
        </p:txBody>
      </p:sp>
    </p:spTree>
    <p:extLst>
      <p:ext uri="{BB962C8B-B14F-4D97-AF65-F5344CB8AC3E}">
        <p14:creationId xmlns:p14="http://schemas.microsoft.com/office/powerpoint/2010/main" val="2234931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Explore the features of </a:t>
            </a:r>
            <a:r>
              <a:rPr lang="en-US" b="1" i="0" dirty="0">
                <a:solidFill>
                  <a:srgbClr val="3C3C3B"/>
                </a:solidFill>
                <a:effectLst/>
                <a:latin typeface="Lato"/>
              </a:rPr>
              <a:t>Show Me</a:t>
            </a:r>
            <a:r>
              <a:rPr lang="en-US" b="0" i="0" dirty="0">
                <a:solidFill>
                  <a:srgbClr val="3C3C3B"/>
                </a:solidFill>
                <a:effectLst/>
                <a:latin typeface="Lato"/>
              </a:rPr>
              <a:t>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Show Me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If the </a:t>
            </a:r>
            <a:r>
              <a:rPr lang="en-US" b="1" i="0" dirty="0">
                <a:solidFill>
                  <a:srgbClr val="3C3C3B"/>
                </a:solidFill>
                <a:effectLst/>
                <a:latin typeface="Lato"/>
              </a:rPr>
              <a:t>Show Me</a:t>
            </a:r>
            <a:r>
              <a:rPr lang="en-US" b="0" i="0" dirty="0">
                <a:solidFill>
                  <a:srgbClr val="3C3C3B"/>
                </a:solidFill>
                <a:effectLst/>
                <a:latin typeface="Lato"/>
              </a:rPr>
              <a:t> pane is not expanded, click on the </a:t>
            </a:r>
            <a:r>
              <a:rPr lang="en-US" b="1" i="0" dirty="0">
                <a:solidFill>
                  <a:srgbClr val="3C3C3B"/>
                </a:solidFill>
                <a:effectLst/>
                <a:latin typeface="Lato"/>
              </a:rPr>
              <a:t>Show Me</a:t>
            </a:r>
            <a:r>
              <a:rPr lang="en-US" b="0" i="0" dirty="0">
                <a:solidFill>
                  <a:srgbClr val="3C3C3B"/>
                </a:solidFill>
                <a:effectLst/>
                <a:latin typeface="Lato"/>
              </a:rPr>
              <a:t> button in the upper right of the toolbar to expand the pane.</a:t>
            </a:r>
          </a:p>
          <a:p>
            <a:pPr algn="l">
              <a:buFont typeface="+mj-lt"/>
              <a:buAutoNum type="arabicPeriod" startAt="3"/>
            </a:pPr>
            <a:r>
              <a:rPr lang="en-US" b="0" i="0" dirty="0">
                <a:solidFill>
                  <a:srgbClr val="3C3C3B"/>
                </a:solidFill>
                <a:effectLst/>
                <a:latin typeface="Lato"/>
              </a:rPr>
              <a:t>Press and hold the </a:t>
            </a:r>
            <a:r>
              <a:rPr lang="en-US" b="0" i="1" dirty="0">
                <a:solidFill>
                  <a:srgbClr val="3C3C3B"/>
                </a:solidFill>
                <a:effectLst/>
                <a:latin typeface="Lato"/>
              </a:rPr>
              <a:t>Ctrl</a:t>
            </a:r>
            <a:r>
              <a:rPr lang="en-US" b="0" i="0" dirty="0">
                <a:solidFill>
                  <a:srgbClr val="3C3C3B"/>
                </a:solidFill>
                <a:effectLst/>
                <a:latin typeface="Lato"/>
              </a:rPr>
              <a:t> key while clicking on the Postal Code, State, and Profit fields in the </a:t>
            </a:r>
            <a:r>
              <a:rPr lang="en-US" b="1" i="0" dirty="0">
                <a:solidFill>
                  <a:srgbClr val="3C3C3B"/>
                </a:solidFill>
                <a:effectLst/>
                <a:latin typeface="Lato"/>
              </a:rPr>
              <a:t>Data</a:t>
            </a:r>
            <a:r>
              <a:rPr lang="en-US" b="0" i="0" dirty="0">
                <a:solidFill>
                  <a:srgbClr val="3C3C3B"/>
                </a:solidFill>
                <a:effectLst/>
                <a:latin typeface="Lato"/>
              </a:rPr>
              <a:t> pane to select each of those fields. With those fields highlighted, </a:t>
            </a:r>
            <a:r>
              <a:rPr lang="en-US" b="1" i="0" dirty="0">
                <a:solidFill>
                  <a:srgbClr val="3C3C3B"/>
                </a:solidFill>
                <a:effectLst/>
                <a:latin typeface="Lato"/>
              </a:rPr>
              <a:t>Show Me</a:t>
            </a:r>
            <a:r>
              <a:rPr lang="en-US" b="0" i="0" dirty="0">
                <a:solidFill>
                  <a:srgbClr val="3C3C3B"/>
                </a:solidFill>
                <a:effectLst/>
                <a:latin typeface="Lato"/>
              </a:rPr>
              <a:t> should look like this:</a:t>
            </a:r>
          </a:p>
          <a:p>
            <a:pPr marL="158750" indent="0">
              <a:buNone/>
            </a:pPr>
            <a:endParaRPr lang="en-US" dirty="0">
              <a:uFillTx/>
            </a:endParaRPr>
          </a:p>
          <a:p>
            <a:pPr algn="l"/>
            <a:r>
              <a:rPr lang="en-US" b="0" i="0" dirty="0">
                <a:solidFill>
                  <a:srgbClr val="3C3C3B"/>
                </a:solidFill>
                <a:effectLst/>
                <a:latin typeface="Lato"/>
              </a:rPr>
              <a:t>Notice that the </a:t>
            </a:r>
            <a:r>
              <a:rPr lang="en-US" b="1" i="0" dirty="0">
                <a:solidFill>
                  <a:srgbClr val="3C3C3B"/>
                </a:solidFill>
                <a:effectLst/>
                <a:latin typeface="Lato"/>
              </a:rPr>
              <a:t>Show Me</a:t>
            </a:r>
            <a:r>
              <a:rPr lang="en-US" b="0" i="0" dirty="0">
                <a:solidFill>
                  <a:srgbClr val="3C3C3B"/>
                </a:solidFill>
                <a:effectLst/>
                <a:latin typeface="Lato"/>
              </a:rPr>
              <a:t> window has enabled certain visualization types such as </a:t>
            </a:r>
            <a:r>
              <a:rPr lang="en-US" b="1" i="0" dirty="0">
                <a:solidFill>
                  <a:srgbClr val="3C3C3B"/>
                </a:solidFill>
                <a:effectLst/>
                <a:latin typeface="Lato"/>
              </a:rPr>
              <a:t>text tables</a:t>
            </a:r>
            <a:r>
              <a:rPr lang="en-US" b="0" i="0" dirty="0">
                <a:solidFill>
                  <a:srgbClr val="3C3C3B"/>
                </a:solidFill>
                <a:effectLst/>
                <a:latin typeface="Lato"/>
              </a:rPr>
              <a:t>, </a:t>
            </a:r>
            <a:r>
              <a:rPr lang="en-US" b="1" i="0" dirty="0">
                <a:solidFill>
                  <a:srgbClr val="3C3C3B"/>
                </a:solidFill>
                <a:effectLst/>
                <a:latin typeface="Lato"/>
              </a:rPr>
              <a:t>heat maps</a:t>
            </a:r>
            <a:r>
              <a:rPr lang="en-US" b="0" i="0" dirty="0">
                <a:solidFill>
                  <a:srgbClr val="3C3C3B"/>
                </a:solidFill>
                <a:effectLst/>
                <a:latin typeface="Lato"/>
              </a:rPr>
              <a:t>, </a:t>
            </a:r>
            <a:r>
              <a:rPr lang="en-US" b="1" i="0" dirty="0">
                <a:solidFill>
                  <a:srgbClr val="3C3C3B"/>
                </a:solidFill>
                <a:effectLst/>
                <a:latin typeface="Lato"/>
              </a:rPr>
              <a:t>symbol maps</a:t>
            </a:r>
            <a:r>
              <a:rPr lang="en-US" b="0" i="0" dirty="0">
                <a:solidFill>
                  <a:srgbClr val="3C3C3B"/>
                </a:solidFill>
                <a:effectLst/>
                <a:latin typeface="Lato"/>
              </a:rPr>
              <a:t>, </a:t>
            </a:r>
            <a:r>
              <a:rPr lang="en-US" b="1" i="0" dirty="0">
                <a:solidFill>
                  <a:srgbClr val="3C3C3B"/>
                </a:solidFill>
                <a:effectLst/>
                <a:latin typeface="Lato"/>
              </a:rPr>
              <a:t>filled maps</a:t>
            </a:r>
            <a:r>
              <a:rPr lang="en-US" b="0" i="0" dirty="0">
                <a:solidFill>
                  <a:srgbClr val="3C3C3B"/>
                </a:solidFill>
                <a:effectLst/>
                <a:latin typeface="Lato"/>
              </a:rPr>
              <a:t>, and </a:t>
            </a:r>
            <a:r>
              <a:rPr lang="en-US" b="1" i="0" dirty="0">
                <a:solidFill>
                  <a:srgbClr val="3C3C3B"/>
                </a:solidFill>
                <a:effectLst/>
                <a:latin typeface="Lato"/>
              </a:rPr>
              <a:t>bar charts</a:t>
            </a:r>
            <a:r>
              <a:rPr lang="en-US" b="0" i="0" dirty="0">
                <a:solidFill>
                  <a:srgbClr val="3C3C3B"/>
                </a:solidFill>
                <a:effectLst/>
                <a:latin typeface="Lato"/>
              </a:rPr>
              <a:t>. These are the visualizations that are possible given the fields already in the view, in addition to any selected in the </a:t>
            </a:r>
            <a:r>
              <a:rPr lang="en-US" b="1" i="0" dirty="0">
                <a:solidFill>
                  <a:srgbClr val="3C3C3B"/>
                </a:solidFill>
                <a:effectLst/>
                <a:latin typeface="Lato"/>
              </a:rPr>
              <a:t>Data</a:t>
            </a:r>
            <a:r>
              <a:rPr lang="en-US" b="0" i="0" dirty="0">
                <a:solidFill>
                  <a:srgbClr val="3C3C3B"/>
                </a:solidFill>
                <a:effectLst/>
                <a:latin typeface="Lato"/>
              </a:rPr>
              <a:t> pane. Show Me highlights the recommended visualization for the selected fields and gives a description of what fields are required as you hover over each visualization type. Symbol maps, for example, require one geographic dimension and 0 to 2 measures.</a:t>
            </a:r>
          </a:p>
          <a:p>
            <a:pPr algn="l"/>
            <a:r>
              <a:rPr lang="en-US" b="0" i="0" dirty="0">
                <a:solidFill>
                  <a:srgbClr val="3C3C3B"/>
                </a:solidFill>
                <a:effectLst/>
                <a:latin typeface="Lato"/>
              </a:rPr>
              <a:t>Other visualizations are grayed out, such as </a:t>
            </a:r>
            <a:r>
              <a:rPr lang="en-US" b="1" i="0" dirty="0">
                <a:solidFill>
                  <a:srgbClr val="3C3C3B"/>
                </a:solidFill>
                <a:effectLst/>
                <a:latin typeface="Lato"/>
              </a:rPr>
              <a:t>lines</a:t>
            </a:r>
            <a:r>
              <a:rPr lang="en-US" b="0" i="0" dirty="0">
                <a:solidFill>
                  <a:srgbClr val="3C3C3B"/>
                </a:solidFill>
                <a:effectLst/>
                <a:latin typeface="Lato"/>
              </a:rPr>
              <a:t>, </a:t>
            </a:r>
            <a:r>
              <a:rPr lang="en-US" b="1" i="0" dirty="0">
                <a:solidFill>
                  <a:srgbClr val="3C3C3B"/>
                </a:solidFill>
                <a:effectLst/>
                <a:latin typeface="Lato"/>
              </a:rPr>
              <a:t>area charts</a:t>
            </a:r>
            <a:r>
              <a:rPr lang="en-US" b="0" i="0" dirty="0">
                <a:solidFill>
                  <a:srgbClr val="3C3C3B"/>
                </a:solidFill>
                <a:effectLst/>
                <a:latin typeface="Lato"/>
              </a:rPr>
              <a:t>, and </a:t>
            </a:r>
            <a:r>
              <a:rPr lang="en-US" b="1" i="0" dirty="0">
                <a:solidFill>
                  <a:srgbClr val="3C3C3B"/>
                </a:solidFill>
                <a:effectLst/>
                <a:latin typeface="Lato"/>
              </a:rPr>
              <a:t>histograms</a:t>
            </a:r>
            <a:r>
              <a:rPr lang="en-US" b="0" i="0" dirty="0">
                <a:solidFill>
                  <a:srgbClr val="3C3C3B"/>
                </a:solidFill>
                <a:effectLst/>
                <a:latin typeface="Lato"/>
              </a:rPr>
              <a:t>. Show Me will not create these visualization types with the fields that are currently in the view and are selected in the </a:t>
            </a:r>
            <a:r>
              <a:rPr lang="en-US" b="1" i="0" dirty="0">
                <a:solidFill>
                  <a:srgbClr val="3C3C3B"/>
                </a:solidFill>
                <a:effectLst/>
                <a:latin typeface="Lato"/>
              </a:rPr>
              <a:t>Data</a:t>
            </a:r>
            <a:r>
              <a:rPr lang="en-US" b="0" i="0" dirty="0">
                <a:solidFill>
                  <a:srgbClr val="3C3C3B"/>
                </a:solidFill>
                <a:effectLst/>
                <a:latin typeface="Lato"/>
              </a:rPr>
              <a:t> pane. Hover over the grayed out line charts option in Show</a:t>
            </a:r>
            <a:r>
              <a:rPr lang="en-US" b="1" i="0" dirty="0">
                <a:solidFill>
                  <a:srgbClr val="3C3C3B"/>
                </a:solidFill>
                <a:effectLst/>
                <a:latin typeface="Lato"/>
              </a:rPr>
              <a:t> </a:t>
            </a:r>
            <a:r>
              <a:rPr lang="en-US" b="0" i="0" dirty="0">
                <a:solidFill>
                  <a:srgbClr val="3C3C3B"/>
                </a:solidFill>
                <a:effectLst/>
                <a:latin typeface="Lato"/>
              </a:rPr>
              <a:t>Me. It indicates that line charts require one or more measures (which you have selected) but also require a date field (which you have not selected).</a:t>
            </a:r>
          </a:p>
          <a:p>
            <a:pPr algn="l"/>
            <a:r>
              <a:rPr lang="en-US" b="0" i="0" dirty="0">
                <a:solidFill>
                  <a:srgbClr val="FFFFFF"/>
                </a:solidFill>
                <a:effectLst/>
                <a:latin typeface="Lato"/>
              </a:rPr>
              <a:t>Tableau will draw line charts with fields other than dates. Show Me gives you options for what is typically considered good practice for visualizations. However, there may be times when you know that a line chart would represent your data better. Understanding how Tableau renders visualizations based on fields and shelves instead of always relying on Show Me will give you much greater flexibility in your visualizations and will allow you to rearrange things when Show Me doesn't give you the exact results you want. At the same time, you will need to cultivate an awareness of good visualization practices.</a:t>
            </a:r>
          </a:p>
          <a:p>
            <a:pPr algn="l"/>
            <a:r>
              <a:rPr lang="en-US" b="0" i="0" dirty="0">
                <a:solidFill>
                  <a:srgbClr val="3C3C3B"/>
                </a:solidFill>
                <a:effectLst/>
                <a:latin typeface="Lato"/>
              </a:rPr>
              <a:t>Show Me can be a powerful way in which to quickly iterate through different visualization types as you search for insights into the data. But as a data explorer, analyst, and storyteller, you should consider Show Me as a helpful guide that gives suggestions. You may know that a certain visualization type will answer your questions more effectively than the suggestions of Show Me. You also may have a plan for a visualization type that will work well as part of a dashboard but isn't even included in Show Me.</a:t>
            </a:r>
          </a:p>
          <a:p>
            <a:pPr algn="l"/>
            <a:r>
              <a:rPr lang="en-US" b="0" i="0" dirty="0">
                <a:solidFill>
                  <a:srgbClr val="3C3C3B"/>
                </a:solidFill>
                <a:effectLst/>
                <a:latin typeface="Lato"/>
              </a:rPr>
              <a:t>You will be well on your way to learning and mastering Tableau when you can use Show Me effectively but feel just as comfortable building visualizations without it. Show Me is powerful for quickly iterating through visualizations as you look for insights and raise new questions. It is useful for starting with a standard visualization that you will further customize. It is wonderful as a teaching and learning tool.</a:t>
            </a:r>
          </a:p>
          <a:p>
            <a:pPr algn="l"/>
            <a:r>
              <a:rPr lang="en-US" b="0" i="0" dirty="0">
                <a:solidFill>
                  <a:srgbClr val="3C3C3B"/>
                </a:solidFill>
                <a:effectLst/>
                <a:latin typeface="Lato"/>
              </a:rPr>
              <a:t>However, be careful to not use it as a crutch without understanding how visualizations are actually built from the data. Take the time to evaluate why certain visualizations are or are not possible. Pause to see what fields and shelves were used when you selected a certain visualization type.</a:t>
            </a:r>
          </a:p>
          <a:p>
            <a:pPr algn="l"/>
            <a:r>
              <a:rPr lang="en-US" b="0" i="0" dirty="0">
                <a:solidFill>
                  <a:srgbClr val="3C3C3B"/>
                </a:solidFill>
                <a:effectLst/>
                <a:latin typeface="Lato"/>
              </a:rPr>
              <a:t>End the example by experimenting with Show Me by clicking on various visualization types, looking for insights into the data that may be more or less obvious based on the visualization type. </a:t>
            </a:r>
            <a:r>
              <a:rPr lang="en-US" b="1" i="0" dirty="0">
                <a:solidFill>
                  <a:srgbClr val="3C3C3B"/>
                </a:solidFill>
                <a:effectLst/>
                <a:latin typeface="Lato"/>
              </a:rPr>
              <a:t>Circle views</a:t>
            </a:r>
            <a:r>
              <a:rPr lang="en-US" b="0" i="0" dirty="0">
                <a:solidFill>
                  <a:srgbClr val="3C3C3B"/>
                </a:solidFill>
                <a:effectLst/>
                <a:latin typeface="Lato"/>
              </a:rPr>
              <a:t> and </a:t>
            </a:r>
            <a:r>
              <a:rPr lang="en-US" b="1" i="0" dirty="0">
                <a:solidFill>
                  <a:srgbClr val="3C3C3B"/>
                </a:solidFill>
                <a:effectLst/>
                <a:latin typeface="Lato"/>
              </a:rPr>
              <a:t>box-and-whisker plots</a:t>
            </a:r>
            <a:r>
              <a:rPr lang="en-US" b="0" i="0" dirty="0">
                <a:solidFill>
                  <a:srgbClr val="3C3C3B"/>
                </a:solidFill>
                <a:effectLst/>
                <a:latin typeface="Lato"/>
              </a:rPr>
              <a:t> show the distribution of postal codes for each state. Bar charts easily expose several postal codes with negative profit.</a:t>
            </a:r>
          </a:p>
          <a:p>
            <a:pPr algn="l"/>
            <a:r>
              <a:rPr lang="en-US" b="0" i="0" dirty="0">
                <a:solidFill>
                  <a:srgbClr val="3C3C3B"/>
                </a:solidFill>
                <a:effectLst/>
                <a:latin typeface="Lato"/>
              </a:rPr>
              <a:t>Now that you have become familiar with creating individual views of the data, let's turn our attention to putting it all together in a dashboard.</a:t>
            </a:r>
          </a:p>
          <a:p>
            <a:pPr marL="158750" indent="0">
              <a:buNone/>
            </a:pPr>
            <a:endParaRPr dirty="0">
              <a:uFillTx/>
            </a:endParaRPr>
          </a:p>
        </p:txBody>
      </p:sp>
    </p:spTree>
    <p:extLst>
      <p:ext uri="{BB962C8B-B14F-4D97-AF65-F5344CB8AC3E}">
        <p14:creationId xmlns:p14="http://schemas.microsoft.com/office/powerpoint/2010/main" val="2152816324"/>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Each specific </a:t>
            </a:r>
            <a:r>
              <a:rPr lang="en-US" b="1" i="0" dirty="0">
                <a:solidFill>
                  <a:srgbClr val="3C3C3B"/>
                </a:solidFill>
                <a:effectLst/>
                <a:latin typeface="Lato"/>
              </a:rPr>
              <a:t>Distribution</a:t>
            </a:r>
            <a:r>
              <a:rPr lang="en-US" b="0" i="0" dirty="0">
                <a:solidFill>
                  <a:srgbClr val="3C3C3B"/>
                </a:solidFill>
                <a:effectLst/>
                <a:latin typeface="Lato"/>
              </a:rPr>
              <a:t> option specified in the </a:t>
            </a:r>
            <a:r>
              <a:rPr lang="en-US" b="1" i="0" dirty="0">
                <a:solidFill>
                  <a:srgbClr val="3C3C3B"/>
                </a:solidFill>
                <a:effectLst/>
                <a:latin typeface="Lato"/>
              </a:rPr>
              <a:t>Value</a:t>
            </a:r>
            <a:r>
              <a:rPr lang="en-US" b="0" i="0" dirty="0">
                <a:solidFill>
                  <a:srgbClr val="3C3C3B"/>
                </a:solidFill>
                <a:effectLst/>
                <a:latin typeface="Lato"/>
              </a:rPr>
              <a:t> drop-down menu under </a:t>
            </a:r>
            <a:r>
              <a:rPr lang="en-US" b="1" i="0" dirty="0">
                <a:solidFill>
                  <a:srgbClr val="3C3C3B"/>
                </a:solidFill>
                <a:effectLst/>
                <a:latin typeface="Lato"/>
              </a:rPr>
              <a:t>Computation</a:t>
            </a:r>
            <a:r>
              <a:rPr lang="en-US" b="0" i="0" dirty="0">
                <a:solidFill>
                  <a:srgbClr val="3C3C3B"/>
                </a:solidFill>
                <a:effectLst/>
                <a:latin typeface="Lato"/>
              </a:rPr>
              <a:t> has unique settings. </a:t>
            </a:r>
            <a:r>
              <a:rPr lang="en-US" b="1" i="0" dirty="0">
                <a:solidFill>
                  <a:srgbClr val="3C3C3B"/>
                </a:solidFill>
                <a:effectLst/>
                <a:latin typeface="Lato"/>
              </a:rPr>
              <a:t>Confidence Interval</a:t>
            </a:r>
            <a:r>
              <a:rPr lang="en-US" b="0" i="0" dirty="0">
                <a:solidFill>
                  <a:srgbClr val="3C3C3B"/>
                </a:solidFill>
                <a:effectLst/>
                <a:latin typeface="Lato"/>
              </a:rPr>
              <a:t>, for example, allows you to specify a percent value for the interval. </a:t>
            </a:r>
            <a:r>
              <a:rPr lang="en-US" b="1" i="0" dirty="0">
                <a:solidFill>
                  <a:srgbClr val="3C3C3B"/>
                </a:solidFill>
                <a:effectLst/>
                <a:latin typeface="Lato"/>
              </a:rPr>
              <a:t>Standard Deviation</a:t>
            </a:r>
            <a:r>
              <a:rPr lang="en-US" b="0" i="0" dirty="0">
                <a:solidFill>
                  <a:srgbClr val="3C3C3B"/>
                </a:solidFill>
                <a:effectLst/>
                <a:latin typeface="Lato"/>
              </a:rPr>
              <a:t> allows you to enter a comma-delimited list of values that describe how many standard deviations and at what intervals. The preceding settings reflect specifying standard deviations of </a:t>
            </a:r>
            <a:r>
              <a:rPr lang="en-US" b="1" i="0" dirty="0">
                <a:solidFill>
                  <a:srgbClr val="3C3C3B"/>
                </a:solidFill>
                <a:effectLst/>
                <a:latin typeface="Lato"/>
              </a:rPr>
              <a:t>-2</a:t>
            </a:r>
            <a:r>
              <a:rPr lang="en-US" b="0" i="0" dirty="0">
                <a:solidFill>
                  <a:srgbClr val="3C3C3B"/>
                </a:solidFill>
                <a:effectLst/>
                <a:latin typeface="Lato"/>
              </a:rPr>
              <a:t>, </a:t>
            </a:r>
            <a:r>
              <a:rPr lang="en-US" b="1" i="0" dirty="0">
                <a:solidFill>
                  <a:srgbClr val="3C3C3B"/>
                </a:solidFill>
                <a:effectLst/>
                <a:latin typeface="Lato"/>
              </a:rPr>
              <a:t>-1</a:t>
            </a:r>
            <a:r>
              <a:rPr lang="en-US" b="0" i="0" dirty="0">
                <a:solidFill>
                  <a:srgbClr val="3C3C3B"/>
                </a:solidFill>
                <a:effectLst/>
                <a:latin typeface="Lato"/>
              </a:rPr>
              <a:t>, </a:t>
            </a:r>
            <a:r>
              <a:rPr lang="en-US" b="1" i="0" dirty="0">
                <a:solidFill>
                  <a:srgbClr val="3C3C3B"/>
                </a:solidFill>
                <a:effectLst/>
                <a:latin typeface="Lato"/>
              </a:rPr>
              <a:t>1</a:t>
            </a:r>
            <a:r>
              <a:rPr lang="en-US" b="0" i="0" dirty="0">
                <a:solidFill>
                  <a:srgbClr val="3C3C3B"/>
                </a:solidFill>
                <a:effectLst/>
                <a:latin typeface="Lato"/>
              </a:rPr>
              <a:t>, and </a:t>
            </a:r>
            <a:r>
              <a:rPr lang="en-US" b="1" i="0" dirty="0">
                <a:solidFill>
                  <a:srgbClr val="3C3C3B"/>
                </a:solidFill>
                <a:effectLst/>
                <a:latin typeface="Lato"/>
              </a:rPr>
              <a:t>2</a:t>
            </a:r>
            <a:r>
              <a:rPr lang="en-US" b="0" i="0" dirty="0">
                <a:solidFill>
                  <a:srgbClr val="3C3C3B"/>
                </a:solidFill>
                <a:effectLst/>
                <a:latin typeface="Lato"/>
              </a:rPr>
              <a:t>. After adjusting the label and formatting as shown in the preceding screenshot, you should see results like this:</a:t>
            </a:r>
            <a:endParaRPr dirty="0">
              <a:uFillTx/>
            </a:endParaRPr>
          </a:p>
        </p:txBody>
      </p:sp>
    </p:spTree>
    <p:extLst>
      <p:ext uri="{BB962C8B-B14F-4D97-AF65-F5344CB8AC3E}">
        <p14:creationId xmlns:p14="http://schemas.microsoft.com/office/powerpoint/2010/main" val="4264053908"/>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Since you applied the standard deviations per pane, you get different bands for each type of sale. Each axis can support multiple distributions, reference lines, and bands. You could, for example, add an average line in the preceding view to help a viewer to understand the center of the standard deviations.</a:t>
            </a:r>
          </a:p>
          <a:p>
            <a:pPr algn="l"/>
            <a:r>
              <a:rPr lang="en-US" b="0" i="0" dirty="0">
                <a:solidFill>
                  <a:srgbClr val="3C3C3B"/>
                </a:solidFill>
                <a:effectLst/>
                <a:latin typeface="Lato"/>
              </a:rPr>
              <a:t>On a scatterplot, using a distribution for each axis can yield a very useful way to analyze outliers. Showing a single standard deviation for both </a:t>
            </a:r>
            <a:r>
              <a:rPr lang="en-US" b="1" i="0" dirty="0">
                <a:solidFill>
                  <a:srgbClr val="3C3C3B"/>
                </a:solidFill>
                <a:effectLst/>
                <a:latin typeface="Lato"/>
              </a:rPr>
              <a:t>Area</a:t>
            </a:r>
            <a:r>
              <a:rPr lang="en-US" b="0" i="0" dirty="0">
                <a:solidFill>
                  <a:srgbClr val="3C3C3B"/>
                </a:solidFill>
                <a:effectLst/>
                <a:latin typeface="Lato"/>
              </a:rPr>
              <a:t> and </a:t>
            </a:r>
            <a:r>
              <a:rPr lang="en-US" b="1" i="0" dirty="0">
                <a:solidFill>
                  <a:srgbClr val="3C3C3B"/>
                </a:solidFill>
                <a:effectLst/>
                <a:latin typeface="Lato"/>
              </a:rPr>
              <a:t>Price</a:t>
            </a:r>
            <a:r>
              <a:rPr lang="en-US" b="0" i="0" dirty="0">
                <a:solidFill>
                  <a:srgbClr val="3C3C3B"/>
                </a:solidFill>
                <a:effectLst/>
                <a:latin typeface="Lato"/>
              </a:rPr>
              <a:t> allows you to easily see properties that fall within norms for both, one, or neither (you might consider purchasing a house that was on the high end of size but within normal price limits!):</a:t>
            </a:r>
          </a:p>
          <a:p>
            <a:pPr marL="158750" indent="0">
              <a:buNone/>
            </a:pPr>
            <a:endParaRPr dirty="0">
              <a:uFillTx/>
            </a:endParaRPr>
          </a:p>
        </p:txBody>
      </p:sp>
    </p:spTree>
    <p:extLst>
      <p:ext uri="{BB962C8B-B14F-4D97-AF65-F5344CB8AC3E}">
        <p14:creationId xmlns:p14="http://schemas.microsoft.com/office/powerpoint/2010/main" val="2955825378"/>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we've seen, trend models make predictions. Given a good model, you expect additional data to follow the trend. When the trend is over time, you can get some idea of where future values may fall. However, predicting future values often requires a different type of model. Factors such as seasonality can make a difference not predicted by a trend alone. Tableau includes built-in forecasting models that can be used to predict and visualize future values.</a:t>
            </a:r>
          </a:p>
          <a:p>
            <a:pPr marL="158750" indent="0">
              <a:buNone/>
            </a:pPr>
            <a:endParaRPr dirty="0">
              <a:uFillTx/>
            </a:endParaRPr>
          </a:p>
        </p:txBody>
      </p:sp>
    </p:spTree>
    <p:extLst>
      <p:ext uri="{BB962C8B-B14F-4D97-AF65-F5344CB8AC3E}">
        <p14:creationId xmlns:p14="http://schemas.microsoft.com/office/powerpoint/2010/main" val="4019990834"/>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for example, is the view of the population growth over time of Afghanistan and Australia with forecasts shown:</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Note that, when you show the forecast, Tableau adds a forecast icon to the SUM(Population) field on </a:t>
            </a:r>
            <a:r>
              <a:rPr lang="en-US" b="1" i="0" dirty="0">
                <a:solidFill>
                  <a:srgbClr val="3C3C3B"/>
                </a:solidFill>
                <a:effectLst/>
                <a:latin typeface="Lato"/>
              </a:rPr>
              <a:t>Rows</a:t>
            </a:r>
            <a:r>
              <a:rPr lang="en-US" b="0" i="0" dirty="0">
                <a:solidFill>
                  <a:srgbClr val="3C3C3B"/>
                </a:solidFill>
                <a:effectLst/>
                <a:latin typeface="Lato"/>
              </a:rPr>
              <a:t> to indicate that the measure is being forecast. Additionally, Tableau adds a new special </a:t>
            </a:r>
            <a:r>
              <a:rPr lang="en-US" b="1" i="0" dirty="0">
                <a:solidFill>
                  <a:srgbClr val="3C3C3B"/>
                </a:solidFill>
                <a:effectLst/>
                <a:latin typeface="Lato"/>
              </a:rPr>
              <a:t>Forecast indicator</a:t>
            </a:r>
            <a:r>
              <a:rPr lang="en-US" b="0" i="0" dirty="0">
                <a:solidFill>
                  <a:srgbClr val="3C3C3B"/>
                </a:solidFill>
                <a:effectLst/>
                <a:latin typeface="Lato"/>
              </a:rPr>
              <a:t> field to </a:t>
            </a:r>
            <a:r>
              <a:rPr lang="en-US" b="1" i="0" dirty="0">
                <a:solidFill>
                  <a:srgbClr val="3C3C3B"/>
                </a:solidFill>
                <a:effectLst/>
                <a:latin typeface="Lato"/>
              </a:rPr>
              <a:t>Color</a:t>
            </a:r>
            <a:r>
              <a:rPr lang="en-US" b="0" i="0" dirty="0">
                <a:solidFill>
                  <a:srgbClr val="3C3C3B"/>
                </a:solidFill>
                <a:effectLst/>
                <a:latin typeface="Lato"/>
              </a:rPr>
              <a:t> so that forecast values are differentiated from actual values in the view.</a:t>
            </a:r>
          </a:p>
          <a:p>
            <a:pPr algn="l"/>
            <a:r>
              <a:rPr lang="en-US" b="0" i="0" dirty="0">
                <a:solidFill>
                  <a:srgbClr val="FFFFFF"/>
                </a:solidFill>
                <a:effectLst/>
                <a:latin typeface="Lato"/>
              </a:rPr>
              <a:t>You can move the </a:t>
            </a:r>
            <a:r>
              <a:rPr lang="en-US" b="1" i="0" dirty="0">
                <a:solidFill>
                  <a:srgbClr val="FFFFFF"/>
                </a:solidFill>
                <a:effectLst/>
                <a:latin typeface="Lato"/>
              </a:rPr>
              <a:t>Forecast indicator</a:t>
            </a:r>
            <a:r>
              <a:rPr lang="en-US" b="0" i="0" dirty="0">
                <a:solidFill>
                  <a:srgbClr val="FFFFFF"/>
                </a:solidFill>
                <a:effectLst/>
                <a:latin typeface="Lato"/>
              </a:rPr>
              <a:t> field or even copy it (hold the </a:t>
            </a:r>
            <a:r>
              <a:rPr lang="en-US" b="0" i="1" dirty="0">
                <a:solidFill>
                  <a:srgbClr val="FFFFFF"/>
                </a:solidFill>
                <a:effectLst/>
                <a:latin typeface="Lato"/>
              </a:rPr>
              <a:t>Ctrl</a:t>
            </a:r>
            <a:r>
              <a:rPr lang="en-US" b="0" i="0" dirty="0">
                <a:solidFill>
                  <a:srgbClr val="FFFFFF"/>
                </a:solidFill>
                <a:effectLst/>
                <a:latin typeface="Lato"/>
              </a:rPr>
              <a:t> key while dragging and dropping) to other shelves to further customize your view.</a:t>
            </a:r>
          </a:p>
          <a:p>
            <a:pPr marL="158750" indent="0">
              <a:buNone/>
            </a:pPr>
            <a:endParaRPr dirty="0">
              <a:uFillTx/>
            </a:endParaRPr>
          </a:p>
        </p:txBody>
      </p:sp>
    </p:spTree>
    <p:extLst>
      <p:ext uri="{BB962C8B-B14F-4D97-AF65-F5344CB8AC3E}">
        <p14:creationId xmlns:p14="http://schemas.microsoft.com/office/powerpoint/2010/main" val="17295089"/>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Here, you have options to set the length of the forecast, determine aggregations, customize the model, and set whether you wish to show prediction intervals. The forecast length is set to </a:t>
            </a:r>
            <a:r>
              <a:rPr lang="en-US" b="1" i="0" dirty="0">
                <a:solidFill>
                  <a:srgbClr val="3C3C3B"/>
                </a:solidFill>
                <a:effectLst/>
                <a:latin typeface="Lato"/>
              </a:rPr>
              <a:t>Automatic</a:t>
            </a:r>
            <a:r>
              <a:rPr lang="en-US" b="0" i="0" dirty="0">
                <a:solidFill>
                  <a:srgbClr val="3C3C3B"/>
                </a:solidFill>
                <a:effectLst/>
                <a:latin typeface="Lato"/>
              </a:rPr>
              <a:t> by default, but you can extend the forecast by a custom value.</a:t>
            </a:r>
          </a:p>
          <a:p>
            <a:pPr algn="l"/>
            <a:r>
              <a:rPr lang="en-US" b="0" i="0" dirty="0">
                <a:solidFill>
                  <a:srgbClr val="3C3C3B"/>
                </a:solidFill>
                <a:effectLst/>
                <a:latin typeface="Lato"/>
              </a:rPr>
              <a:t>The options under </a:t>
            </a:r>
            <a:r>
              <a:rPr lang="en-US" b="1" i="0" dirty="0">
                <a:solidFill>
                  <a:srgbClr val="3C3C3B"/>
                </a:solidFill>
                <a:effectLst/>
                <a:latin typeface="Lato"/>
              </a:rPr>
              <a:t>Source Data</a:t>
            </a:r>
            <a:r>
              <a:rPr lang="en-US" b="0" i="0" dirty="0">
                <a:solidFill>
                  <a:srgbClr val="3C3C3B"/>
                </a:solidFill>
                <a:effectLst/>
                <a:latin typeface="Lato"/>
              </a:rPr>
              <a:t> allow you to optionally specify a different grain of data for the model. For example, your view might show a measure by year, but you could allow Tableau to query the source data to retrieve values by month and use the finer grain to potentially achieve better forecasting results.</a:t>
            </a:r>
          </a:p>
          <a:p>
            <a:pPr algn="l"/>
            <a:r>
              <a:rPr lang="en-US" b="0" i="0" dirty="0">
                <a:solidFill>
                  <a:srgbClr val="FFFFFF"/>
                </a:solidFill>
                <a:effectLst/>
                <a:latin typeface="Lato"/>
              </a:rPr>
              <a:t>Tableau's ability to separately query the data source to obtain data at a finer grain for more precise results works well with relational data sources. However, </a:t>
            </a:r>
            <a:r>
              <a:rPr lang="en-US" b="1" i="0" dirty="0">
                <a:solidFill>
                  <a:srgbClr val="FFFFFF"/>
                </a:solidFill>
                <a:effectLst/>
                <a:latin typeface="Lato"/>
              </a:rPr>
              <a:t>Online Analytical Processing</a:t>
            </a:r>
            <a:r>
              <a:rPr lang="en-US" b="0" i="0" dirty="0">
                <a:solidFill>
                  <a:srgbClr val="FFFFFF"/>
                </a:solidFill>
                <a:effectLst/>
                <a:latin typeface="Lato"/>
              </a:rPr>
              <a:t> (</a:t>
            </a:r>
            <a:r>
              <a:rPr lang="en-US" b="1" i="0" dirty="0">
                <a:solidFill>
                  <a:srgbClr val="FFFFFF"/>
                </a:solidFill>
                <a:effectLst/>
                <a:latin typeface="Lato"/>
              </a:rPr>
              <a:t>OLAP</a:t>
            </a:r>
            <a:r>
              <a:rPr lang="en-US" b="0" i="0" dirty="0">
                <a:solidFill>
                  <a:srgbClr val="FFFFFF"/>
                </a:solidFill>
                <a:effectLst/>
                <a:latin typeface="Lato"/>
              </a:rPr>
              <a:t>) data sources aren't compatible with this approach, which is one reason why forecasting isn't available when working with cubes.</a:t>
            </a:r>
          </a:p>
          <a:p>
            <a:pPr algn="l"/>
            <a:r>
              <a:rPr lang="en-US" b="0" i="0" dirty="0">
                <a:solidFill>
                  <a:srgbClr val="3C3C3B"/>
                </a:solidFill>
                <a:effectLst/>
                <a:latin typeface="Lato"/>
              </a:rPr>
              <a:t>By default, the last value is excluded from the model. This is useful when you're working with data where the most recent time period is incomplete. For example, when records are added daily, the last (current) month isn't complete until the final records are added on the last day of the month. Prior to that last day, the incomplete time period might skew the model if it's not ignored.</a:t>
            </a:r>
          </a:p>
          <a:p>
            <a:pPr marL="158750" indent="0">
              <a:buNone/>
            </a:pPr>
            <a:endParaRPr dirty="0">
              <a:uFillTx/>
            </a:endParaRPr>
          </a:p>
        </p:txBody>
      </p:sp>
    </p:spTree>
    <p:extLst>
      <p:ext uri="{BB962C8B-B14F-4D97-AF65-F5344CB8AC3E}">
        <p14:creationId xmlns:p14="http://schemas.microsoft.com/office/powerpoint/2010/main" val="2218273349"/>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model itself can be set to automatic with or without seasonality, or can be customized to set options for seasonality and trend. To understand the options, consider the following view of </a:t>
            </a:r>
            <a:r>
              <a:rPr lang="en-US" b="1" i="0" dirty="0">
                <a:solidFill>
                  <a:srgbClr val="3C3C3B"/>
                </a:solidFill>
                <a:effectLst/>
                <a:latin typeface="Lato"/>
              </a:rPr>
              <a:t>Sales</a:t>
            </a:r>
            <a:r>
              <a:rPr lang="en-US" b="0" i="0" dirty="0">
                <a:solidFill>
                  <a:srgbClr val="3C3C3B"/>
                </a:solidFill>
                <a:effectLst/>
                <a:latin typeface="Lato"/>
              </a:rPr>
              <a:t> by </a:t>
            </a:r>
            <a:r>
              <a:rPr lang="en-US" b="1" i="0" dirty="0">
                <a:solidFill>
                  <a:srgbClr val="3C3C3B"/>
                </a:solidFill>
                <a:effectLst/>
                <a:latin typeface="Lato"/>
              </a:rPr>
              <a:t>Month</a:t>
            </a:r>
            <a:r>
              <a:rPr lang="en-US" b="0" i="0" dirty="0">
                <a:solidFill>
                  <a:srgbClr val="3C3C3B"/>
                </a:solidFill>
                <a:effectLst/>
                <a:latin typeface="Lato"/>
              </a:rPr>
              <a:t> from the </a:t>
            </a:r>
            <a:r>
              <a:rPr lang="en-US" dirty="0"/>
              <a:t>Superstore</a:t>
            </a:r>
            <a:r>
              <a:rPr lang="en-US" b="0" i="0" dirty="0">
                <a:solidFill>
                  <a:srgbClr val="3C3C3B"/>
                </a:solidFill>
                <a:effectLst/>
                <a:latin typeface="Lato"/>
              </a:rPr>
              <a:t> sample data:</a:t>
            </a:r>
            <a:endParaRPr dirty="0">
              <a:uFillTx/>
            </a:endParaRPr>
          </a:p>
        </p:txBody>
      </p:sp>
    </p:spTree>
    <p:extLst>
      <p:ext uri="{BB962C8B-B14F-4D97-AF65-F5344CB8AC3E}">
        <p14:creationId xmlns:p14="http://schemas.microsoft.com/office/powerpoint/2010/main" val="709425384"/>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data displays a distinct cyclical or seasonal pattern. This is very typical for retail sales and other types of data. The following are the results of selecting various custom options: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Examining the differences above will help you understand the differences in the options. For example, note that no seasonality results in a straight line that does not fluctuate with seasons. Multiplicative trends result in sharper inclines and decreases, while multiplicative seasonality results in sharper variations.</a:t>
            </a:r>
            <a:endParaRPr dirty="0">
              <a:uFillTx/>
            </a:endParaRPr>
          </a:p>
        </p:txBody>
      </p:sp>
    </p:spTree>
    <p:extLst>
      <p:ext uri="{BB962C8B-B14F-4D97-AF65-F5344CB8AC3E}">
        <p14:creationId xmlns:p14="http://schemas.microsoft.com/office/powerpoint/2010/main" val="1150958964"/>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Much like trends, forecast models and summary information can be accessed using the menu. Selecting </a:t>
            </a:r>
            <a:r>
              <a:rPr lang="en-US" b="1" i="0" dirty="0">
                <a:solidFill>
                  <a:srgbClr val="3C3C3B"/>
                </a:solidFill>
                <a:effectLst/>
                <a:latin typeface="Lato"/>
              </a:rPr>
              <a:t>Analytics</a:t>
            </a:r>
            <a:r>
              <a:rPr lang="en-US" b="0" i="0" dirty="0">
                <a:solidFill>
                  <a:srgbClr val="3C3C3B"/>
                </a:solidFill>
                <a:effectLst/>
                <a:latin typeface="Lato"/>
              </a:rPr>
              <a:t> | </a:t>
            </a:r>
            <a:r>
              <a:rPr lang="en-US" b="1" i="0" dirty="0">
                <a:solidFill>
                  <a:srgbClr val="3C3C3B"/>
                </a:solidFill>
                <a:effectLst/>
                <a:latin typeface="Lato"/>
              </a:rPr>
              <a:t>Forecast</a:t>
            </a:r>
            <a:r>
              <a:rPr lang="en-US" b="0" i="0" dirty="0">
                <a:solidFill>
                  <a:srgbClr val="3C3C3B"/>
                </a:solidFill>
                <a:effectLst/>
                <a:latin typeface="Lato"/>
              </a:rPr>
              <a:t> | </a:t>
            </a:r>
            <a:r>
              <a:rPr lang="en-US" b="1" i="0" dirty="0">
                <a:solidFill>
                  <a:srgbClr val="3C3C3B"/>
                </a:solidFill>
                <a:effectLst/>
                <a:latin typeface="Lato"/>
              </a:rPr>
              <a:t>Describe Forecast</a:t>
            </a:r>
            <a:r>
              <a:rPr lang="en-US" b="0" i="0" dirty="0">
                <a:solidFill>
                  <a:srgbClr val="3C3C3B"/>
                </a:solidFill>
                <a:effectLst/>
                <a:latin typeface="Lato"/>
              </a:rPr>
              <a:t> will display a window with tabs for both the summary and details concerning the model:</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Clicking the </a:t>
            </a:r>
            <a:r>
              <a:rPr lang="en-US" b="1" i="0" dirty="0">
                <a:solidFill>
                  <a:srgbClr val="3C3C3B"/>
                </a:solidFill>
                <a:effectLst/>
                <a:latin typeface="Lato"/>
              </a:rPr>
              <a:t>Learn more about the forecast summary</a:t>
            </a:r>
            <a:r>
              <a:rPr lang="en-US" b="0" i="0" dirty="0">
                <a:solidFill>
                  <a:srgbClr val="3C3C3B"/>
                </a:solidFill>
                <a:effectLst/>
                <a:latin typeface="Lato"/>
              </a:rPr>
              <a:t> link at the bottom of the window will give you much more information on the forecast models used in Tableau.</a:t>
            </a:r>
          </a:p>
          <a:p>
            <a:pPr algn="l"/>
            <a:r>
              <a:rPr lang="en-US" b="0" i="0" dirty="0">
                <a:solidFill>
                  <a:srgbClr val="FFFFFF"/>
                </a:solidFill>
                <a:effectLst/>
                <a:latin typeface="Lato"/>
              </a:rPr>
              <a:t>Forecast models are only enabled given a certain set of conditions. If the option is disabled, ensure that you're connected to a relational database and not OLAP, that you're not using table calculations, and that you have at least five data points.</a:t>
            </a:r>
          </a:p>
          <a:p>
            <a:pPr marL="158750" indent="0">
              <a:buNone/>
            </a:pPr>
            <a:endParaRPr dirty="0">
              <a:uFillTx/>
            </a:endParaRPr>
          </a:p>
        </p:txBody>
      </p:sp>
    </p:spTree>
    <p:extLst>
      <p:ext uri="{BB962C8B-B14F-4D97-AF65-F5344CB8AC3E}">
        <p14:creationId xmlns:p14="http://schemas.microsoft.com/office/powerpoint/2010/main" val="2179322375"/>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Clusters enable you to find groups of related data points based on various factors. Distributions are useful for understanding a spread of values across a dataset. Forecasting allows a complex model of trends and seasonality to predict future results. Having a good understanding of these tools will give you the ability to clarify and validate your initial visual analyses.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Next, we'll consider some advanced visualization types that will expand the horizons of what you are able to accomplish with Tableau and the way in which you communicate data to others!</a:t>
            </a:r>
          </a:p>
          <a:p>
            <a:pPr marL="158750" indent="0">
              <a:buNone/>
            </a:pPr>
            <a:endParaRPr dirty="0">
              <a:uFillTx/>
            </a:endParaRPr>
          </a:p>
        </p:txBody>
      </p:sp>
    </p:spTree>
    <p:extLst>
      <p:ext uri="{BB962C8B-B14F-4D97-AF65-F5344CB8AC3E}">
        <p14:creationId xmlns:p14="http://schemas.microsoft.com/office/powerpoint/2010/main" val="4289741439"/>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1256140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Dashboards are often interactive and allow end users to explore different facets of the data.</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3C3C3B"/>
                </a:solidFill>
                <a:effectLst/>
                <a:latin typeface="Lato"/>
              </a:rPr>
              <a:t>Dashboards serve a wide variety of purposes and can be tailored to suit a wide variety of audiences. Consider the following possible dashboards:</a:t>
            </a:r>
          </a:p>
          <a:p>
            <a:pPr algn="l">
              <a:buFont typeface="Arial" panose="020B0604020202020204" pitchFamily="34" charset="0"/>
              <a:buChar char="•"/>
            </a:pPr>
            <a:r>
              <a:rPr lang="en-US" b="0" i="0" dirty="0">
                <a:solidFill>
                  <a:srgbClr val="3C3C3B"/>
                </a:solidFill>
                <a:effectLst/>
                <a:latin typeface="Lato"/>
              </a:rPr>
              <a:t>A summary-level view of profit and sales to allow executives to take a quick glimpse at the current status of the company</a:t>
            </a:r>
          </a:p>
          <a:p>
            <a:pPr algn="l">
              <a:buFont typeface="Arial" panose="020B0604020202020204" pitchFamily="34" charset="0"/>
              <a:buChar char="•"/>
            </a:pPr>
            <a:r>
              <a:rPr lang="en-US" b="0" i="0" dirty="0">
                <a:solidFill>
                  <a:srgbClr val="3C3C3B"/>
                </a:solidFill>
                <a:effectLst/>
                <a:latin typeface="Lato"/>
              </a:rPr>
              <a:t>An interactive dashboard, allowing sales managers to drill into sales territories to identify threats or opportunities</a:t>
            </a:r>
          </a:p>
          <a:p>
            <a:pPr algn="l">
              <a:buFont typeface="Arial" panose="020B0604020202020204" pitchFamily="34" charset="0"/>
              <a:buChar char="•"/>
            </a:pPr>
            <a:r>
              <a:rPr lang="en-US" b="0" i="0" dirty="0">
                <a:solidFill>
                  <a:srgbClr val="3C3C3B"/>
                </a:solidFill>
                <a:effectLst/>
                <a:latin typeface="Lato"/>
              </a:rPr>
              <a:t>A dashboard allowing doctors to track patient readmissions, diagnoses, and procedures to make better decisions about patient care</a:t>
            </a:r>
          </a:p>
          <a:p>
            <a:pPr algn="l">
              <a:buFont typeface="Arial" panose="020B0604020202020204" pitchFamily="34" charset="0"/>
              <a:buChar char="•"/>
            </a:pPr>
            <a:r>
              <a:rPr lang="en-US" b="0" i="0" dirty="0">
                <a:solidFill>
                  <a:srgbClr val="3C3C3B"/>
                </a:solidFill>
                <a:effectLst/>
                <a:latin typeface="Lato"/>
              </a:rPr>
              <a:t>A dashboard allowing executives of a real-estate company to identify trends and make decisions for various apartment complexes</a:t>
            </a:r>
          </a:p>
          <a:p>
            <a:pPr algn="l">
              <a:buFont typeface="Arial" panose="020B0604020202020204" pitchFamily="34" charset="0"/>
              <a:buChar char="•"/>
            </a:pPr>
            <a:r>
              <a:rPr lang="en-US" b="0" i="0" dirty="0">
                <a:solidFill>
                  <a:srgbClr val="3C3C3B"/>
                </a:solidFill>
                <a:effectLst/>
                <a:latin typeface="Lato"/>
              </a:rPr>
              <a:t>An interactive dashboard for loan officers to make lending decisions based on portfolios broken down by credit ratings and geographic location</a:t>
            </a:r>
          </a:p>
          <a:p>
            <a:pPr algn="l"/>
            <a:r>
              <a:rPr lang="en-US" b="0" i="0" dirty="0">
                <a:solidFill>
                  <a:srgbClr val="3C3C3B"/>
                </a:solidFill>
                <a:effectLst/>
                <a:latin typeface="Lato"/>
              </a:rPr>
              <a:t>Considerations for different audiences and advanced techniques will be covered in detail in </a:t>
            </a:r>
            <a:r>
              <a:rPr lang="en-US" b="0" i="1" dirty="0">
                <a:solidFill>
                  <a:srgbClr val="3C3C3B"/>
                </a:solidFill>
                <a:effectLst/>
                <a:latin typeface="Lato"/>
              </a:rPr>
              <a:t>lesson 8</a:t>
            </a:r>
            <a:r>
              <a:rPr lang="en-US" b="0" i="0" dirty="0">
                <a:solidFill>
                  <a:srgbClr val="3C3C3B"/>
                </a:solidFill>
                <a:effectLst/>
                <a:latin typeface="Lato"/>
              </a:rPr>
              <a:t>, </a:t>
            </a:r>
            <a:r>
              <a:rPr lang="en-US" b="0" i="1" dirty="0">
                <a:solidFill>
                  <a:srgbClr val="3C3C3B"/>
                </a:solidFill>
                <a:effectLst/>
                <a:latin typeface="Lato"/>
              </a:rPr>
              <a:t>Telling a Data Story with Dashboards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4103689373"/>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We've explored many different types of visualizations and considered which types of questions they best answer. For example, bar charts aid in comparing values; line charts can show changes and trends over time; stacked bars and treemaps help us see part-to-whole relationships; box plots help us understand distributions and outliers. We've also seen how to enhance our understanding and data storytelling with calculations, annotations, formatting, and reference lines. With this knowledge as a foundation, we'll expand the possibilities of data analysis with some advanced visualizations.</a:t>
            </a:r>
          </a:p>
          <a:p>
            <a:pPr algn="l"/>
            <a:r>
              <a:rPr lang="en-US" b="0" i="0" dirty="0">
                <a:solidFill>
                  <a:srgbClr val="3C3C3B"/>
                </a:solidFill>
                <a:effectLst/>
                <a:latin typeface="Lato"/>
              </a:rPr>
              <a:t>These are only examples of Tableau's amazing flexibility and are meant to inspire you to think through new ways of seeing, understanding, and communicating your data. These are not designed as complex charts for the sake of complexity, but rather to spark creativity and interest to effectively communicate data.</a:t>
            </a:r>
          </a:p>
          <a:p>
            <a:pPr marL="158750" indent="0">
              <a:buNone/>
            </a:pPr>
            <a:endParaRPr dirty="0">
              <a:uFillTx/>
            </a:endParaRPr>
          </a:p>
        </p:txBody>
      </p:sp>
    </p:spTree>
    <p:extLst>
      <p:ext uri="{BB962C8B-B14F-4D97-AF65-F5344CB8AC3E}">
        <p14:creationId xmlns:p14="http://schemas.microsoft.com/office/powerpoint/2010/main" val="2249992674"/>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5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example, movement or flow might be best represented with a Sankey diagram. How many? might be best answered with a unit or symbol chart. Comparing changes in ranks or absolute values might be best accomplished with a slope or bump chart. The visualizations that follow are not what you will use as you first explore the data. But as you dive deeper into your analysis and want to know or communicate more, you might consider some of the options in this lesson.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Each of the visualizations in this lesson is created using the supplied Superstore data. Instead of providing step-by-step instructions, we'll point out specific advanced techniques used to create each chart type. The goal is not to memorize steps but to understand how to creatively leverage Tableau's features.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You can find completed examples in the lesson 10 Complete workbook, or test your growing Tableau skills by building everything from scratch using the lesson 10 Starter workbook.</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Let's start our journey into advanced visualizations with slope and bump charts.</a:t>
            </a:r>
          </a:p>
          <a:p>
            <a:pPr marL="158750" indent="0">
              <a:buNone/>
            </a:pPr>
            <a:endParaRPr dirty="0">
              <a:uFillTx/>
            </a:endParaRPr>
          </a:p>
        </p:txBody>
      </p:sp>
    </p:spTree>
    <p:extLst>
      <p:ext uri="{BB962C8B-B14F-4D97-AF65-F5344CB8AC3E}">
        <p14:creationId xmlns:p14="http://schemas.microsoft.com/office/powerpoint/2010/main" val="1674581173"/>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A </a:t>
            </a:r>
            <a:r>
              <a:rPr lang="en-US" b="1" i="0" dirty="0">
                <a:solidFill>
                  <a:srgbClr val="3C3C3B"/>
                </a:solidFill>
                <a:effectLst/>
                <a:latin typeface="Lato"/>
              </a:rPr>
              <a:t>slope chart</a:t>
            </a:r>
            <a:r>
              <a:rPr lang="en-US" b="0" i="0" dirty="0">
                <a:solidFill>
                  <a:srgbClr val="3C3C3B"/>
                </a:solidFill>
                <a:effectLst/>
                <a:latin typeface="Lato"/>
              </a:rPr>
              <a:t> shows a change of values from one period or status to another. For example, here is a slope chart demonstrating the change in sales rank for each state in the </a:t>
            </a:r>
            <a:r>
              <a:rPr lang="en-US" b="1" i="0" dirty="0">
                <a:solidFill>
                  <a:srgbClr val="3C3C3B"/>
                </a:solidFill>
                <a:effectLst/>
                <a:latin typeface="Lato"/>
              </a:rPr>
              <a:t>South</a:t>
            </a:r>
            <a:r>
              <a:rPr lang="en-US" b="0" i="0" dirty="0">
                <a:solidFill>
                  <a:srgbClr val="3C3C3B"/>
                </a:solidFill>
                <a:effectLst/>
                <a:latin typeface="Lato"/>
              </a:rPr>
              <a:t> region from </a:t>
            </a:r>
            <a:r>
              <a:rPr lang="en-US" b="1" i="0" dirty="0">
                <a:solidFill>
                  <a:srgbClr val="3C3C3B"/>
                </a:solidFill>
                <a:effectLst/>
                <a:latin typeface="Lato"/>
              </a:rPr>
              <a:t>2016</a:t>
            </a:r>
            <a:r>
              <a:rPr lang="en-US" b="0" i="0" dirty="0">
                <a:solidFill>
                  <a:srgbClr val="3C3C3B"/>
                </a:solidFill>
                <a:effectLst/>
                <a:latin typeface="Lato"/>
              </a:rPr>
              <a:t> to </a:t>
            </a:r>
            <a:r>
              <a:rPr lang="en-US" b="1" i="0" dirty="0">
                <a:solidFill>
                  <a:srgbClr val="3C3C3B"/>
                </a:solidFill>
                <a:effectLst/>
                <a:latin typeface="Lato"/>
              </a:rPr>
              <a:t>2017</a:t>
            </a:r>
            <a:r>
              <a:rPr lang="en-US" b="0" i="0" dirty="0">
                <a:solidFill>
                  <a:srgbClr val="3C3C3B"/>
                </a:solidFill>
                <a:effectLst/>
                <a:latin typeface="Lato"/>
              </a:rPr>
              <a:t>:</a:t>
            </a:r>
          </a:p>
          <a:p>
            <a:pPr marL="158750" indent="0">
              <a:buNone/>
            </a:pPr>
            <a:endParaRPr lang="en-US" dirty="0">
              <a:effectLst/>
            </a:endParaRPr>
          </a:p>
          <a:p>
            <a:pPr algn="l"/>
            <a:r>
              <a:rPr lang="en-US" b="0" i="0" dirty="0">
                <a:solidFill>
                  <a:srgbClr val="3C3C3B"/>
                </a:solidFill>
                <a:effectLst/>
                <a:latin typeface="Lato"/>
              </a:rPr>
              <a:t>Here are some features and techniques used to create the preceding slope chart:</a:t>
            </a:r>
          </a:p>
          <a:p>
            <a:pPr algn="l">
              <a:buFont typeface="Arial" panose="020B0604020202020204" pitchFamily="34" charset="0"/>
              <a:buChar char="•"/>
            </a:pPr>
            <a:r>
              <a:rPr lang="en-US" b="0" i="0" dirty="0">
                <a:solidFill>
                  <a:srgbClr val="3C3C3B"/>
                </a:solidFill>
                <a:effectLst/>
                <a:latin typeface="Lato"/>
              </a:rPr>
              <a:t>The table calculation </a:t>
            </a:r>
            <a:r>
              <a:rPr lang="en-US" b="1" i="0" dirty="0">
                <a:solidFill>
                  <a:srgbClr val="3C3C3B"/>
                </a:solidFill>
                <a:effectLst/>
                <a:latin typeface="Lato"/>
              </a:rPr>
              <a:t>Rank(SUM(Sales))</a:t>
            </a:r>
            <a:r>
              <a:rPr lang="en-US" b="0" i="0" dirty="0">
                <a:solidFill>
                  <a:srgbClr val="3C3C3B"/>
                </a:solidFill>
                <a:effectLst/>
                <a:latin typeface="Lato"/>
              </a:rPr>
              <a:t> is computed by (addressed by) </a:t>
            </a:r>
            <a:r>
              <a:rPr lang="en-US" b="1" i="0" dirty="0">
                <a:solidFill>
                  <a:srgbClr val="3C3C3B"/>
                </a:solidFill>
                <a:effectLst/>
                <a:latin typeface="Lato"/>
              </a:rPr>
              <a:t>State</a:t>
            </a:r>
            <a:r>
              <a:rPr lang="en-US" b="0" i="0" dirty="0">
                <a:solidFill>
                  <a:srgbClr val="3C3C3B"/>
                </a:solidFill>
                <a:effectLst/>
                <a:latin typeface="Lato"/>
              </a:rPr>
              <a:t>, meaning that each state is ranked within the partition of a single year.</a:t>
            </a:r>
          </a:p>
          <a:p>
            <a:pPr algn="l">
              <a:buFont typeface="Arial" panose="020B0604020202020204" pitchFamily="34" charset="0"/>
              <a:buChar char="•"/>
            </a:pPr>
            <a:r>
              <a:rPr lang="en-US" b="1" i="0" dirty="0">
                <a:solidFill>
                  <a:srgbClr val="3C3C3B"/>
                </a:solidFill>
                <a:effectLst/>
                <a:latin typeface="Lato"/>
              </a:rPr>
              <a:t>Grid Lines</a:t>
            </a:r>
            <a:r>
              <a:rPr lang="en-US" b="0" i="0" dirty="0">
                <a:solidFill>
                  <a:srgbClr val="3C3C3B"/>
                </a:solidFill>
                <a:effectLst/>
                <a:latin typeface="Lato"/>
              </a:rPr>
              <a:t> and </a:t>
            </a:r>
            <a:r>
              <a:rPr lang="en-US" b="1" i="0" dirty="0">
                <a:solidFill>
                  <a:srgbClr val="3C3C3B"/>
                </a:solidFill>
                <a:effectLst/>
                <a:latin typeface="Lato"/>
              </a:rPr>
              <a:t>Zero Lines</a:t>
            </a:r>
            <a:r>
              <a:rPr lang="en-US" b="0" i="0" dirty="0">
                <a:solidFill>
                  <a:srgbClr val="3C3C3B"/>
                </a:solidFill>
                <a:effectLst/>
                <a:latin typeface="Lato"/>
              </a:rPr>
              <a:t> for </a:t>
            </a:r>
            <a:r>
              <a:rPr lang="en-US" b="1" i="0" dirty="0">
                <a:solidFill>
                  <a:srgbClr val="3C3C3B"/>
                </a:solidFill>
                <a:effectLst/>
                <a:latin typeface="Lato"/>
              </a:rPr>
              <a:t>Rows</a:t>
            </a:r>
            <a:r>
              <a:rPr lang="en-US" b="0" i="0" dirty="0">
                <a:solidFill>
                  <a:srgbClr val="3C3C3B"/>
                </a:solidFill>
                <a:effectLst/>
                <a:latin typeface="Lato"/>
              </a:rPr>
              <a:t> have been set to </a:t>
            </a:r>
            <a:r>
              <a:rPr lang="en-US" b="1" i="0" dirty="0">
                <a:solidFill>
                  <a:srgbClr val="3C3C3B"/>
                </a:solidFill>
                <a:effectLst/>
                <a:latin typeface="Lato"/>
              </a:rPr>
              <a:t>None</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axis has been reversed (right-click the axis and select </a:t>
            </a:r>
            <a:r>
              <a:rPr lang="en-US" b="1" i="0" dirty="0">
                <a:solidFill>
                  <a:srgbClr val="3C3C3B"/>
                </a:solidFill>
                <a:effectLst/>
                <a:latin typeface="Lato"/>
              </a:rPr>
              <a:t>Edit</a:t>
            </a:r>
            <a:r>
              <a:rPr lang="en-US" b="0" i="0" dirty="0">
                <a:solidFill>
                  <a:srgbClr val="3C3C3B"/>
                </a:solidFill>
                <a:effectLst/>
                <a:latin typeface="Lato"/>
              </a:rPr>
              <a:t>, then check the option to reverse). This allows rank </a:t>
            </a:r>
            <a:r>
              <a:rPr lang="en-US" b="1" i="0" dirty="0">
                <a:solidFill>
                  <a:srgbClr val="3C3C3B"/>
                </a:solidFill>
                <a:effectLst/>
                <a:latin typeface="Lato"/>
              </a:rPr>
              <a:t>#1</a:t>
            </a:r>
            <a:r>
              <a:rPr lang="en-US" b="0" i="0" dirty="0">
                <a:solidFill>
                  <a:srgbClr val="3C3C3B"/>
                </a:solidFill>
                <a:effectLst/>
                <a:latin typeface="Lato"/>
              </a:rPr>
              <a:t> to appear at the top and lower ranks to appear in descending order.</a:t>
            </a:r>
          </a:p>
          <a:p>
            <a:pPr algn="l">
              <a:buFont typeface="Arial" panose="020B0604020202020204" pitchFamily="34" charset="0"/>
              <a:buChar char="•"/>
            </a:pPr>
            <a:r>
              <a:rPr lang="en-US" b="0" i="0" dirty="0">
                <a:solidFill>
                  <a:srgbClr val="3C3C3B"/>
                </a:solidFill>
                <a:effectLst/>
                <a:latin typeface="Lato"/>
              </a:rPr>
              <a:t>The axis has been hidden (right-click the axis and uncheck </a:t>
            </a:r>
            <a:r>
              <a:rPr lang="en-US" b="1" i="0" dirty="0">
                <a:solidFill>
                  <a:srgbClr val="3C3C3B"/>
                </a:solidFill>
                <a:effectLst/>
                <a:latin typeface="Lato"/>
              </a:rPr>
              <a:t>Show Header</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Labels have been edited (by clicking on </a:t>
            </a:r>
            <a:r>
              <a:rPr lang="en-US" b="1" i="0" dirty="0">
                <a:solidFill>
                  <a:srgbClr val="3C3C3B"/>
                </a:solidFill>
                <a:effectLst/>
                <a:latin typeface="Lato"/>
              </a:rPr>
              <a:t>Label</a:t>
            </a:r>
            <a:r>
              <a:rPr lang="en-US" b="0" i="0" dirty="0">
                <a:solidFill>
                  <a:srgbClr val="3C3C3B"/>
                </a:solidFill>
                <a:effectLst/>
                <a:latin typeface="Lato"/>
              </a:rPr>
              <a:t>) to show on both ends of the line, to center vertically, and to position the rank number next to the state name.</a:t>
            </a:r>
          </a:p>
          <a:p>
            <a:pPr algn="l">
              <a:buFont typeface="Arial" panose="020B0604020202020204" pitchFamily="34" charset="0"/>
              <a:buChar char="•"/>
            </a:pPr>
            <a:r>
              <a:rPr lang="en-US" b="0" i="0" dirty="0">
                <a:solidFill>
                  <a:srgbClr val="3C3C3B"/>
                </a:solidFill>
                <a:effectLst/>
                <a:latin typeface="Lato"/>
              </a:rPr>
              <a:t>The year column headers have been moved from the bottom of the view to the top (from the top menu, select </a:t>
            </a:r>
            <a:r>
              <a:rPr lang="en-US" b="1" i="0" dirty="0">
                <a:solidFill>
                  <a:srgbClr val="3C3C3B"/>
                </a:solidFill>
                <a:effectLst/>
                <a:latin typeface="Lato"/>
              </a:rPr>
              <a:t>Analysis | Table Layout | Advanced</a:t>
            </a:r>
            <a:r>
              <a:rPr lang="en-US" b="0" i="0" dirty="0">
                <a:solidFill>
                  <a:srgbClr val="3C3C3B"/>
                </a:solidFill>
                <a:effectLst/>
                <a:latin typeface="Lato"/>
              </a:rPr>
              <a:t> and uncheck the option to show the innermost level at the bottom).</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data highlighter</a:t>
            </a:r>
            <a:r>
              <a:rPr lang="en-US" b="0" i="0" dirty="0">
                <a:solidFill>
                  <a:srgbClr val="3C3C3B"/>
                </a:solidFill>
                <a:effectLst/>
                <a:latin typeface="Lato"/>
              </a:rPr>
              <a:t> has been added (using the dropdown on the State field in the view, select </a:t>
            </a:r>
            <a:r>
              <a:rPr lang="en-US" b="1" i="0" dirty="0">
                <a:solidFill>
                  <a:srgbClr val="3C3C3B"/>
                </a:solidFill>
                <a:effectLst/>
                <a:latin typeface="Lato"/>
              </a:rPr>
              <a:t>Show Highlighter</a:t>
            </a:r>
            <a:r>
              <a:rPr lang="en-US" b="0" i="0" dirty="0">
                <a:solidFill>
                  <a:srgbClr val="3C3C3B"/>
                </a:solidFill>
                <a:effectLst/>
                <a:latin typeface="Lato"/>
              </a:rPr>
              <a:t>) to give the end user the ability to highlight one or more states.</a:t>
            </a:r>
          </a:p>
          <a:p>
            <a:pPr algn="l"/>
            <a:r>
              <a:rPr lang="en-US" b="0" i="0" dirty="0">
                <a:solidFill>
                  <a:srgbClr val="FFFFFF"/>
                </a:solidFill>
                <a:effectLst/>
                <a:latin typeface="Lato"/>
              </a:rPr>
              <a:t>Data highlighters give the user the ability to highlight marks in a view by selecting values from the drop-down list or by typing (any match on any part of a value will highlight the mark; so, for example, typing Carolina would highlight </a:t>
            </a:r>
            <a:r>
              <a:rPr lang="en-US" b="1" i="0" dirty="0">
                <a:solidFill>
                  <a:srgbClr val="FFFFFF"/>
                </a:solidFill>
                <a:effectLst/>
                <a:latin typeface="Lato"/>
              </a:rPr>
              <a:t>North Carolina</a:t>
            </a:r>
            <a:r>
              <a:rPr lang="en-US" b="0" i="0" dirty="0">
                <a:solidFill>
                  <a:srgbClr val="FFFFFF"/>
                </a:solidFill>
                <a:effectLst/>
                <a:latin typeface="Lato"/>
              </a:rPr>
              <a:t> and </a:t>
            </a:r>
            <a:r>
              <a:rPr lang="en-US" b="1" i="0" dirty="0">
                <a:solidFill>
                  <a:srgbClr val="FFFFFF"/>
                </a:solidFill>
                <a:effectLst/>
                <a:latin typeface="Lato"/>
              </a:rPr>
              <a:t>South Carolina</a:t>
            </a:r>
            <a:r>
              <a:rPr lang="en-US" b="0" i="0" dirty="0">
                <a:solidFill>
                  <a:srgbClr val="FFFFFF"/>
                </a:solidFill>
                <a:effectLst/>
                <a:latin typeface="Lato"/>
              </a:rPr>
              <a:t> in the preceding view). Data highlighters can be shown for any field you use as discrete (blue) in the view and will function across multiple views in a dashboard as long as that same field is used in those views.</a:t>
            </a:r>
          </a:p>
          <a:p>
            <a:pPr marL="158750" indent="0">
              <a:buNone/>
            </a:pPr>
            <a:r>
              <a:rPr lang="en-US" dirty="0">
                <a:effectLst/>
              </a:rPr>
              <a:t/>
            </a:r>
            <a:br>
              <a:rPr lang="en-US" dirty="0">
                <a:effectLst/>
              </a:rPr>
            </a:br>
            <a:endParaRPr dirty="0">
              <a:uFillTx/>
            </a:endParaRPr>
          </a:p>
        </p:txBody>
      </p:sp>
    </p:spTree>
    <p:extLst>
      <p:ext uri="{BB962C8B-B14F-4D97-AF65-F5344CB8AC3E}">
        <p14:creationId xmlns:p14="http://schemas.microsoft.com/office/powerpoint/2010/main" val="2208642756"/>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Slope charts can use absolute values (for example, the actual values of </a:t>
            </a:r>
            <a:r>
              <a:rPr lang="en-US" b="1" i="0" dirty="0">
                <a:solidFill>
                  <a:srgbClr val="3C3C3B"/>
                </a:solidFill>
                <a:effectLst/>
                <a:latin typeface="Lato"/>
              </a:rPr>
              <a:t>Sales</a:t>
            </a:r>
            <a:r>
              <a:rPr lang="en-US" b="0" i="0" dirty="0">
                <a:solidFill>
                  <a:srgbClr val="3C3C3B"/>
                </a:solidFill>
                <a:effectLst/>
                <a:latin typeface="Lato"/>
              </a:rPr>
              <a:t>) or relative values (for example, the rank of </a:t>
            </a:r>
            <a:r>
              <a:rPr lang="en-US" b="1" i="0" dirty="0">
                <a:solidFill>
                  <a:srgbClr val="3C3C3B"/>
                </a:solidFill>
                <a:effectLst/>
                <a:latin typeface="Lato"/>
              </a:rPr>
              <a:t>Sales</a:t>
            </a:r>
            <a:r>
              <a:rPr lang="en-US" b="0" i="0" dirty="0">
                <a:solidFill>
                  <a:srgbClr val="3C3C3B"/>
                </a:solidFill>
                <a:effectLst/>
                <a:latin typeface="Lato"/>
              </a:rPr>
              <a:t>, as shown in this example). If you were to show more than two years to observe the change in rankings over multiple periods of time, the resulting visualization might be called a </a:t>
            </a:r>
            <a:r>
              <a:rPr lang="en-US" b="1" i="0" dirty="0">
                <a:solidFill>
                  <a:srgbClr val="3C3C3B"/>
                </a:solidFill>
                <a:effectLst/>
                <a:latin typeface="Lato"/>
              </a:rPr>
              <a:t>Bump Chart</a:t>
            </a:r>
            <a:r>
              <a:rPr lang="en-US" b="0" i="0" dirty="0">
                <a:solidFill>
                  <a:srgbClr val="3C3C3B"/>
                </a:solidFill>
                <a:effectLst/>
                <a:latin typeface="Lato"/>
              </a:rPr>
              <a:t> and look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Slope charts are very useful when comparing ranks before and after or from one state to another. Bump charts extend this concept across more than two periods. Consider using either of these two charts when you want to understand the relative change in rank and make comparisons against that change.</a:t>
            </a:r>
          </a:p>
          <a:p>
            <a:pPr algn="l"/>
            <a:r>
              <a:rPr lang="en-US" b="0" i="0" dirty="0">
                <a:solidFill>
                  <a:srgbClr val="3C3C3B"/>
                </a:solidFill>
                <a:effectLst/>
                <a:latin typeface="Lato"/>
              </a:rPr>
              <a:t>Next, we'll consider a chart that helps us understand the build-up of parts to the whole.</a:t>
            </a:r>
          </a:p>
          <a:p>
            <a:pPr marL="158750" indent="0">
              <a:buNone/>
            </a:pPr>
            <a:endParaRPr dirty="0">
              <a:uFillTx/>
            </a:endParaRPr>
          </a:p>
        </p:txBody>
      </p:sp>
    </p:spTree>
    <p:extLst>
      <p:ext uri="{BB962C8B-B14F-4D97-AF65-F5344CB8AC3E}">
        <p14:creationId xmlns:p14="http://schemas.microsoft.com/office/powerpoint/2010/main" val="2229649538"/>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A </a:t>
            </a:r>
            <a:r>
              <a:rPr lang="en-US" b="1" i="0" dirty="0">
                <a:solidFill>
                  <a:srgbClr val="3C3C3B"/>
                </a:solidFill>
                <a:effectLst/>
                <a:latin typeface="Lato"/>
              </a:rPr>
              <a:t>waterfall chart</a:t>
            </a:r>
            <a:r>
              <a:rPr lang="en-US" b="0" i="0" dirty="0">
                <a:solidFill>
                  <a:srgbClr val="3C3C3B"/>
                </a:solidFill>
                <a:effectLst/>
                <a:latin typeface="Lato"/>
              </a:rPr>
              <a:t> is useful when you want to show how parts successively build up to a whole. In the following screenshot, for example, a waterfall chart shows how profit builds up to a grand total across </a:t>
            </a:r>
            <a:r>
              <a:rPr lang="en-US" b="1" i="0" dirty="0">
                <a:solidFill>
                  <a:srgbClr val="3C3C3B"/>
                </a:solidFill>
                <a:effectLst/>
                <a:latin typeface="Lato"/>
              </a:rPr>
              <a:t>Departments</a:t>
            </a:r>
            <a:r>
              <a:rPr lang="en-US" b="0" i="0" dirty="0">
                <a:solidFill>
                  <a:srgbClr val="3C3C3B"/>
                </a:solidFill>
                <a:effectLst/>
                <a:latin typeface="Lato"/>
              </a:rPr>
              <a:t> and </a:t>
            </a:r>
            <a:r>
              <a:rPr lang="en-US" b="1" i="0" dirty="0">
                <a:solidFill>
                  <a:srgbClr val="3C3C3B"/>
                </a:solidFill>
                <a:effectLst/>
                <a:latin typeface="Lato"/>
              </a:rPr>
              <a:t>Categories</a:t>
            </a:r>
            <a:r>
              <a:rPr lang="en-US" b="0" i="0" dirty="0">
                <a:solidFill>
                  <a:srgbClr val="3C3C3B"/>
                </a:solidFill>
                <a:effectLst/>
                <a:latin typeface="Lato"/>
              </a:rPr>
              <a:t> of products. Sometimes profit is negative, so at that point, the waterfall chart takes a dip, while positive values build up toward the total:</a:t>
            </a:r>
          </a:p>
          <a:p>
            <a:pPr marL="158750" indent="0">
              <a:buNone/>
            </a:pPr>
            <a:endParaRPr lang="en-US" dirty="0">
              <a:uFillTx/>
            </a:endParaRPr>
          </a:p>
          <a:p>
            <a:pPr algn="l"/>
            <a:r>
              <a:rPr lang="en-US" b="0" i="0" dirty="0">
                <a:solidFill>
                  <a:srgbClr val="3C3C3B"/>
                </a:solidFill>
                <a:effectLst/>
                <a:latin typeface="Lato"/>
              </a:rPr>
              <a:t>Here are the features and techniques used to build the chart: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SUM(Profit)</a:t>
            </a:r>
            <a:r>
              <a:rPr lang="en-US" b="0" i="0" dirty="0">
                <a:solidFill>
                  <a:srgbClr val="3C3C3B"/>
                </a:solidFill>
                <a:effectLst/>
                <a:latin typeface="Lato"/>
              </a:rPr>
              <a:t> field on </a:t>
            </a:r>
            <a:r>
              <a:rPr lang="en-US" b="1" i="0" dirty="0">
                <a:solidFill>
                  <a:srgbClr val="3C3C3B"/>
                </a:solidFill>
                <a:effectLst/>
                <a:latin typeface="Lato"/>
              </a:rPr>
              <a:t>Rows</a:t>
            </a:r>
            <a:r>
              <a:rPr lang="en-US" b="0" i="0" dirty="0">
                <a:solidFill>
                  <a:srgbClr val="3C3C3B"/>
                </a:solidFill>
                <a:effectLst/>
                <a:latin typeface="Lato"/>
              </a:rPr>
              <a:t> is a </a:t>
            </a:r>
            <a:r>
              <a:rPr lang="en-US" b="1" i="0" dirty="0">
                <a:solidFill>
                  <a:srgbClr val="3C3C3B"/>
                </a:solidFill>
                <a:effectLst/>
                <a:latin typeface="Lato"/>
              </a:rPr>
              <a:t>Running Total</a:t>
            </a:r>
            <a:r>
              <a:rPr lang="en-US" b="0" i="0" dirty="0">
                <a:solidFill>
                  <a:srgbClr val="3C3C3B"/>
                </a:solidFill>
                <a:effectLst/>
                <a:latin typeface="Lato"/>
              </a:rPr>
              <a:t> table calculation (created using a </a:t>
            </a:r>
            <a:r>
              <a:rPr lang="en-US" b="1" i="0" dirty="0">
                <a:solidFill>
                  <a:srgbClr val="3C3C3B"/>
                </a:solidFill>
                <a:effectLst/>
                <a:latin typeface="Lato"/>
              </a:rPr>
              <a:t>Quick Table Calculation</a:t>
            </a:r>
            <a:r>
              <a:rPr lang="en-US" b="0" i="0" dirty="0">
                <a:solidFill>
                  <a:srgbClr val="3C3C3B"/>
                </a:solidFill>
                <a:effectLst/>
                <a:latin typeface="Lato"/>
              </a:rPr>
              <a:t> from the drop-down menu) and is computed across the table.</a:t>
            </a:r>
          </a:p>
          <a:p>
            <a:pPr algn="l">
              <a:buFont typeface="Arial" panose="020B0604020202020204" pitchFamily="34" charset="0"/>
              <a:buChar char="•"/>
            </a:pPr>
            <a:r>
              <a:rPr lang="en-US" b="1" i="0" dirty="0">
                <a:solidFill>
                  <a:srgbClr val="3C3C3B"/>
                </a:solidFill>
                <a:effectLst/>
                <a:latin typeface="Lato"/>
              </a:rPr>
              <a:t>Row Grand Totals</a:t>
            </a:r>
            <a:r>
              <a:rPr lang="en-US" b="0" i="0" dirty="0">
                <a:solidFill>
                  <a:srgbClr val="3C3C3B"/>
                </a:solidFill>
                <a:effectLst/>
                <a:latin typeface="Lato"/>
              </a:rPr>
              <a:t> have been added to the view (dragged and dropped from the </a:t>
            </a:r>
            <a:r>
              <a:rPr lang="en-US" b="1" i="0" dirty="0">
                <a:solidFill>
                  <a:srgbClr val="3C3C3B"/>
                </a:solidFill>
                <a:effectLst/>
                <a:latin typeface="Lato"/>
              </a:rPr>
              <a:t>Analytics</a:t>
            </a:r>
            <a:r>
              <a:rPr lang="en-US" b="0" i="0" dirty="0">
                <a:solidFill>
                  <a:srgbClr val="3C3C3B"/>
                </a:solidFill>
                <a:effectLst/>
                <a:latin typeface="Lato"/>
              </a:rPr>
              <a:t> pane).</a:t>
            </a:r>
          </a:p>
          <a:p>
            <a:pPr algn="l">
              <a:buFont typeface="Arial" panose="020B0604020202020204" pitchFamily="34" charset="0"/>
              <a:buChar char="•"/>
            </a:pPr>
            <a:r>
              <a:rPr lang="en-US" b="0" i="0" dirty="0">
                <a:solidFill>
                  <a:srgbClr val="3C3C3B"/>
                </a:solidFill>
                <a:effectLst/>
                <a:latin typeface="Lato"/>
              </a:rPr>
              <a:t>The mark type is set to </a:t>
            </a:r>
            <a:r>
              <a:rPr lang="en-US" b="1" i="0" dirty="0">
                <a:solidFill>
                  <a:srgbClr val="3C3C3B"/>
                </a:solidFill>
                <a:effectLst/>
                <a:latin typeface="Lato"/>
              </a:rPr>
              <a:t>Gantt Bar</a:t>
            </a:r>
            <a:r>
              <a:rPr lang="en-US" b="0" i="0" dirty="0">
                <a:solidFill>
                  <a:srgbClr val="3C3C3B"/>
                </a:solidFill>
                <a:effectLst/>
                <a:latin typeface="Lato"/>
              </a:rPr>
              <a:t> and an ad hoc calculation is used with code: </a:t>
            </a:r>
            <a:r>
              <a:rPr lang="en-US" b="1" i="0" dirty="0">
                <a:solidFill>
                  <a:srgbClr val="3C3C3B"/>
                </a:solidFill>
                <a:effectLst/>
                <a:latin typeface="Lato"/>
              </a:rPr>
              <a:t>SUM(Profit)</a:t>
            </a:r>
            <a:r>
              <a:rPr lang="en-US" b="0" i="0" dirty="0">
                <a:solidFill>
                  <a:srgbClr val="3C3C3B"/>
                </a:solidFill>
                <a:effectLst/>
                <a:latin typeface="Lato"/>
              </a:rPr>
              <a:t> for the size. This may seem a bit odd at first, but it causes the Gantt Bars to be drawn from the actual value and filled down when profit is positive or filled up when profit is negative.</a:t>
            </a:r>
          </a:p>
          <a:p>
            <a:pPr algn="l">
              <a:buFont typeface="Arial" panose="020B0604020202020204" pitchFamily="34" charset="0"/>
              <a:buChar char="•"/>
            </a:pPr>
            <a:r>
              <a:rPr lang="en-US" b="1" i="0" dirty="0">
                <a:solidFill>
                  <a:srgbClr val="3C3C3B"/>
                </a:solidFill>
                <a:effectLst/>
                <a:latin typeface="Lato"/>
              </a:rPr>
              <a:t>Category</a:t>
            </a:r>
            <a:r>
              <a:rPr lang="en-US" b="0" i="0" dirty="0">
                <a:solidFill>
                  <a:srgbClr val="3C3C3B"/>
                </a:solidFill>
                <a:effectLst/>
                <a:latin typeface="Lato"/>
              </a:rPr>
              <a:t> has been sorted by the sum of their profit in ascending order so that the waterfall chart builds slowly (or negatively) from left to right within each </a:t>
            </a:r>
            <a:r>
              <a:rPr lang="en-US" b="1" i="0" dirty="0">
                <a:solidFill>
                  <a:srgbClr val="3C3C3B"/>
                </a:solidFill>
                <a:effectLst/>
                <a:latin typeface="Lato"/>
              </a:rPr>
              <a:t>Department</a:t>
            </a:r>
            <a:r>
              <a:rPr lang="en-US" b="0" i="0" dirty="0">
                <a:solidFill>
                  <a:srgbClr val="3C3C3B"/>
                </a:solidFill>
                <a:effectLst/>
                <a:latin typeface="Lato"/>
              </a:rPr>
              <a:t>. You might want to experiment with the sort options to discover the impact on the presentation.</a:t>
            </a:r>
          </a:p>
          <a:p>
            <a:pPr algn="l"/>
            <a:r>
              <a:rPr lang="en-US" b="0" i="0" dirty="0">
                <a:solidFill>
                  <a:srgbClr val="3C3C3B"/>
                </a:solidFill>
                <a:effectLst/>
                <a:latin typeface="Lato"/>
              </a:rPr>
              <a:t>Waterfall charts will help you demonstrate a build-up or progression toward a total or whole value. Let's next consider step lines and jump lines to show discrete changes over time.</a:t>
            </a:r>
          </a:p>
          <a:p>
            <a:pPr marL="158750" indent="0">
              <a:buNone/>
            </a:pPr>
            <a:endParaRPr dirty="0">
              <a:uFillTx/>
            </a:endParaRPr>
          </a:p>
        </p:txBody>
      </p:sp>
    </p:spTree>
    <p:extLst>
      <p:ext uri="{BB962C8B-B14F-4D97-AF65-F5344CB8AC3E}">
        <p14:creationId xmlns:p14="http://schemas.microsoft.com/office/powerpoint/2010/main" val="3854748533"/>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three options are:</a:t>
            </a:r>
          </a:p>
          <a:p>
            <a:pPr algn="l">
              <a:buFont typeface="+mj-lt"/>
              <a:buAutoNum type="arabicPeriod"/>
            </a:pPr>
            <a:r>
              <a:rPr lang="en-US" b="1" i="0" dirty="0">
                <a:solidFill>
                  <a:srgbClr val="3C3C3B"/>
                </a:solidFill>
                <a:effectLst/>
                <a:latin typeface="Lato"/>
              </a:rPr>
              <a:t>Linear</a:t>
            </a:r>
            <a:r>
              <a:rPr lang="en-US" b="0" i="0" dirty="0">
                <a:solidFill>
                  <a:srgbClr val="3C3C3B"/>
                </a:solidFill>
                <a:effectLst/>
                <a:latin typeface="Lato"/>
              </a:rPr>
              <a:t>: Use angled lines to emphasize movement or transition between values. This is the default and every example of a line chart in this course so far has made use of this line type.</a:t>
            </a:r>
          </a:p>
          <a:p>
            <a:pPr algn="l">
              <a:buFont typeface="+mj-lt"/>
              <a:buAutoNum type="arabicPeriod"/>
            </a:pPr>
            <a:r>
              <a:rPr lang="en-US" b="1" i="0" dirty="0">
                <a:solidFill>
                  <a:srgbClr val="3C3C3B"/>
                </a:solidFill>
                <a:effectLst/>
                <a:latin typeface="Lato"/>
              </a:rPr>
              <a:t>Step lines</a:t>
            </a:r>
            <a:r>
              <a:rPr lang="en-US" b="0" i="0" dirty="0">
                <a:solidFill>
                  <a:srgbClr val="3C3C3B"/>
                </a:solidFill>
                <a:effectLst/>
                <a:latin typeface="Lato"/>
              </a:rPr>
              <a:t>: Remain connected but emphasize discrete steps of change. This is useful when you want to communicate that there is no transition between values or that the transition is a discrete step in value. For example, you might want to show the number of generators running over time. The change from 7 to 8 is a discrete change that might be best represented by a step line.</a:t>
            </a:r>
          </a:p>
          <a:p>
            <a:pPr algn="l">
              <a:buFont typeface="+mj-lt"/>
              <a:buAutoNum type="arabicPeriod" startAt="3"/>
            </a:pPr>
            <a:r>
              <a:rPr lang="en-US" b="1" i="0" dirty="0">
                <a:solidFill>
                  <a:srgbClr val="3C3C3B"/>
                </a:solidFill>
                <a:effectLst/>
                <a:latin typeface="Lato"/>
              </a:rPr>
              <a:t>Jump lines</a:t>
            </a:r>
            <a:r>
              <a:rPr lang="en-US" b="0" i="0" dirty="0">
                <a:solidFill>
                  <a:srgbClr val="3C3C3B"/>
                </a:solidFill>
                <a:effectLst/>
                <a:latin typeface="Lato"/>
              </a:rPr>
              <a:t> are not connected; and when a value changes a new line starts. Jump lines are useful when you want to show values that indicate a certain state that may exist for a given period of time before jumping to another state. For example, you might wish to show the daily occupancy rate of a hotel over time. A jump line might help emphasize that each day is a new value.</a:t>
            </a:r>
          </a:p>
          <a:p>
            <a:pPr marL="158750" indent="0">
              <a:buNone/>
            </a:pPr>
            <a:endParaRPr dirty="0">
              <a:uFillTx/>
            </a:endParaRPr>
          </a:p>
        </p:txBody>
      </p:sp>
    </p:spTree>
    <p:extLst>
      <p:ext uri="{BB962C8B-B14F-4D97-AF65-F5344CB8AC3E}">
        <p14:creationId xmlns:p14="http://schemas.microsoft.com/office/powerpoint/2010/main" val="3855093760"/>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the following example, we've taken the build-up of profit that was previously demonstrated with a </a:t>
            </a:r>
            <a:r>
              <a:rPr lang="en-US" b="1" i="0" dirty="0">
                <a:solidFill>
                  <a:srgbClr val="3C3C3B"/>
                </a:solidFill>
                <a:effectLst/>
                <a:latin typeface="Lato"/>
              </a:rPr>
              <a:t>waterfall chart</a:t>
            </a:r>
            <a:r>
              <a:rPr lang="en-US" b="0" i="0" dirty="0">
                <a:solidFill>
                  <a:srgbClr val="3C3C3B"/>
                </a:solidFill>
                <a:effectLst/>
                <a:latin typeface="Lato"/>
              </a:rPr>
              <a:t> and used step lines to show each successive step of profit: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Experiment with switching line types to see the visual impact and what each communicates about the data.</a:t>
            </a:r>
            <a:endParaRPr dirty="0">
              <a:uFillTx/>
            </a:endParaRPr>
          </a:p>
        </p:txBody>
      </p:sp>
    </p:spTree>
    <p:extLst>
      <p:ext uri="{BB962C8B-B14F-4D97-AF65-F5344CB8AC3E}">
        <p14:creationId xmlns:p14="http://schemas.microsoft.com/office/powerpoint/2010/main" val="1090368562"/>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26331725"/>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lang="en-US" b="0" i="0" dirty="0">
                <a:solidFill>
                  <a:srgbClr val="3C3C3B"/>
                </a:solidFill>
                <a:effectLst/>
                <a:latin typeface="Lato"/>
              </a:rPr>
              <a:t>Among various uses of this type of visualization, you may have seen sparklines used in financial publications to compare the movement of stock prices. Recall, that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 we considered the initial start of a </a:t>
            </a:r>
            <a:r>
              <a:rPr lang="en-US" b="1" i="0" dirty="0">
                <a:solidFill>
                  <a:srgbClr val="3C3C3B"/>
                </a:solidFill>
                <a:effectLst/>
                <a:latin typeface="Lato"/>
              </a:rPr>
              <a:t>Sparklines</a:t>
            </a:r>
            <a:r>
              <a:rPr lang="en-US" b="0" i="0" dirty="0">
                <a:solidFill>
                  <a:srgbClr val="3C3C3B"/>
                </a:solidFill>
                <a:effectLst/>
                <a:latin typeface="Lato"/>
              </a:rPr>
              <a:t> visualization as we looked at iterations of line charts. Here is a far more developed example: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can build a chart like this by following these steps:</a:t>
            </a:r>
          </a:p>
          <a:p>
            <a:pPr algn="l">
              <a:buFont typeface="+mj-lt"/>
              <a:buAutoNum type="arabicPeriod"/>
            </a:pPr>
            <a:r>
              <a:rPr lang="en-US" b="0" i="0" dirty="0">
                <a:solidFill>
                  <a:srgbClr val="3C3C3B"/>
                </a:solidFill>
                <a:effectLst/>
                <a:latin typeface="Lato"/>
              </a:rPr>
              <a:t>Start with a simple view of </a:t>
            </a:r>
            <a:r>
              <a:rPr lang="en-US" b="1" i="0" dirty="0">
                <a:solidFill>
                  <a:srgbClr val="3C3C3B"/>
                </a:solidFill>
                <a:effectLst/>
                <a:latin typeface="Lato"/>
              </a:rPr>
              <a:t>SUM(Sales)</a:t>
            </a:r>
            <a:r>
              <a:rPr lang="en-US" b="0" i="0" dirty="0">
                <a:solidFill>
                  <a:srgbClr val="3C3C3B"/>
                </a:solidFill>
                <a:effectLst/>
                <a:latin typeface="Lato"/>
              </a:rPr>
              <a:t> by </a:t>
            </a:r>
            <a:r>
              <a:rPr lang="en-US" b="1" i="0" dirty="0">
                <a:solidFill>
                  <a:srgbClr val="3C3C3B"/>
                </a:solidFill>
                <a:effectLst/>
                <a:latin typeface="Lato"/>
              </a:rPr>
              <a:t>Quarter</a:t>
            </a:r>
            <a:r>
              <a:rPr lang="en-US" b="0" i="0" dirty="0">
                <a:solidFill>
                  <a:srgbClr val="3C3C3B"/>
                </a:solidFill>
                <a:effectLst/>
                <a:latin typeface="Lato"/>
              </a:rPr>
              <a:t> of </a:t>
            </a:r>
            <a:r>
              <a:rPr lang="en-US" b="1" i="0" dirty="0">
                <a:solidFill>
                  <a:srgbClr val="3C3C3B"/>
                </a:solidFill>
                <a:effectLst/>
                <a:latin typeface="Lato"/>
              </a:rPr>
              <a:t>Order Date</a:t>
            </a:r>
            <a:r>
              <a:rPr lang="en-US" b="0" i="0" dirty="0">
                <a:solidFill>
                  <a:srgbClr val="3C3C3B"/>
                </a:solidFill>
                <a:effectLst/>
                <a:latin typeface="Lato"/>
              </a:rPr>
              <a:t> (as a date value) with </a:t>
            </a:r>
            <a:r>
              <a:rPr lang="en-US" b="1" i="0" dirty="0">
                <a:solidFill>
                  <a:srgbClr val="3C3C3B"/>
                </a:solidFill>
                <a:effectLst/>
                <a:latin typeface="Lato"/>
              </a:rPr>
              <a:t>Category</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Create two calculated fields to show the minimum and maximum quarterly sales values for each category. </a:t>
            </a:r>
            <a:r>
              <a:rPr lang="en-US" b="1" i="0" dirty="0">
                <a:solidFill>
                  <a:srgbClr val="3C3C3B"/>
                </a:solidFill>
                <a:effectLst/>
                <a:latin typeface="Lato"/>
              </a:rPr>
              <a:t>Min Sales</a:t>
            </a:r>
            <a:r>
              <a:rPr lang="en-US" b="0" i="0" dirty="0">
                <a:solidFill>
                  <a:srgbClr val="3C3C3B"/>
                </a:solidFill>
                <a:effectLst/>
                <a:latin typeface="Lato"/>
              </a:rPr>
              <a:t> has the code WINDOW_MIN(SUM(Sales)) and </a:t>
            </a:r>
            <a:r>
              <a:rPr lang="en-US" b="1" i="0" dirty="0">
                <a:solidFill>
                  <a:srgbClr val="3C3C3B"/>
                </a:solidFill>
                <a:effectLst/>
                <a:latin typeface="Lato"/>
              </a:rPr>
              <a:t>Max Sales</a:t>
            </a:r>
            <a:r>
              <a:rPr lang="en-US" b="0" i="0" dirty="0">
                <a:solidFill>
                  <a:srgbClr val="3C3C3B"/>
                </a:solidFill>
                <a:effectLst/>
                <a:latin typeface="Lato"/>
              </a:rPr>
              <a:t> has the code WINDOW_MAX(SUM(Sales)). Add both to </a:t>
            </a:r>
            <a:r>
              <a:rPr lang="en-US" b="1" i="0" dirty="0">
                <a:solidFill>
                  <a:srgbClr val="3C3C3B"/>
                </a:solidFill>
                <a:effectLst/>
                <a:latin typeface="Lato"/>
              </a:rPr>
              <a:t>Rows</a:t>
            </a:r>
            <a:r>
              <a:rPr lang="en-US" b="0" i="0" dirty="0">
                <a:solidFill>
                  <a:srgbClr val="3C3C3B"/>
                </a:solidFill>
                <a:effectLst/>
                <a:latin typeface="Lato"/>
              </a:rPr>
              <a:t> as discrete (blue) fields.</a:t>
            </a:r>
          </a:p>
          <a:p>
            <a:pPr algn="l">
              <a:buFont typeface="+mj-lt"/>
              <a:buAutoNum type="arabicPeriod"/>
            </a:pPr>
            <a:r>
              <a:rPr lang="en-US" b="0" i="0" dirty="0">
                <a:solidFill>
                  <a:srgbClr val="3C3C3B"/>
                </a:solidFill>
                <a:effectLst/>
                <a:latin typeface="Lato"/>
              </a:rPr>
              <a:t>Place the calculation </a:t>
            </a:r>
            <a:r>
              <a:rPr lang="en-US" b="1" i="0" dirty="0">
                <a:solidFill>
                  <a:srgbClr val="3C3C3B"/>
                </a:solidFill>
                <a:effectLst/>
                <a:latin typeface="Lato"/>
              </a:rPr>
              <a:t>Last Sales</a:t>
            </a:r>
            <a:r>
              <a:rPr lang="en-US" b="0" i="0" dirty="0">
                <a:solidFill>
                  <a:srgbClr val="3C3C3B"/>
                </a:solidFill>
                <a:effectLst/>
                <a:latin typeface="Lato"/>
              </a:rPr>
              <a:t> with the code IF LAST() == 0 THEN SUM([Sales]) END on </a:t>
            </a:r>
            <a:r>
              <a:rPr lang="en-US" b="1" i="0" dirty="0">
                <a:solidFill>
                  <a:srgbClr val="3C3C3B"/>
                </a:solidFill>
                <a:effectLst/>
                <a:latin typeface="Lato"/>
              </a:rPr>
              <a:t>Rows</a:t>
            </a:r>
            <a:r>
              <a:rPr lang="en-US" b="0" i="0" dirty="0">
                <a:solidFill>
                  <a:srgbClr val="3C3C3B"/>
                </a:solidFill>
                <a:effectLst/>
                <a:latin typeface="Lato"/>
              </a:rPr>
              <a:t> and uses a synchronized dual axis with a circle mark type to emphasize the final value of sales for each timeline.</a:t>
            </a:r>
          </a:p>
          <a:p>
            <a:pPr algn="l">
              <a:buFont typeface="+mj-lt"/>
              <a:buAutoNum type="arabicPeriod"/>
            </a:pPr>
            <a:r>
              <a:rPr lang="en-US" b="0" i="0" dirty="0">
                <a:solidFill>
                  <a:srgbClr val="3C3C3B"/>
                </a:solidFill>
                <a:effectLst/>
                <a:latin typeface="Lato"/>
              </a:rPr>
              <a:t>Edit the axis for </a:t>
            </a:r>
            <a:r>
              <a:rPr lang="en-US" b="1" i="0" dirty="0">
                <a:solidFill>
                  <a:srgbClr val="3C3C3B"/>
                </a:solidFill>
                <a:effectLst/>
                <a:latin typeface="Lato"/>
              </a:rPr>
              <a:t>SUM(Sales)</a:t>
            </a:r>
            <a:r>
              <a:rPr lang="en-US" b="0" i="0" dirty="0">
                <a:solidFill>
                  <a:srgbClr val="3C3C3B"/>
                </a:solidFill>
                <a:effectLst/>
                <a:latin typeface="Lato"/>
              </a:rPr>
              <a:t> to have independent axis ranges for each row or column and hide the axes. This allows the line movement to be emphasized. Remember: the goal is not to show the exact values, but to allow your audience to see the patterns and movement.</a:t>
            </a:r>
          </a:p>
          <a:p>
            <a:pPr algn="l">
              <a:buFont typeface="+mj-lt"/>
              <a:buAutoNum type="arabicPeriod"/>
            </a:pPr>
            <a:r>
              <a:rPr lang="en-US" b="0" i="0" dirty="0">
                <a:solidFill>
                  <a:srgbClr val="3C3C3B"/>
                </a:solidFill>
                <a:effectLst/>
                <a:latin typeface="Lato"/>
              </a:rPr>
              <a:t>Hide grid lines for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startAt="6"/>
            </a:pPr>
            <a:r>
              <a:rPr lang="en-US" b="0" i="0" dirty="0">
                <a:solidFill>
                  <a:srgbClr val="3C3C3B"/>
                </a:solidFill>
                <a:effectLst/>
                <a:latin typeface="Lato"/>
              </a:rPr>
              <a:t>Resize the view (compress the view horizontally and set to </a:t>
            </a:r>
            <a:r>
              <a:rPr lang="en-US" b="1" i="0" dirty="0">
                <a:solidFill>
                  <a:srgbClr val="3C3C3B"/>
                </a:solidFill>
                <a:effectLst/>
                <a:latin typeface="Lato"/>
              </a:rPr>
              <a:t>Fit Height</a:t>
            </a:r>
            <a:r>
              <a:rPr lang="en-US" b="0" i="0" dirty="0">
                <a:solidFill>
                  <a:srgbClr val="3C3C3B"/>
                </a:solidFill>
                <a:effectLst/>
                <a:latin typeface="Lato"/>
              </a:rPr>
              <a:t>). This allows the sparklines to fit into a small space, facilitating the quick understanding of patterns and movement.</a:t>
            </a:r>
          </a:p>
          <a:p>
            <a:pPr algn="l"/>
            <a:r>
              <a:rPr lang="en-US" b="0" i="0" dirty="0">
                <a:solidFill>
                  <a:srgbClr val="3C3C3B"/>
                </a:solidFill>
                <a:effectLst/>
                <a:latin typeface="Lato"/>
              </a:rPr>
              <a:t>Sparklines can be used with all kinds of time series to reveal overall big-picture trends and behaviors at a glance.</a:t>
            </a:r>
          </a:p>
          <a:p>
            <a:pPr algn="l"/>
            <a:endParaRPr dirty="0">
              <a:uFillTx/>
            </a:endParaRPr>
          </a:p>
        </p:txBody>
      </p:sp>
    </p:spTree>
    <p:extLst>
      <p:ext uri="{BB962C8B-B14F-4D97-AF65-F5344CB8AC3E}">
        <p14:creationId xmlns:p14="http://schemas.microsoft.com/office/powerpoint/2010/main" val="2503852934"/>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 </a:t>
            </a:r>
            <a:r>
              <a:rPr lang="en-US" b="1" i="0" dirty="0">
                <a:solidFill>
                  <a:srgbClr val="3C3C3B"/>
                </a:solidFill>
                <a:effectLst/>
                <a:latin typeface="Lato"/>
              </a:rPr>
              <a:t>dumbbell chart</a:t>
            </a:r>
            <a:r>
              <a:rPr lang="en-US" b="0" i="0" dirty="0">
                <a:solidFill>
                  <a:srgbClr val="3C3C3B"/>
                </a:solidFill>
                <a:effectLst/>
                <a:latin typeface="Lato"/>
              </a:rPr>
              <a:t> is a variation of the circle plot that compares two values for each slice of data, emphasizing the distance between the two values.</a:t>
            </a:r>
          </a:p>
          <a:p>
            <a:pPr algn="l"/>
            <a:r>
              <a:rPr lang="en-US" b="0" i="0" dirty="0">
                <a:solidFill>
                  <a:srgbClr val="3C3C3B"/>
                </a:solidFill>
                <a:effectLst/>
                <a:latin typeface="Lato"/>
              </a:rPr>
              <a:t>Here, for example, is a chart showing the </a:t>
            </a:r>
            <a:r>
              <a:rPr lang="en-US" b="1" i="0" dirty="0">
                <a:solidFill>
                  <a:srgbClr val="3C3C3B"/>
                </a:solidFill>
                <a:effectLst/>
                <a:latin typeface="Lato"/>
              </a:rPr>
              <a:t>Difference in Profit between East and West</a:t>
            </a:r>
            <a:r>
              <a:rPr lang="en-US" b="0" i="0" dirty="0">
                <a:solidFill>
                  <a:srgbClr val="3C3C3B"/>
                </a:solidFill>
                <a:effectLst/>
                <a:latin typeface="Lato"/>
              </a:rPr>
              <a:t> regions for each </a:t>
            </a:r>
            <a:r>
              <a:rPr lang="en-US" b="1" i="0" dirty="0">
                <a:solidFill>
                  <a:srgbClr val="3C3C3B"/>
                </a:solidFill>
                <a:effectLst/>
                <a:latin typeface="Lato"/>
              </a:rPr>
              <a:t>Category</a:t>
            </a:r>
            <a:r>
              <a:rPr lang="en-US" b="0" i="0" dirty="0">
                <a:solidFill>
                  <a:srgbClr val="3C3C3B"/>
                </a:solidFill>
                <a:effectLst/>
                <a:latin typeface="Lato"/>
              </a:rPr>
              <a:t> of products:</a:t>
            </a:r>
          </a:p>
          <a:p>
            <a:pPr marL="158750" indent="0">
              <a:buNone/>
            </a:pPr>
            <a:endParaRPr lang="en-US" dirty="0">
              <a:uFillTx/>
            </a:endParaRPr>
          </a:p>
          <a:p>
            <a:pPr algn="l"/>
            <a:r>
              <a:rPr lang="en-US" b="0" i="0" dirty="0">
                <a:solidFill>
                  <a:srgbClr val="3C3C3B"/>
                </a:solidFill>
                <a:effectLst/>
                <a:latin typeface="Lato"/>
              </a:rPr>
              <a:t>This chart was built using the following features and techniques:</a:t>
            </a:r>
          </a:p>
          <a:p>
            <a:pPr algn="l">
              <a:buFont typeface="Arial" panose="020B0604020202020204" pitchFamily="34" charset="0"/>
              <a:buChar char="•"/>
            </a:pPr>
            <a:r>
              <a:rPr lang="en-US" b="0" i="0" dirty="0">
                <a:solidFill>
                  <a:srgbClr val="3C3C3B"/>
                </a:solidFill>
                <a:effectLst/>
                <a:latin typeface="Lato"/>
              </a:rPr>
              <a:t>A synchronized dual axis of </a:t>
            </a:r>
            <a:r>
              <a:rPr lang="en-US" b="1" i="0" dirty="0">
                <a:solidFill>
                  <a:srgbClr val="3C3C3B"/>
                </a:solidFill>
                <a:effectLst/>
                <a:latin typeface="Lato"/>
              </a:rPr>
              <a:t>SUM(Profit)</a:t>
            </a:r>
            <a:r>
              <a:rPr lang="en-US" b="0" i="0" dirty="0">
                <a:solidFill>
                  <a:srgbClr val="3C3C3B"/>
                </a:solidFill>
                <a:effectLst/>
                <a:latin typeface="Lato"/>
              </a:rPr>
              <a:t> has been used with one set to mark the type of </a:t>
            </a:r>
            <a:r>
              <a:rPr lang="en-US" b="1" i="0" dirty="0">
                <a:solidFill>
                  <a:srgbClr val="3C3C3B"/>
                </a:solidFill>
                <a:effectLst/>
                <a:latin typeface="Lato"/>
              </a:rPr>
              <a:t>Circle</a:t>
            </a:r>
            <a:r>
              <a:rPr lang="en-US" b="0" i="0" dirty="0">
                <a:solidFill>
                  <a:srgbClr val="3C3C3B"/>
                </a:solidFill>
                <a:effectLst/>
                <a:latin typeface="Lato"/>
              </a:rPr>
              <a:t> and the other set to </a:t>
            </a:r>
            <a:r>
              <a:rPr lang="en-US" b="1" i="0" dirty="0">
                <a:solidFill>
                  <a:srgbClr val="3C3C3B"/>
                </a:solidFill>
                <a:effectLst/>
                <a:latin typeface="Lato"/>
              </a:rPr>
              <a:t>Line</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Category</a:t>
            </a:r>
            <a:r>
              <a:rPr lang="en-US" b="0" i="0" dirty="0">
                <a:solidFill>
                  <a:srgbClr val="3C3C3B"/>
                </a:solidFill>
                <a:effectLst/>
                <a:latin typeface="Lato"/>
              </a:rPr>
              <a:t> has been sorted by </a:t>
            </a:r>
            <a:r>
              <a:rPr lang="en-US" b="1" i="0" dirty="0">
                <a:solidFill>
                  <a:srgbClr val="3C3C3B"/>
                </a:solidFill>
                <a:effectLst/>
                <a:latin typeface="Lato"/>
              </a:rPr>
              <a:t>Profit</a:t>
            </a:r>
            <a:r>
              <a:rPr lang="en-US" b="0" i="0" dirty="0">
                <a:solidFill>
                  <a:srgbClr val="3C3C3B"/>
                </a:solidFill>
                <a:effectLst/>
                <a:latin typeface="Lato"/>
              </a:rPr>
              <a:t> descending (the sort sums profit for East and West).</a:t>
            </a:r>
          </a:p>
          <a:p>
            <a:pPr algn="l">
              <a:buFont typeface="Arial" panose="020B0604020202020204" pitchFamily="34" charset="0"/>
              <a:buChar char="•"/>
            </a:pPr>
            <a:r>
              <a:rPr lang="en-US" b="1" i="0" dirty="0">
                <a:solidFill>
                  <a:srgbClr val="3C3C3B"/>
                </a:solidFill>
                <a:effectLst/>
                <a:latin typeface="Lato"/>
              </a:rPr>
              <a:t>Region</a:t>
            </a:r>
            <a:r>
              <a:rPr lang="en-US" b="0" i="0" dirty="0">
                <a:solidFill>
                  <a:srgbClr val="3C3C3B"/>
                </a:solidFill>
                <a:effectLst/>
                <a:latin typeface="Lato"/>
              </a:rPr>
              <a:t> has been placed on the </a:t>
            </a:r>
            <a:r>
              <a:rPr lang="en-US" b="1" i="0" dirty="0">
                <a:solidFill>
                  <a:srgbClr val="3C3C3B"/>
                </a:solidFill>
                <a:effectLst/>
                <a:latin typeface="Lato"/>
              </a:rPr>
              <a:t>Path</a:t>
            </a:r>
            <a:r>
              <a:rPr lang="en-US" b="0" i="0" dirty="0">
                <a:solidFill>
                  <a:srgbClr val="3C3C3B"/>
                </a:solidFill>
                <a:effectLst/>
                <a:latin typeface="Lato"/>
              </a:rPr>
              <a:t> shelf for the line to tell Tableau to draw a line between the two </a:t>
            </a:r>
            <a:r>
              <a:rPr lang="en-US" b="1" i="0" dirty="0">
                <a:solidFill>
                  <a:srgbClr val="3C3C3B"/>
                </a:solidFill>
                <a:effectLst/>
                <a:latin typeface="Lato"/>
              </a:rPr>
              <a:t>Regions</a:t>
            </a:r>
            <a:r>
              <a:rPr lang="en-US" b="0" i="0" dirty="0">
                <a:solidFill>
                  <a:srgbClr val="3C3C3B"/>
                </a:solidFill>
                <a:effectLst/>
                <a:latin typeface="Lato"/>
              </a:rPr>
              <a:t>.</a:t>
            </a:r>
            <a:r>
              <a:rPr lang="en-US" b="0" i="0" dirty="0">
                <a:solidFill>
                  <a:srgbClr val="FFFFFF"/>
                </a:solidFill>
                <a:effectLst/>
                <a:latin typeface="Lato"/>
              </a:rPr>
              <a:t>The </a:t>
            </a:r>
            <a:r>
              <a:rPr lang="en-US" b="1" i="0" dirty="0">
                <a:solidFill>
                  <a:srgbClr val="FFFFFF"/>
                </a:solidFill>
                <a:effectLst/>
                <a:latin typeface="Lato"/>
              </a:rPr>
              <a:t>Path</a:t>
            </a:r>
            <a:r>
              <a:rPr lang="en-US" b="0" i="0" dirty="0">
                <a:solidFill>
                  <a:srgbClr val="FFFFFF"/>
                </a:solidFill>
                <a:effectLst/>
                <a:latin typeface="Lato"/>
              </a:rPr>
              <a:t> shelf is available for </a:t>
            </a:r>
            <a:r>
              <a:rPr lang="en-US" b="1" i="0" dirty="0">
                <a:solidFill>
                  <a:srgbClr val="FFFFFF"/>
                </a:solidFill>
                <a:effectLst/>
                <a:latin typeface="Lato"/>
              </a:rPr>
              <a:t>Line</a:t>
            </a:r>
            <a:r>
              <a:rPr lang="en-US" b="0" i="0" dirty="0">
                <a:solidFill>
                  <a:srgbClr val="FFFFFF"/>
                </a:solidFill>
                <a:effectLst/>
                <a:latin typeface="Lato"/>
              </a:rPr>
              <a:t> and </a:t>
            </a:r>
            <a:r>
              <a:rPr lang="en-US" b="1" i="0" dirty="0">
                <a:solidFill>
                  <a:srgbClr val="FFFFFF"/>
                </a:solidFill>
                <a:effectLst/>
                <a:latin typeface="Lato"/>
              </a:rPr>
              <a:t>Polygon</a:t>
            </a:r>
            <a:r>
              <a:rPr lang="en-US" b="0" i="0" dirty="0">
                <a:solidFill>
                  <a:srgbClr val="FFFFFF"/>
                </a:solidFill>
                <a:effectLst/>
                <a:latin typeface="Lato"/>
              </a:rPr>
              <a:t> mark types. When you place a field on the </a:t>
            </a:r>
            <a:r>
              <a:rPr lang="en-US" b="1" i="0" dirty="0">
                <a:solidFill>
                  <a:srgbClr val="FFFFFF"/>
                </a:solidFill>
                <a:effectLst/>
                <a:latin typeface="Lato"/>
              </a:rPr>
              <a:t>Path</a:t>
            </a:r>
            <a:r>
              <a:rPr lang="en-US" b="0" i="0" dirty="0">
                <a:solidFill>
                  <a:srgbClr val="FFFFFF"/>
                </a:solidFill>
                <a:effectLst/>
                <a:latin typeface="Lato"/>
              </a:rPr>
              <a:t> shelf, it tells Tableau the order to connect the points (following the sort order of the field placed on </a:t>
            </a:r>
            <a:r>
              <a:rPr lang="en-US" b="1" i="0" dirty="0">
                <a:solidFill>
                  <a:srgbClr val="FFFFFF"/>
                </a:solidFill>
                <a:effectLst/>
                <a:latin typeface="Lato"/>
              </a:rPr>
              <a:t>Path</a:t>
            </a:r>
            <a:r>
              <a:rPr lang="en-US" b="0" i="0" dirty="0">
                <a:solidFill>
                  <a:srgbClr val="FFFFFF"/>
                </a:solidFill>
                <a:effectLst/>
                <a:latin typeface="Lato"/>
              </a:rPr>
              <a:t>). Paths are often used with geographic visualizations to connect origins and destinations on routes but can be used with other visualization types. Tableau draws a single line between two values (in this case East and West).</a:t>
            </a:r>
          </a:p>
          <a:p>
            <a:pPr algn="l">
              <a:buFont typeface="Arial" panose="020B0604020202020204" pitchFamily="34" charset="0"/>
              <a:buChar char="•"/>
            </a:pPr>
            <a:r>
              <a:rPr lang="en-US" b="1" i="0" dirty="0">
                <a:solidFill>
                  <a:srgbClr val="3C3C3B"/>
                </a:solidFill>
                <a:effectLst/>
                <a:latin typeface="Lato"/>
              </a:rPr>
              <a:t>Region</a:t>
            </a:r>
            <a:r>
              <a:rPr lang="en-US" b="0" i="0" dirty="0">
                <a:solidFill>
                  <a:srgbClr val="3C3C3B"/>
                </a:solidFill>
                <a:effectLst/>
                <a:latin typeface="Lato"/>
              </a:rPr>
              <a:t> is placed on </a:t>
            </a:r>
            <a:r>
              <a:rPr lang="en-US" b="1" i="0" dirty="0">
                <a:solidFill>
                  <a:srgbClr val="3C3C3B"/>
                </a:solidFill>
                <a:effectLst/>
                <a:latin typeface="Lato"/>
              </a:rPr>
              <a:t>Color</a:t>
            </a:r>
            <a:r>
              <a:rPr lang="en-US" b="0" i="0" dirty="0">
                <a:solidFill>
                  <a:srgbClr val="3C3C3B"/>
                </a:solidFill>
                <a:effectLst/>
                <a:latin typeface="Lato"/>
              </a:rPr>
              <a:t> for the circle mark type.</a:t>
            </a:r>
          </a:p>
          <a:p>
            <a:pPr algn="l"/>
            <a:r>
              <a:rPr lang="en-US" b="0" i="0" dirty="0">
                <a:solidFill>
                  <a:srgbClr val="3C3C3B"/>
                </a:solidFill>
                <a:effectLst/>
                <a:latin typeface="Lato"/>
              </a:rPr>
              <a:t>Dumbbell charts are great at highlighting the disparity between values. Let's next consider how we can use unit/symbol charts to drive responses.</a:t>
            </a:r>
          </a:p>
          <a:p>
            <a:pPr marL="158750" indent="0">
              <a:buNone/>
            </a:pPr>
            <a:endParaRPr dirty="0">
              <a:uFillTx/>
            </a:endParaRPr>
          </a:p>
        </p:txBody>
      </p:sp>
    </p:spTree>
    <p:extLst>
      <p:ext uri="{BB962C8B-B14F-4D97-AF65-F5344CB8AC3E}">
        <p14:creationId xmlns:p14="http://schemas.microsoft.com/office/powerpoint/2010/main" val="2230849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a:r>
              <a:rPr lang="en-US" b="0" i="0" dirty="0">
                <a:solidFill>
                  <a:srgbClr val="3C3C3B"/>
                </a:solidFill>
                <a:effectLst/>
                <a:latin typeface="Lato"/>
              </a:rPr>
              <a:t>When you create a new dashboard, the interface will be slightly different than it is when designing a single view. We'll start designing your first dashboard after a brief look at the interface. You might navigate to the </a:t>
            </a:r>
            <a:r>
              <a:rPr lang="en-US" b="1" i="0" dirty="0">
                <a:solidFill>
                  <a:srgbClr val="3C3C3B"/>
                </a:solidFill>
                <a:effectLst/>
                <a:latin typeface="Lato"/>
              </a:rPr>
              <a:t>Superstore Sales</a:t>
            </a:r>
            <a:r>
              <a:rPr lang="en-US" b="0" i="0" dirty="0">
                <a:solidFill>
                  <a:srgbClr val="3C3C3B"/>
                </a:solidFill>
                <a:effectLst/>
                <a:latin typeface="Lato"/>
              </a:rPr>
              <a:t> sheet and take a quick look at it yourself.</a:t>
            </a:r>
          </a:p>
          <a:p>
            <a:pPr algn="l"/>
            <a:r>
              <a:rPr lang="en-US" b="0" i="0" dirty="0">
                <a:solidFill>
                  <a:srgbClr val="3C3C3B"/>
                </a:solidFill>
                <a:effectLst/>
                <a:latin typeface="Lato"/>
              </a:rPr>
              <a:t>The dashboard window consists of several key components. Techniques for using these objects will be detailed in </a:t>
            </a:r>
            <a:r>
              <a:rPr lang="en-US" b="0" i="1" dirty="0">
                <a:solidFill>
                  <a:srgbClr val="3C3C3B"/>
                </a:solidFill>
                <a:effectLst/>
                <a:latin typeface="Lato"/>
              </a:rPr>
              <a:t>lesson 8</a:t>
            </a:r>
            <a:r>
              <a:rPr lang="en-US" b="0" i="0" dirty="0">
                <a:solidFill>
                  <a:srgbClr val="3C3C3B"/>
                </a:solidFill>
                <a:effectLst/>
                <a:latin typeface="Lato"/>
              </a:rPr>
              <a:t>,</a:t>
            </a:r>
            <a:r>
              <a:rPr lang="en-US" b="0" i="1" dirty="0">
                <a:solidFill>
                  <a:srgbClr val="3C3C3B"/>
                </a:solidFill>
                <a:effectLst/>
                <a:latin typeface="Lato"/>
              </a:rPr>
              <a:t> Telling a Data Story with Dashboards.</a:t>
            </a:r>
            <a:r>
              <a:rPr lang="en-US" b="0" i="0" dirty="0">
                <a:solidFill>
                  <a:srgbClr val="3C3C3B"/>
                </a:solidFill>
                <a:effectLst/>
                <a:latin typeface="Lato"/>
              </a:rPr>
              <a:t> For now, focus on gaining some familiarity with the options that are available. One thing you'll notice is that the left sidebar has been replaced with dashboard-specific content:</a:t>
            </a:r>
          </a:p>
          <a:p>
            <a:pPr algn="l"/>
            <a:endParaRPr lang="en-US" b="0" i="0" dirty="0">
              <a:solidFill>
                <a:srgbClr val="3C3C3B"/>
              </a:solidFill>
              <a:effectLst/>
              <a:latin typeface="Lato"/>
            </a:endParaRPr>
          </a:p>
          <a:p>
            <a:pPr algn="l"/>
            <a:r>
              <a:rPr lang="en-US" b="0" i="0" dirty="0">
                <a:solidFill>
                  <a:srgbClr val="3C3C3B"/>
                </a:solidFill>
                <a:effectLst/>
                <a:latin typeface="Lato"/>
              </a:rPr>
              <a:t>The left sidebar contains two tabs: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Dashboard</a:t>
            </a:r>
            <a:r>
              <a:rPr lang="en-US" b="0" i="0" dirty="0">
                <a:solidFill>
                  <a:srgbClr val="3C3C3B"/>
                </a:solidFill>
                <a:effectLst/>
                <a:latin typeface="Lato"/>
              </a:rPr>
              <a:t> tab, for sizing options and adding sheets and objects to the dashboard.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Layout</a:t>
            </a:r>
            <a:r>
              <a:rPr lang="en-US" b="0" i="0" dirty="0">
                <a:solidFill>
                  <a:srgbClr val="3C3C3B"/>
                </a:solidFill>
                <a:effectLst/>
                <a:latin typeface="Lato"/>
              </a:rPr>
              <a:t> tab, for adjusting the layout of various objects on the dashboard.</a:t>
            </a:r>
          </a:p>
          <a:p>
            <a:pPr algn="l"/>
            <a:r>
              <a:rPr lang="en-US" b="0" i="0" dirty="0">
                <a:solidFill>
                  <a:srgbClr val="3C3C3B"/>
                </a:solidFill>
                <a:effectLst/>
                <a:latin typeface="Lato"/>
              </a:rPr>
              <a:t>The </a:t>
            </a:r>
            <a:r>
              <a:rPr lang="en-US" b="1" i="0" dirty="0">
                <a:solidFill>
                  <a:srgbClr val="3C3C3B"/>
                </a:solidFill>
                <a:effectLst/>
                <a:latin typeface="Lato"/>
              </a:rPr>
              <a:t>Dashboard</a:t>
            </a:r>
            <a:r>
              <a:rPr lang="en-US" b="0" i="0" dirty="0">
                <a:solidFill>
                  <a:srgbClr val="3C3C3B"/>
                </a:solidFill>
                <a:effectLst/>
                <a:latin typeface="Lato"/>
              </a:rPr>
              <a:t> pane contains options for previewing based on the target device along with several sections: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Size</a:t>
            </a:r>
            <a:r>
              <a:rPr lang="en-US" b="0" i="0" dirty="0">
                <a:solidFill>
                  <a:srgbClr val="3C3C3B"/>
                </a:solidFill>
                <a:effectLst/>
                <a:latin typeface="Lato"/>
              </a:rPr>
              <a:t> section, for dashboard sizing options.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Sheets</a:t>
            </a:r>
            <a:r>
              <a:rPr lang="en-US" b="0" i="0" dirty="0">
                <a:solidFill>
                  <a:srgbClr val="3C3C3B"/>
                </a:solidFill>
                <a:effectLst/>
                <a:latin typeface="Lato"/>
              </a:rPr>
              <a:t> section, containing all sheets (views) available to place on the dashboard.</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Objects</a:t>
            </a:r>
            <a:r>
              <a:rPr lang="en-US" b="0" i="0" dirty="0">
                <a:solidFill>
                  <a:srgbClr val="3C3C3B"/>
                </a:solidFill>
                <a:effectLst/>
                <a:latin typeface="Lato"/>
              </a:rPr>
              <a:t> section with additional objects that can be added to the dashboard.</a:t>
            </a:r>
          </a:p>
          <a:p>
            <a:pPr algn="l"/>
            <a:r>
              <a:rPr lang="en-US" b="0" i="0" dirty="0">
                <a:solidFill>
                  <a:srgbClr val="3C3C3B"/>
                </a:solidFill>
                <a:effectLst/>
                <a:latin typeface="Lato"/>
              </a:rPr>
              <a:t>You can add sheets and objects to a dashboard by dragging and dropping. As you drag the view, a light-gray shading will indicate the location of the sheet in the dashboard once it is dropped. You can also double-click on any sheet and it will be added automatically.</a:t>
            </a:r>
          </a:p>
          <a:p>
            <a:pPr algn="l"/>
            <a:r>
              <a:rPr lang="en-US" b="0" i="0" dirty="0">
                <a:solidFill>
                  <a:srgbClr val="3C3C3B"/>
                </a:solidFill>
                <a:effectLst/>
                <a:latin typeface="Lato"/>
              </a:rPr>
              <a:t>In addition to adding sheets, the following objects may be added to the dashboard:</a:t>
            </a:r>
          </a:p>
          <a:p>
            <a:pPr algn="l">
              <a:buFont typeface="Arial" panose="020B0604020202020204" pitchFamily="34" charset="0"/>
              <a:buChar char="•"/>
            </a:pPr>
            <a:r>
              <a:rPr lang="en-US" b="1" i="0" dirty="0">
                <a:solidFill>
                  <a:srgbClr val="3C3C3B"/>
                </a:solidFill>
                <a:effectLst/>
                <a:latin typeface="Lato"/>
              </a:rPr>
              <a:t>Horizontal</a:t>
            </a:r>
            <a:r>
              <a:rPr lang="en-US" b="0" i="0" dirty="0">
                <a:solidFill>
                  <a:srgbClr val="3C3C3B"/>
                </a:solidFill>
                <a:effectLst/>
                <a:latin typeface="Lato"/>
              </a:rPr>
              <a:t> and </a:t>
            </a:r>
            <a:r>
              <a:rPr lang="en-US" b="1" i="0" dirty="0">
                <a:solidFill>
                  <a:srgbClr val="3C3C3B"/>
                </a:solidFill>
                <a:effectLst/>
                <a:latin typeface="Lato"/>
              </a:rPr>
              <a:t>Vertical</a:t>
            </a:r>
            <a:r>
              <a:rPr lang="en-US" b="0" i="0" dirty="0">
                <a:solidFill>
                  <a:srgbClr val="3C3C3B"/>
                </a:solidFill>
                <a:effectLst/>
                <a:latin typeface="Lato"/>
              </a:rPr>
              <a:t> layout containers will give you finer control over the layout.</a:t>
            </a:r>
          </a:p>
          <a:p>
            <a:pPr algn="l">
              <a:buFont typeface="Arial" panose="020B0604020202020204" pitchFamily="34" charset="0"/>
              <a:buChar char="•"/>
            </a:pPr>
            <a:r>
              <a:rPr lang="en-US" b="1" i="0" dirty="0">
                <a:solidFill>
                  <a:srgbClr val="3C3C3B"/>
                </a:solidFill>
                <a:effectLst/>
                <a:latin typeface="Lato"/>
              </a:rPr>
              <a:t>Text</a:t>
            </a:r>
            <a:r>
              <a:rPr lang="en-US" b="0" i="0" dirty="0">
                <a:solidFill>
                  <a:srgbClr val="3C3C3B"/>
                </a:solidFill>
                <a:effectLst/>
                <a:latin typeface="Lato"/>
              </a:rPr>
              <a:t> allows you to add text labels and titles.</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Image</a:t>
            </a:r>
            <a:r>
              <a:rPr lang="en-US" b="0" i="0" dirty="0">
                <a:solidFill>
                  <a:srgbClr val="3C3C3B"/>
                </a:solidFill>
                <a:effectLst/>
                <a:latin typeface="Lato"/>
              </a:rPr>
              <a:t> and even embedded </a:t>
            </a:r>
            <a:r>
              <a:rPr lang="en-US" b="1" i="0" dirty="0">
                <a:solidFill>
                  <a:srgbClr val="3C3C3B"/>
                </a:solidFill>
                <a:effectLst/>
                <a:latin typeface="Lato"/>
              </a:rPr>
              <a:t>Web Page</a:t>
            </a:r>
            <a:r>
              <a:rPr lang="en-US" b="0" i="0" dirty="0">
                <a:solidFill>
                  <a:srgbClr val="3C3C3B"/>
                </a:solidFill>
                <a:effectLst/>
                <a:latin typeface="Lato"/>
              </a:rPr>
              <a:t> content can be added.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Blank</a:t>
            </a:r>
            <a:r>
              <a:rPr lang="en-US" b="0" i="0" dirty="0">
                <a:solidFill>
                  <a:srgbClr val="3C3C3B"/>
                </a:solidFill>
                <a:effectLst/>
                <a:latin typeface="Lato"/>
              </a:rPr>
              <a:t> object allows you to preserve blank space in a dashboard, or it can serve as a placeholder until additional content is designed.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Navigation</a:t>
            </a:r>
            <a:r>
              <a:rPr lang="en-US" b="0" i="0" dirty="0">
                <a:solidFill>
                  <a:srgbClr val="3C3C3B"/>
                </a:solidFill>
                <a:effectLst/>
                <a:latin typeface="Lato"/>
              </a:rPr>
              <a:t> object allows the user to navigate between dashboards.</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Export</a:t>
            </a:r>
            <a:r>
              <a:rPr lang="en-US" b="0" i="0" dirty="0">
                <a:solidFill>
                  <a:srgbClr val="3C3C3B"/>
                </a:solidFill>
                <a:effectLst/>
                <a:latin typeface="Lato"/>
              </a:rPr>
              <a:t> button allows end users to export the dashboard as a PowerPoint, PDF, or image.</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Extension</a:t>
            </a:r>
            <a:r>
              <a:rPr lang="en-US" b="0" i="0" dirty="0">
                <a:solidFill>
                  <a:srgbClr val="3C3C3B"/>
                </a:solidFill>
                <a:effectLst/>
                <a:latin typeface="Lato"/>
              </a:rPr>
              <a:t> gives you the ability to add controls and objects that you or a third party have developed for interacting with the dashboard and providing extended functionality.</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651767544"/>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 </a:t>
            </a:r>
            <a:r>
              <a:rPr lang="en-US" b="1" i="0" dirty="0">
                <a:solidFill>
                  <a:srgbClr val="3C3C3B"/>
                </a:solidFill>
                <a:effectLst/>
                <a:latin typeface="Lato"/>
              </a:rPr>
              <a:t>unit chart</a:t>
            </a:r>
            <a:r>
              <a:rPr lang="en-US" b="0" i="0" dirty="0">
                <a:solidFill>
                  <a:srgbClr val="3C3C3B"/>
                </a:solidFill>
                <a:effectLst/>
                <a:latin typeface="Lato"/>
              </a:rPr>
              <a:t> can be used to show individual items, often using shapes or symbols to represent each individual. These charts can elicit a powerful emotional response because the representations of the data are less abstract and more easily identified as something real. For example, here is a chart showing how many customers had late shipments for each </a:t>
            </a:r>
            <a:r>
              <a:rPr lang="en-US" b="1" i="0" dirty="0">
                <a:solidFill>
                  <a:srgbClr val="3C3C3B"/>
                </a:solidFill>
                <a:effectLst/>
                <a:latin typeface="Lato"/>
              </a:rPr>
              <a:t>Region</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1225890287"/>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Region</a:t>
            </a:r>
            <a:r>
              <a:rPr lang="en-US" b="0" i="0" dirty="0">
                <a:solidFill>
                  <a:srgbClr val="3C3C3B"/>
                </a:solidFill>
                <a:effectLst/>
                <a:latin typeface="Lato"/>
              </a:rPr>
              <a:t> has been sorted by the distinct count of </a:t>
            </a:r>
            <a:r>
              <a:rPr lang="en-US" b="1" i="0" dirty="0">
                <a:solidFill>
                  <a:srgbClr val="3C3C3B"/>
                </a:solidFill>
                <a:effectLst/>
                <a:latin typeface="Lato"/>
              </a:rPr>
              <a:t>Customer ID </a:t>
            </a:r>
            <a:r>
              <a:rPr lang="en-US" b="0" i="0" dirty="0">
                <a:solidFill>
                  <a:srgbClr val="3C3C3B"/>
                </a:solidFill>
                <a:effectLst/>
                <a:latin typeface="Lato"/>
              </a:rPr>
              <a:t>in descending order.</a:t>
            </a:r>
          </a:p>
          <a:p>
            <a:pPr algn="l">
              <a:buFont typeface="Arial" panose="020B0604020202020204" pitchFamily="34" charset="0"/>
              <a:buChar char="•"/>
            </a:pPr>
            <a:r>
              <a:rPr lang="en-US" b="1" i="0" dirty="0">
                <a:solidFill>
                  <a:srgbClr val="3C3C3B"/>
                </a:solidFill>
                <a:effectLst/>
                <a:latin typeface="Lato"/>
              </a:rPr>
              <a:t>Customer ID</a:t>
            </a:r>
            <a:r>
              <a:rPr lang="en-US" b="0" i="0" dirty="0">
                <a:solidFill>
                  <a:srgbClr val="3C3C3B"/>
                </a:solidFill>
                <a:effectLst/>
                <a:latin typeface="Lato"/>
              </a:rPr>
              <a:t> has been placed on </a:t>
            </a:r>
            <a:r>
              <a:rPr lang="en-US" b="1" i="0" dirty="0">
                <a:solidFill>
                  <a:srgbClr val="3C3C3B"/>
                </a:solidFill>
                <a:effectLst/>
                <a:latin typeface="Lato"/>
              </a:rPr>
              <a:t>Detail</a:t>
            </a:r>
            <a:r>
              <a:rPr lang="en-US" b="0" i="0" dirty="0">
                <a:solidFill>
                  <a:srgbClr val="3C3C3B"/>
                </a:solidFill>
                <a:effectLst/>
                <a:latin typeface="Lato"/>
              </a:rPr>
              <a:t> so that there is a mark for each distinct customer.</a:t>
            </a:r>
          </a:p>
          <a:p>
            <a:pPr marL="158750" indent="0">
              <a:buNone/>
            </a:pPr>
            <a:endParaRPr dirty="0">
              <a:uFillTx/>
            </a:endParaRPr>
          </a:p>
        </p:txBody>
      </p:sp>
    </p:spTree>
    <p:extLst>
      <p:ext uri="{BB962C8B-B14F-4D97-AF65-F5344CB8AC3E}">
        <p14:creationId xmlns:p14="http://schemas.microsoft.com/office/powerpoint/2010/main" val="3243368296"/>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mark type has been changed to </a:t>
            </a:r>
            <a:r>
              <a:rPr lang="en-US" b="1" i="0" dirty="0">
                <a:solidFill>
                  <a:srgbClr val="3C3C3B"/>
                </a:solidFill>
                <a:effectLst/>
                <a:latin typeface="Lato"/>
              </a:rPr>
              <a:t>Shape</a:t>
            </a:r>
            <a:r>
              <a:rPr lang="en-US" b="0" i="0" dirty="0">
                <a:solidFill>
                  <a:srgbClr val="3C3C3B"/>
                </a:solidFill>
                <a:effectLst/>
                <a:latin typeface="Lato"/>
              </a:rPr>
              <a:t> and the shape has been changed to the included person shape in the </a:t>
            </a:r>
            <a:r>
              <a:rPr lang="en-US" b="1" i="0" dirty="0">
                <a:solidFill>
                  <a:srgbClr val="3C3C3B"/>
                </a:solidFill>
                <a:effectLst/>
                <a:latin typeface="Lato"/>
              </a:rPr>
              <a:t>Gender</a:t>
            </a:r>
            <a:r>
              <a:rPr lang="en-US" b="0" i="0" dirty="0">
                <a:solidFill>
                  <a:srgbClr val="3C3C3B"/>
                </a:solidFill>
                <a:effectLst/>
                <a:latin typeface="Lato"/>
              </a:rPr>
              <a:t> shape palette. To change shapes, click the </a:t>
            </a:r>
            <a:r>
              <a:rPr lang="en-US" b="1" i="0" dirty="0">
                <a:solidFill>
                  <a:srgbClr val="3C3C3B"/>
                </a:solidFill>
                <a:effectLst/>
                <a:latin typeface="Lato"/>
              </a:rPr>
              <a:t>Shape</a:t>
            </a:r>
            <a:r>
              <a:rPr lang="en-US" b="0" i="0" dirty="0">
                <a:solidFill>
                  <a:srgbClr val="3C3C3B"/>
                </a:solidFill>
                <a:effectLst/>
                <a:latin typeface="Lato"/>
              </a:rPr>
              <a:t> shelf and select the desired shape(s), as shown in the following screenshot: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unit chart might elicit more of a response from regional managers than a standard bar chart when they are gently reminded that poor customer service impacts real people. Granted, the shapes are still abstract, but more closely represent an actual person. You could also consider labeling the mark with the customer name or using other techniques to further engage your audience.</a:t>
            </a:r>
          </a:p>
          <a:p>
            <a:pPr algn="l"/>
            <a:r>
              <a:rPr lang="en-US" b="0" i="0" dirty="0">
                <a:solidFill>
                  <a:srgbClr val="FFFFFF"/>
                </a:solidFill>
                <a:effectLst/>
                <a:latin typeface="Lato"/>
              </a:rPr>
              <a:t>Remember that normally in Tableau, a mark is drawn for each distinct intersection of dimensional values. So, it is rather difficult to draw, for example, 10 individual shapes for a single row of data that simply contains the value 10 for a field. This means that you will need to consider the shape of your data and include enough rows to draw the units you wish to represent.</a:t>
            </a:r>
          </a:p>
          <a:p>
            <a:pPr marL="158750" indent="0">
              <a:buNone/>
            </a:pPr>
            <a:endParaRPr dirty="0">
              <a:uFillTx/>
            </a:endParaRPr>
          </a:p>
        </p:txBody>
      </p:sp>
    </p:spTree>
    <p:extLst>
      <p:ext uri="{BB962C8B-B14F-4D97-AF65-F5344CB8AC3E}">
        <p14:creationId xmlns:p14="http://schemas.microsoft.com/office/powerpoint/2010/main" val="4050597016"/>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Concrete shapes, in any type of visualization, can also dramatically reduce the amount of time it takes to comprehend the data. Contrast the amount of effort required to identify the departments in these two scatterplots: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Once you know the meaning of a shape, you no longer have to reference a legend. Placing a discrete field on the </a:t>
            </a:r>
            <a:r>
              <a:rPr lang="en-US" b="1" i="0" dirty="0">
                <a:solidFill>
                  <a:srgbClr val="3C3C3B"/>
                </a:solidFill>
                <a:effectLst/>
                <a:latin typeface="Lato"/>
              </a:rPr>
              <a:t>Shape</a:t>
            </a:r>
            <a:r>
              <a:rPr lang="en-US" b="0" i="0" dirty="0">
                <a:solidFill>
                  <a:srgbClr val="3C3C3B"/>
                </a:solidFill>
                <a:effectLst/>
                <a:latin typeface="Lato"/>
              </a:rPr>
              <a:t> shelf allows you to assign shapes to individual values of the field.</a:t>
            </a:r>
          </a:p>
          <a:p>
            <a:pPr algn="l"/>
            <a:r>
              <a:rPr lang="en-US" b="0" i="0" dirty="0">
                <a:solidFill>
                  <a:srgbClr val="FFFFFF"/>
                </a:solidFill>
                <a:effectLst/>
                <a:latin typeface="Lato"/>
              </a:rPr>
              <a:t>Shapes are images located in the My Tableau Repository\Shapes directory. You can include your own custom shapes in subfolders of that directory by adding folders and image files.</a:t>
            </a:r>
          </a:p>
          <a:p>
            <a:pPr marL="158750" indent="0">
              <a:buNone/>
            </a:pPr>
            <a:endParaRPr dirty="0">
              <a:uFillTx/>
            </a:endParaRPr>
          </a:p>
        </p:txBody>
      </p:sp>
    </p:spTree>
    <p:extLst>
      <p:ext uri="{BB962C8B-B14F-4D97-AF65-F5344CB8AC3E}">
        <p14:creationId xmlns:p14="http://schemas.microsoft.com/office/powerpoint/2010/main" val="639726118"/>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width of the bars communicates the total </a:t>
            </a:r>
            <a:r>
              <a:rPr lang="en-US" b="1" i="0" dirty="0">
                <a:solidFill>
                  <a:srgbClr val="3C3C3B"/>
                </a:solidFill>
                <a:effectLst/>
                <a:latin typeface="Lato"/>
              </a:rPr>
              <a:t>Sales for</a:t>
            </a:r>
            <a:r>
              <a:rPr lang="en-US" b="0" i="0" dirty="0">
                <a:solidFill>
                  <a:srgbClr val="3C3C3B"/>
                </a:solidFill>
                <a:effectLst/>
                <a:latin typeface="Lato"/>
              </a:rPr>
              <a:t> </a:t>
            </a:r>
            <a:r>
              <a:rPr lang="en-US" b="1" i="0" dirty="0">
                <a:solidFill>
                  <a:srgbClr val="3C3C3B"/>
                </a:solidFill>
                <a:effectLst/>
                <a:latin typeface="Lato"/>
              </a:rPr>
              <a:t>Region</a:t>
            </a:r>
            <a:r>
              <a:rPr lang="en-US" b="0" i="0" dirty="0">
                <a:solidFill>
                  <a:srgbClr val="3C3C3B"/>
                </a:solidFill>
                <a:effectLst/>
                <a:latin typeface="Lato"/>
              </a:rPr>
              <a:t>, while the height of each segment gives you the percentage of sales for the </a:t>
            </a:r>
            <a:r>
              <a:rPr lang="en-US" b="1" i="0" dirty="0">
                <a:solidFill>
                  <a:srgbClr val="3C3C3B"/>
                </a:solidFill>
                <a:effectLst/>
                <a:latin typeface="Lato"/>
              </a:rPr>
              <a:t>Department</a:t>
            </a:r>
            <a:r>
              <a:rPr lang="en-US" b="0" i="0" dirty="0">
                <a:solidFill>
                  <a:srgbClr val="3C3C3B"/>
                </a:solidFill>
                <a:effectLst/>
                <a:latin typeface="Lato"/>
              </a:rPr>
              <a:t> within the </a:t>
            </a:r>
            <a:r>
              <a:rPr lang="en-US" b="1" i="0" dirty="0">
                <a:solidFill>
                  <a:srgbClr val="3C3C3B"/>
                </a:solidFill>
                <a:effectLst/>
                <a:latin typeface="Lato"/>
              </a:rPr>
              <a:t>Region</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05208170"/>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Creating Marimekko charts in Tableau leverages the ability to fix the width of bars according to the axis' units.</a:t>
            </a:r>
          </a:p>
          <a:p>
            <a:pPr algn="l"/>
            <a:r>
              <a:rPr lang="en-US" b="0" i="0" dirty="0">
                <a:solidFill>
                  <a:srgbClr val="FFFFFF"/>
                </a:solidFill>
                <a:effectLst/>
                <a:latin typeface="Lato"/>
              </a:rPr>
              <a:t>Clicking the </a:t>
            </a:r>
            <a:r>
              <a:rPr lang="en-US" b="1" i="0" dirty="0">
                <a:solidFill>
                  <a:srgbClr val="FFFFFF"/>
                </a:solidFill>
                <a:effectLst/>
                <a:latin typeface="Lato"/>
              </a:rPr>
              <a:t>Size</a:t>
            </a:r>
            <a:r>
              <a:rPr lang="en-US" b="0" i="0" dirty="0">
                <a:solidFill>
                  <a:srgbClr val="FFFFFF"/>
                </a:solidFill>
                <a:effectLst/>
                <a:latin typeface="Lato"/>
              </a:rPr>
              <a:t> shelf when a continuous (green) field is on </a:t>
            </a:r>
            <a:r>
              <a:rPr lang="en-US" b="1" i="0" dirty="0">
                <a:solidFill>
                  <a:srgbClr val="FFFFFF"/>
                </a:solidFill>
                <a:effectLst/>
                <a:latin typeface="Lato"/>
              </a:rPr>
              <a:t>Columns</a:t>
            </a:r>
            <a:r>
              <a:rPr lang="en-US" b="0" i="0" dirty="0">
                <a:solidFill>
                  <a:srgbClr val="FFFFFF"/>
                </a:solidFill>
                <a:effectLst/>
                <a:latin typeface="Lato"/>
              </a:rPr>
              <a:t> (thus defining a horizontal axis) and the mark type is set to </a:t>
            </a:r>
            <a:r>
              <a:rPr lang="en-US" b="1" i="0" dirty="0">
                <a:solidFill>
                  <a:srgbClr val="FFFFFF"/>
                </a:solidFill>
                <a:effectLst/>
                <a:latin typeface="Lato"/>
              </a:rPr>
              <a:t>Bar</a:t>
            </a:r>
            <a:r>
              <a:rPr lang="en-US" b="0" i="0" dirty="0">
                <a:solidFill>
                  <a:srgbClr val="FFFFFF"/>
                </a:solidFill>
                <a:effectLst/>
                <a:latin typeface="Lato"/>
              </a:rPr>
              <a:t> reveals options for a fixed size. You can manually enter a </a:t>
            </a:r>
            <a:r>
              <a:rPr lang="en-US" b="1" i="0" dirty="0">
                <a:solidFill>
                  <a:srgbClr val="FFFFFF"/>
                </a:solidFill>
                <a:effectLst/>
                <a:latin typeface="Lato"/>
              </a:rPr>
              <a:t>Size</a:t>
            </a:r>
            <a:r>
              <a:rPr lang="en-US" b="0" i="0" dirty="0">
                <a:solidFill>
                  <a:srgbClr val="FFFFFF"/>
                </a:solidFill>
                <a:effectLst/>
                <a:latin typeface="Lato"/>
              </a:rPr>
              <a:t> and </a:t>
            </a:r>
            <a:r>
              <a:rPr lang="en-US" b="1" i="0" dirty="0">
                <a:solidFill>
                  <a:srgbClr val="FFFFFF"/>
                </a:solidFill>
                <a:effectLst/>
                <a:latin typeface="Lato"/>
              </a:rPr>
              <a:t>Alignment</a:t>
            </a:r>
            <a:r>
              <a:rPr lang="en-US" b="0" i="0" dirty="0">
                <a:solidFill>
                  <a:srgbClr val="FFFFFF"/>
                </a:solidFill>
                <a:effectLst/>
                <a:latin typeface="Lato"/>
              </a:rPr>
              <a:t> or drop a field on the </a:t>
            </a:r>
            <a:r>
              <a:rPr lang="en-US" b="1" i="0" dirty="0">
                <a:solidFill>
                  <a:srgbClr val="FFFFFF"/>
                </a:solidFill>
                <a:effectLst/>
                <a:latin typeface="Lato"/>
              </a:rPr>
              <a:t>Size</a:t>
            </a:r>
            <a:r>
              <a:rPr lang="en-US" b="0" i="0" dirty="0">
                <a:solidFill>
                  <a:srgbClr val="FFFFFF"/>
                </a:solidFill>
                <a:effectLst/>
                <a:latin typeface="Lato"/>
              </a:rPr>
              <a:t> shelf to vary the width of the bars.</a:t>
            </a:r>
          </a:p>
          <a:p>
            <a:pPr algn="l"/>
            <a:endParaRPr lang="en-US" b="0" i="0" dirty="0">
              <a:solidFill>
                <a:srgbClr val="FFFFFF"/>
              </a:solidFill>
              <a:effectLst/>
              <a:latin typeface="Lato"/>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3C3C3B"/>
                </a:solidFill>
                <a:effectLst/>
                <a:uLnTx/>
                <a:uFillTx/>
                <a:latin typeface="Lato"/>
                <a:cs typeface="Arial"/>
                <a:sym typeface="Arial"/>
              </a:rPr>
              <a:t>Here are the steps required to create this kind of visualization: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US" sz="1100" b="0" i="0" u="none" strike="noStrike" kern="0" cap="none" spc="0" normalizeH="0" baseline="0" noProof="0" dirty="0">
                <a:ln>
                  <a:noFill/>
                </a:ln>
                <a:solidFill>
                  <a:srgbClr val="3C3C3B"/>
                </a:solidFill>
                <a:effectLst/>
                <a:uLnTx/>
                <a:uFillTx/>
                <a:latin typeface="Lato"/>
                <a:cs typeface="Arial"/>
                <a:sym typeface="Arial"/>
              </a:rPr>
              <a:t>The mark type has been specifically set to </a:t>
            </a:r>
            <a:r>
              <a:rPr kumimoji="0" lang="en-US" sz="1100" b="1" i="0" u="none" strike="noStrike" kern="0" cap="none" spc="0" normalizeH="0" baseline="0" noProof="0" dirty="0">
                <a:ln>
                  <a:noFill/>
                </a:ln>
                <a:solidFill>
                  <a:srgbClr val="3C3C3B"/>
                </a:solidFill>
                <a:effectLst/>
                <a:uLnTx/>
                <a:uFillTx/>
                <a:latin typeface="Lato"/>
                <a:cs typeface="Arial"/>
                <a:sym typeface="Arial"/>
              </a:rPr>
              <a:t>Bar</a:t>
            </a:r>
            <a:r>
              <a:rPr kumimoji="0" lang="en-US" sz="1100" b="0" i="0" u="none" strike="noStrike" kern="0" cap="none" spc="0" normalizeH="0" baseline="0" noProof="0" dirty="0">
                <a:ln>
                  <a:noFill/>
                </a:ln>
                <a:solidFill>
                  <a:srgbClr val="3C3C3B"/>
                </a:solidFill>
                <a:effectLst/>
                <a:uLnTx/>
                <a:uFillTx/>
                <a:latin typeface="Lato"/>
                <a:cs typeface="Arial"/>
                <a:sym typeface="Arial"/>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US" sz="1100" b="1" i="0" u="none" strike="noStrike" kern="0" cap="none" spc="0" normalizeH="0" baseline="0" noProof="0" dirty="0">
                <a:ln>
                  <a:noFill/>
                </a:ln>
                <a:solidFill>
                  <a:srgbClr val="3C3C3B"/>
                </a:solidFill>
                <a:effectLst/>
                <a:uLnTx/>
                <a:uFillTx/>
                <a:latin typeface="Lato"/>
                <a:cs typeface="Arial"/>
                <a:sym typeface="Arial"/>
              </a:rPr>
              <a:t>Region</a:t>
            </a:r>
            <a:r>
              <a:rPr kumimoji="0" lang="en-US" sz="1100" b="0" i="0" u="none" strike="noStrike" kern="0" cap="none" spc="0" normalizeH="0" baseline="0" noProof="0" dirty="0">
                <a:ln>
                  <a:noFill/>
                </a:ln>
                <a:solidFill>
                  <a:srgbClr val="3C3C3B"/>
                </a:solidFill>
                <a:effectLst/>
                <a:uLnTx/>
                <a:uFillTx/>
                <a:latin typeface="Lato"/>
                <a:cs typeface="Arial"/>
                <a:sym typeface="Arial"/>
              </a:rPr>
              <a:t> and </a:t>
            </a:r>
            <a:r>
              <a:rPr kumimoji="0" lang="en-US" sz="1100" b="1" i="0" u="none" strike="noStrike" kern="0" cap="none" spc="0" normalizeH="0" baseline="0" noProof="0" dirty="0">
                <a:ln>
                  <a:noFill/>
                </a:ln>
                <a:solidFill>
                  <a:srgbClr val="3C3C3B"/>
                </a:solidFill>
                <a:effectLst/>
                <a:uLnTx/>
                <a:uFillTx/>
                <a:latin typeface="Lato"/>
                <a:cs typeface="Arial"/>
                <a:sym typeface="Arial"/>
              </a:rPr>
              <a:t>Department</a:t>
            </a:r>
            <a:r>
              <a:rPr kumimoji="0" lang="en-US" sz="1100" b="0" i="0" u="none" strike="noStrike" kern="0" cap="none" spc="0" normalizeH="0" baseline="0" noProof="0" dirty="0">
                <a:ln>
                  <a:noFill/>
                </a:ln>
                <a:solidFill>
                  <a:srgbClr val="3C3C3B"/>
                </a:solidFill>
                <a:effectLst/>
                <a:uLnTx/>
                <a:uFillTx/>
                <a:latin typeface="Lato"/>
                <a:cs typeface="Arial"/>
                <a:sym typeface="Arial"/>
              </a:rPr>
              <a:t> have been placed on </a:t>
            </a:r>
            <a:r>
              <a:rPr kumimoji="0" lang="en-US" sz="1100" b="1" i="0" u="none" strike="noStrike" kern="0" cap="none" spc="0" normalizeH="0" baseline="0" noProof="0" dirty="0">
                <a:ln>
                  <a:noFill/>
                </a:ln>
                <a:solidFill>
                  <a:srgbClr val="3C3C3B"/>
                </a:solidFill>
                <a:effectLst/>
                <a:uLnTx/>
                <a:uFillTx/>
                <a:latin typeface="Lato"/>
                <a:cs typeface="Arial"/>
                <a:sym typeface="Arial"/>
              </a:rPr>
              <a:t>Color</a:t>
            </a:r>
            <a:r>
              <a:rPr kumimoji="0" lang="en-US" sz="1100" b="0" i="0" u="none" strike="noStrike" kern="0" cap="none" spc="0" normalizeH="0" baseline="0" noProof="0" dirty="0">
                <a:ln>
                  <a:noFill/>
                </a:ln>
                <a:solidFill>
                  <a:srgbClr val="3C3C3B"/>
                </a:solidFill>
                <a:effectLst/>
                <a:uLnTx/>
                <a:uFillTx/>
                <a:latin typeface="Lato"/>
                <a:cs typeface="Arial"/>
                <a:sym typeface="Arial"/>
              </a:rPr>
              <a:t> and </a:t>
            </a:r>
            <a:r>
              <a:rPr kumimoji="0" lang="en-US" sz="1100" b="1" i="0" u="none" strike="noStrike" kern="0" cap="none" spc="0" normalizeH="0" baseline="0" noProof="0" dirty="0">
                <a:ln>
                  <a:noFill/>
                </a:ln>
                <a:solidFill>
                  <a:srgbClr val="3C3C3B"/>
                </a:solidFill>
                <a:effectLst/>
                <a:uLnTx/>
                <a:uFillTx/>
                <a:latin typeface="Lato"/>
                <a:cs typeface="Arial"/>
                <a:sym typeface="Arial"/>
              </a:rPr>
              <a:t>Detail</a:t>
            </a:r>
            <a:r>
              <a:rPr kumimoji="0" lang="en-US" sz="1100" b="0" i="0" u="none" strike="noStrike" kern="0" cap="none" spc="0" normalizeH="0" baseline="0" noProof="0" dirty="0">
                <a:ln>
                  <a:noFill/>
                </a:ln>
                <a:solidFill>
                  <a:srgbClr val="3C3C3B"/>
                </a:solidFill>
                <a:effectLst/>
                <a:uLnTx/>
                <a:uFillTx/>
                <a:latin typeface="Lato"/>
                <a:cs typeface="Arial"/>
                <a:sym typeface="Arial"/>
              </a:rPr>
              <a:t>, respectively. They are the only dimensions in the view, so they define the view's</a:t>
            </a:r>
            <a:r>
              <a:rPr kumimoji="0" lang="en-US" sz="1100" b="1" i="0" u="none" strike="noStrike" kern="0" cap="none" spc="0" normalizeH="0" baseline="0" noProof="0" dirty="0">
                <a:ln>
                  <a:noFill/>
                </a:ln>
                <a:solidFill>
                  <a:srgbClr val="3C3C3B"/>
                </a:solidFill>
                <a:effectLst/>
                <a:uLnTx/>
                <a:uFillTx/>
                <a:latin typeface="Lato"/>
                <a:cs typeface="Arial"/>
                <a:sym typeface="Arial"/>
              </a:rPr>
              <a:t> level of detail</a:t>
            </a:r>
            <a:r>
              <a:rPr kumimoji="0" lang="en-US" sz="1100" b="0" i="0" u="none" strike="noStrike" kern="0" cap="none" spc="0" normalizeH="0" baseline="0" noProof="0" dirty="0">
                <a:ln>
                  <a:noFill/>
                </a:ln>
                <a:solidFill>
                  <a:srgbClr val="3C3C3B"/>
                </a:solidFill>
                <a:effectLst/>
                <a:uLnTx/>
                <a:uFillTx/>
                <a:latin typeface="Lato"/>
                <a:cs typeface="Arial"/>
                <a:sym typeface="Arial"/>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US" sz="1100" b="1" i="0" u="none" strike="noStrike" kern="0" cap="none" spc="0" normalizeH="0" baseline="0" noProof="0" dirty="0">
                <a:ln>
                  <a:noFill/>
                </a:ln>
                <a:solidFill>
                  <a:srgbClr val="3C3C3B"/>
                </a:solidFill>
                <a:effectLst/>
                <a:uLnTx/>
                <a:uFillTx/>
                <a:latin typeface="Lato"/>
                <a:cs typeface="Arial"/>
                <a:sym typeface="Arial"/>
              </a:rPr>
              <a:t>Sales</a:t>
            </a:r>
            <a:r>
              <a:rPr kumimoji="0" lang="en-US" sz="1100" b="0" i="0" u="none" strike="noStrike" kern="0" cap="none" spc="0" normalizeH="0" baseline="0" noProof="0" dirty="0">
                <a:ln>
                  <a:noFill/>
                </a:ln>
                <a:solidFill>
                  <a:srgbClr val="3C3C3B"/>
                </a:solidFill>
                <a:effectLst/>
                <a:uLnTx/>
                <a:uFillTx/>
                <a:latin typeface="Lato"/>
                <a:cs typeface="Arial"/>
                <a:sym typeface="Arial"/>
              </a:rPr>
              <a:t> has been placed on </a:t>
            </a:r>
            <a:r>
              <a:rPr kumimoji="0" lang="en-US" sz="1100" b="1" i="0" u="none" strike="noStrike" kern="0" cap="none" spc="0" normalizeH="0" baseline="0" noProof="0" dirty="0">
                <a:ln>
                  <a:noFill/>
                </a:ln>
                <a:solidFill>
                  <a:srgbClr val="3C3C3B"/>
                </a:solidFill>
                <a:effectLst/>
                <a:uLnTx/>
                <a:uFillTx/>
                <a:latin typeface="Lato"/>
                <a:cs typeface="Arial"/>
                <a:sym typeface="Arial"/>
              </a:rPr>
              <a:t>Rows</a:t>
            </a:r>
            <a:r>
              <a:rPr kumimoji="0" lang="en-US" sz="1100" b="0" i="0" u="none" strike="noStrike" kern="0" cap="none" spc="0" normalizeH="0" baseline="0" noProof="0" dirty="0">
                <a:ln>
                  <a:noFill/>
                </a:ln>
                <a:solidFill>
                  <a:srgbClr val="3C3C3B"/>
                </a:solidFill>
                <a:effectLst/>
                <a:uLnTx/>
                <a:uFillTx/>
                <a:latin typeface="Lato"/>
                <a:cs typeface="Arial"/>
                <a:sym typeface="Arial"/>
              </a:rPr>
              <a:t> and a </a:t>
            </a:r>
            <a:r>
              <a:rPr kumimoji="0" lang="en-US" sz="1100" b="1" i="0" u="none" strike="noStrike" kern="0" cap="none" spc="0" normalizeH="0" baseline="0" noProof="0" dirty="0">
                <a:ln>
                  <a:noFill/>
                </a:ln>
                <a:solidFill>
                  <a:srgbClr val="3C3C3B"/>
                </a:solidFill>
                <a:effectLst/>
                <a:uLnTx/>
                <a:uFillTx/>
                <a:latin typeface="Lato"/>
                <a:cs typeface="Arial"/>
                <a:sym typeface="Arial"/>
              </a:rPr>
              <a:t>Percent of Total</a:t>
            </a:r>
            <a:r>
              <a:rPr kumimoji="0" lang="en-US" sz="1100" b="0" i="0" u="none" strike="noStrike" kern="0" cap="none" spc="0" normalizeH="0" baseline="0" noProof="0" dirty="0">
                <a:ln>
                  <a:noFill/>
                </a:ln>
                <a:solidFill>
                  <a:srgbClr val="3C3C3B"/>
                </a:solidFill>
                <a:effectLst/>
                <a:uLnTx/>
                <a:uFillTx/>
                <a:latin typeface="Lato"/>
                <a:cs typeface="Arial"/>
                <a:sym typeface="Arial"/>
              </a:rPr>
              <a:t> quick table calculation applied. The </a:t>
            </a:r>
            <a:r>
              <a:rPr kumimoji="0" lang="en-US" sz="1100" b="1" i="0" u="none" strike="noStrike" kern="0" cap="none" spc="0" normalizeH="0" baseline="0" noProof="0" dirty="0">
                <a:ln>
                  <a:noFill/>
                </a:ln>
                <a:solidFill>
                  <a:srgbClr val="3C3C3B"/>
                </a:solidFill>
                <a:effectLst/>
                <a:uLnTx/>
                <a:uFillTx/>
                <a:latin typeface="Lato"/>
                <a:cs typeface="Arial"/>
                <a:sym typeface="Arial"/>
              </a:rPr>
              <a:t>Compute Using</a:t>
            </a:r>
            <a:r>
              <a:rPr kumimoji="0" lang="en-US" sz="1100" b="0" i="0" u="none" strike="noStrike" kern="0" cap="none" spc="0" normalizeH="0" baseline="0" noProof="0" dirty="0">
                <a:ln>
                  <a:noFill/>
                </a:ln>
                <a:solidFill>
                  <a:srgbClr val="3C3C3B"/>
                </a:solidFill>
                <a:effectLst/>
                <a:uLnTx/>
                <a:uFillTx/>
                <a:latin typeface="Lato"/>
                <a:cs typeface="Arial"/>
                <a:sym typeface="Arial"/>
              </a:rPr>
              <a:t> (addressing) has been set to </a:t>
            </a:r>
            <a:r>
              <a:rPr kumimoji="0" lang="en-US" sz="1100" b="1" i="0" u="none" strike="noStrike" kern="0" cap="none" spc="0" normalizeH="0" baseline="0" noProof="0" dirty="0">
                <a:ln>
                  <a:noFill/>
                </a:ln>
                <a:solidFill>
                  <a:srgbClr val="3C3C3B"/>
                </a:solidFill>
                <a:effectLst/>
                <a:uLnTx/>
                <a:uFillTx/>
                <a:latin typeface="Lato"/>
                <a:cs typeface="Arial"/>
                <a:sym typeface="Arial"/>
              </a:rPr>
              <a:t>Department</a:t>
            </a:r>
            <a:r>
              <a:rPr kumimoji="0" lang="en-US" sz="1100" b="0" i="0" u="none" strike="noStrike" kern="0" cap="none" spc="0" normalizeH="0" baseline="0" noProof="0" dirty="0">
                <a:ln>
                  <a:noFill/>
                </a:ln>
                <a:solidFill>
                  <a:srgbClr val="3C3C3B"/>
                </a:solidFill>
                <a:effectLst/>
                <a:uLnTx/>
                <a:uFillTx/>
                <a:latin typeface="Lato"/>
                <a:cs typeface="Arial"/>
                <a:sym typeface="Arial"/>
              </a:rPr>
              <a:t> so that we get the percentage of sales for each department within the partition of the </a:t>
            </a:r>
            <a:r>
              <a:rPr kumimoji="0" lang="en-US" sz="1100" b="1" i="0" u="none" strike="noStrike" kern="0" cap="none" spc="0" normalizeH="0" baseline="0" noProof="0" dirty="0">
                <a:ln>
                  <a:noFill/>
                </a:ln>
                <a:solidFill>
                  <a:srgbClr val="3C3C3B"/>
                </a:solidFill>
                <a:effectLst/>
                <a:uLnTx/>
                <a:uFillTx/>
                <a:latin typeface="Lato"/>
                <a:cs typeface="Arial"/>
                <a:sym typeface="Arial"/>
              </a:rPr>
              <a:t>Region</a:t>
            </a:r>
            <a:r>
              <a:rPr kumimoji="0" lang="en-US" sz="1100" b="0" i="0" u="none" strike="noStrike" kern="0" cap="none" spc="0" normalizeH="0" baseline="0" noProof="0" dirty="0">
                <a:ln>
                  <a:noFill/>
                </a:ln>
                <a:solidFill>
                  <a:srgbClr val="3C3C3B"/>
                </a:solidFill>
                <a:effectLst/>
                <a:uLnTx/>
                <a:uFillTx/>
                <a:latin typeface="Lato"/>
                <a:cs typeface="Arial"/>
                <a:sym typeface="Arial"/>
              </a:rPr>
              <a:t>.</a:t>
            </a:r>
          </a:p>
          <a:p>
            <a:pPr algn="l"/>
            <a:endParaRPr lang="en-US" b="0" i="0" dirty="0">
              <a:solidFill>
                <a:srgbClr val="FFFFFF"/>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539134114"/>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While this code may seem daunting at first, it follows a logical progression. Specifically, if this is the first bar segment, we'll want to know the sum of </a:t>
            </a:r>
            <a:r>
              <a:rPr lang="en-US" b="1" i="0" dirty="0">
                <a:solidFill>
                  <a:srgbClr val="3C3C3B"/>
                </a:solidFill>
                <a:effectLst/>
                <a:latin typeface="Lato"/>
              </a:rPr>
              <a:t>Sales</a:t>
            </a:r>
            <a:r>
              <a:rPr lang="en-US" b="0" i="0" dirty="0">
                <a:solidFill>
                  <a:srgbClr val="3C3C3B"/>
                </a:solidFill>
                <a:effectLst/>
                <a:latin typeface="Lato"/>
              </a:rPr>
              <a:t> for the entire region (which is why we exclude </a:t>
            </a:r>
            <a:r>
              <a:rPr lang="en-US" b="1" i="0" dirty="0">
                <a:solidFill>
                  <a:srgbClr val="3C3C3B"/>
                </a:solidFill>
                <a:effectLst/>
                <a:latin typeface="Lato"/>
              </a:rPr>
              <a:t>Department</a:t>
            </a:r>
            <a:r>
              <a:rPr lang="en-US" b="0" i="0" dirty="0">
                <a:solidFill>
                  <a:srgbClr val="3C3C3B"/>
                </a:solidFill>
                <a:effectLst/>
                <a:latin typeface="Lato"/>
              </a:rPr>
              <a:t> with an inline level of detail calculation). When the calculation moves to a new </a:t>
            </a:r>
            <a:r>
              <a:rPr lang="en-US" b="1" i="0" dirty="0">
                <a:solidFill>
                  <a:srgbClr val="3C3C3B"/>
                </a:solidFill>
                <a:effectLst/>
                <a:latin typeface="Lato"/>
              </a:rPr>
              <a:t>Region</a:t>
            </a:r>
            <a:r>
              <a:rPr lang="en-US" b="0" i="0" dirty="0">
                <a:solidFill>
                  <a:srgbClr val="3C3C3B"/>
                </a:solidFill>
                <a:effectLst/>
                <a:latin typeface="Lato"/>
              </a:rPr>
              <a:t>, we'll need to add the previous </a:t>
            </a:r>
            <a:r>
              <a:rPr lang="en-US" b="1" i="0" dirty="0">
                <a:solidFill>
                  <a:srgbClr val="3C3C3B"/>
                </a:solidFill>
                <a:effectLst/>
                <a:latin typeface="Lato"/>
              </a:rPr>
              <a:t>Region</a:t>
            </a:r>
            <a:r>
              <a:rPr lang="en-US" b="0" i="0" dirty="0">
                <a:solidFill>
                  <a:srgbClr val="3C3C3B"/>
                </a:solidFill>
                <a:effectLst/>
                <a:latin typeface="Lato"/>
              </a:rPr>
              <a:t> total to the new </a:t>
            </a:r>
            <a:r>
              <a:rPr lang="en-US" b="1" i="0" dirty="0">
                <a:solidFill>
                  <a:srgbClr val="3C3C3B"/>
                </a:solidFill>
                <a:effectLst/>
                <a:latin typeface="Lato"/>
              </a:rPr>
              <a:t>Region</a:t>
            </a:r>
            <a:r>
              <a:rPr lang="en-US" b="0" i="0" dirty="0">
                <a:solidFill>
                  <a:srgbClr val="3C3C3B"/>
                </a:solidFill>
                <a:effectLst/>
                <a:latin typeface="Lato"/>
              </a:rPr>
              <a:t> total. Otherwise, the calculation is for another segment in the same </a:t>
            </a:r>
            <a:r>
              <a:rPr lang="en-US" b="1" i="0" dirty="0">
                <a:solidFill>
                  <a:srgbClr val="3C3C3B"/>
                </a:solidFill>
                <a:effectLst/>
                <a:latin typeface="Lato"/>
              </a:rPr>
              <a:t>Region</a:t>
            </a:r>
            <a:r>
              <a:rPr lang="en-US" b="0" i="0" dirty="0">
                <a:solidFill>
                  <a:srgbClr val="3C3C3B"/>
                </a:solidFill>
                <a:effectLst/>
                <a:latin typeface="Lato"/>
              </a:rPr>
              <a:t>, so the regional total is the same as the previous segment. Notice again, the </a:t>
            </a:r>
            <a:r>
              <a:rPr lang="en-US" b="1" i="0" dirty="0">
                <a:solidFill>
                  <a:srgbClr val="3C3C3B"/>
                </a:solidFill>
                <a:effectLst/>
                <a:latin typeface="Lato"/>
              </a:rPr>
              <a:t>Compute Using</a:t>
            </a:r>
            <a:r>
              <a:rPr lang="en-US" b="0" i="0" dirty="0">
                <a:solidFill>
                  <a:srgbClr val="3C3C3B"/>
                </a:solidFill>
                <a:effectLst/>
                <a:latin typeface="Lato"/>
              </a:rPr>
              <a:t> option has been set to </a:t>
            </a:r>
            <a:r>
              <a:rPr lang="en-US" b="1" i="0" dirty="0">
                <a:solidFill>
                  <a:srgbClr val="3C3C3B"/>
                </a:solidFill>
                <a:effectLst/>
                <a:latin typeface="Lato"/>
              </a:rPr>
              <a:t>Department</a:t>
            </a:r>
            <a:r>
              <a:rPr lang="en-US" b="0" i="0" dirty="0">
                <a:solidFill>
                  <a:srgbClr val="3C3C3B"/>
                </a:solidFill>
                <a:effectLst/>
                <a:latin typeface="Lato"/>
              </a:rPr>
              <a:t> to enable the logical progression to work as expected.</a:t>
            </a:r>
          </a:p>
          <a:p>
            <a:pPr algn="l"/>
            <a:r>
              <a:rPr lang="en-US" b="0" i="0" dirty="0">
                <a:solidFill>
                  <a:srgbClr val="3C3C3B"/>
                </a:solidFill>
                <a:effectLst/>
                <a:latin typeface="Lato"/>
              </a:rPr>
              <a:t>Finally, a few additional adjustments were made to the view:</a:t>
            </a:r>
          </a:p>
          <a:p>
            <a:pPr algn="l">
              <a:buFont typeface="Arial" panose="020B0604020202020204" pitchFamily="34" charset="0"/>
              <a:buChar char="•"/>
            </a:pPr>
            <a:r>
              <a:rPr lang="en-US" b="0" i="0" dirty="0">
                <a:solidFill>
                  <a:srgbClr val="3C3C3B"/>
                </a:solidFill>
                <a:effectLst/>
                <a:latin typeface="Lato"/>
              </a:rPr>
              <a:t>The field on </a:t>
            </a:r>
            <a:r>
              <a:rPr lang="en-US" b="1" i="0" dirty="0">
                <a:solidFill>
                  <a:srgbClr val="3C3C3B"/>
                </a:solidFill>
                <a:effectLst/>
                <a:latin typeface="Lato"/>
              </a:rPr>
              <a:t>Size</a:t>
            </a:r>
            <a:r>
              <a:rPr lang="en-US" b="0" i="0" dirty="0">
                <a:solidFill>
                  <a:srgbClr val="3C3C3B"/>
                </a:solidFill>
                <a:effectLst/>
                <a:latin typeface="Lato"/>
              </a:rPr>
              <a:t> is an ad hoc level of detail calculation with the code {EXCLUDE [Department] : SUM(Sales)}. As we mentioned earlier, this excludes </a:t>
            </a:r>
            <a:r>
              <a:rPr lang="en-US" b="1" i="0" dirty="0">
                <a:solidFill>
                  <a:srgbClr val="3C3C3B"/>
                </a:solidFill>
                <a:effectLst/>
                <a:latin typeface="Lato"/>
              </a:rPr>
              <a:t>Department</a:t>
            </a:r>
            <a:r>
              <a:rPr lang="en-US" b="0" i="0" dirty="0">
                <a:solidFill>
                  <a:srgbClr val="3C3C3B"/>
                </a:solidFill>
                <a:effectLst/>
                <a:latin typeface="Lato"/>
              </a:rPr>
              <a:t> and allows us to get the sum of sales at a </a:t>
            </a:r>
            <a:r>
              <a:rPr lang="en-US" b="1" i="0" dirty="0">
                <a:solidFill>
                  <a:srgbClr val="3C3C3B"/>
                </a:solidFill>
                <a:effectLst/>
                <a:latin typeface="Lato"/>
              </a:rPr>
              <a:t>Region</a:t>
            </a:r>
            <a:r>
              <a:rPr lang="en-US" b="0" i="0" dirty="0">
                <a:solidFill>
                  <a:srgbClr val="3C3C3B"/>
                </a:solidFill>
                <a:effectLst/>
                <a:latin typeface="Lato"/>
              </a:rPr>
              <a:t> level. This means that each bar is sized according to the total sales for the given </a:t>
            </a:r>
            <a:r>
              <a:rPr lang="en-US" b="1" i="0" dirty="0">
                <a:solidFill>
                  <a:srgbClr val="3C3C3B"/>
                </a:solidFill>
                <a:effectLst/>
                <a:latin typeface="Lato"/>
              </a:rPr>
              <a:t>Region</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Clicking on the </a:t>
            </a:r>
            <a:r>
              <a:rPr lang="en-US" b="1" i="0" dirty="0">
                <a:solidFill>
                  <a:srgbClr val="3C3C3B"/>
                </a:solidFill>
                <a:effectLst/>
                <a:latin typeface="Lato"/>
              </a:rPr>
              <a:t>Size</a:t>
            </a:r>
            <a:r>
              <a:rPr lang="en-US" b="0" i="0" dirty="0">
                <a:solidFill>
                  <a:srgbClr val="3C3C3B"/>
                </a:solidFill>
                <a:effectLst/>
                <a:latin typeface="Lato"/>
              </a:rPr>
              <a:t> shelf gives the option to set the alignment of the bars to Right. Since the preceding calculation gave the right position of the bar, we need to make certain the bars are drawn from that starting point.</a:t>
            </a:r>
          </a:p>
          <a:p>
            <a:pPr algn="l">
              <a:buFont typeface="Arial" panose="020B0604020202020204" pitchFamily="34" charset="0"/>
              <a:buChar char="•"/>
            </a:pPr>
            <a:r>
              <a:rPr lang="en-US" b="0" i="0" dirty="0">
                <a:solidFill>
                  <a:srgbClr val="3C3C3B"/>
                </a:solidFill>
                <a:effectLst/>
                <a:latin typeface="Lato"/>
              </a:rPr>
              <a:t>Various fields, such as </a:t>
            </a:r>
            <a:r>
              <a:rPr lang="en-US" b="1" i="0" dirty="0">
                <a:solidFill>
                  <a:srgbClr val="3C3C3B"/>
                </a:solidFill>
                <a:effectLst/>
                <a:latin typeface="Lato"/>
              </a:rPr>
              <a:t>SUM(Sales)</a:t>
            </a:r>
            <a:r>
              <a:rPr lang="en-US" b="0" i="0" dirty="0">
                <a:solidFill>
                  <a:srgbClr val="3C3C3B"/>
                </a:solidFill>
                <a:effectLst/>
                <a:latin typeface="Lato"/>
              </a:rPr>
              <a:t> as an absolute value and percentage, have been copied to the </a:t>
            </a:r>
            <a:r>
              <a:rPr lang="en-US" b="1" i="0" dirty="0">
                <a:solidFill>
                  <a:srgbClr val="3C3C3B"/>
                </a:solidFill>
                <a:effectLst/>
                <a:latin typeface="Lato"/>
              </a:rPr>
              <a:t>Label</a:t>
            </a:r>
            <a:r>
              <a:rPr lang="en-US" b="0" i="0" dirty="0">
                <a:solidFill>
                  <a:srgbClr val="3C3C3B"/>
                </a:solidFill>
                <a:effectLst/>
                <a:latin typeface="Lato"/>
              </a:rPr>
              <a:t> shelf so that each bar segment more clearly communicates meaning to the viewer.</a:t>
            </a:r>
          </a:p>
          <a:p>
            <a:pPr algn="l"/>
            <a:r>
              <a:rPr lang="en-US" b="0" i="0" dirty="0">
                <a:solidFill>
                  <a:srgbClr val="FFFFFF"/>
                </a:solidFill>
                <a:effectLst/>
                <a:latin typeface="Lato"/>
              </a:rPr>
              <a:t>To add labels to each </a:t>
            </a:r>
            <a:r>
              <a:rPr lang="en-US" b="1" i="0" dirty="0">
                <a:solidFill>
                  <a:srgbClr val="FFFFFF"/>
                </a:solidFill>
                <a:effectLst/>
                <a:latin typeface="Lato"/>
              </a:rPr>
              <a:t>Region</a:t>
            </a:r>
            <a:r>
              <a:rPr lang="en-US" b="0" i="0" dirty="0">
                <a:solidFill>
                  <a:srgbClr val="FFFFFF"/>
                </a:solidFill>
                <a:effectLst/>
                <a:latin typeface="Lato"/>
              </a:rPr>
              <a:t> column, you might consider creating a second view and placing both on a dashboard. Alternately, you might use annotations.</a:t>
            </a:r>
          </a:p>
          <a:p>
            <a:pPr algn="l"/>
            <a:r>
              <a:rPr lang="en-US" b="0" i="0" dirty="0">
                <a:solidFill>
                  <a:srgbClr val="3C3C3B"/>
                </a:solidFill>
                <a:effectLst/>
                <a:latin typeface="Lato"/>
              </a:rPr>
              <a:t>In addition to allowing you to create Marimekko charts, the ability to control the size of bars in axis units opens all kinds of possibilities for creating additional visualizations, such as complex cascade charts or stepped area charts. The techniques are like those used here. You may also leverage the sizing feature with </a:t>
            </a:r>
            <a:r>
              <a:rPr lang="en-US" b="1" i="0" dirty="0">
                <a:solidFill>
                  <a:srgbClr val="3C3C3B"/>
                </a:solidFill>
                <a:effectLst/>
                <a:latin typeface="Lato"/>
              </a:rPr>
              <a:t>continuous bins</a:t>
            </a:r>
            <a:r>
              <a:rPr lang="en-US" b="0" i="0" dirty="0">
                <a:solidFill>
                  <a:srgbClr val="3C3C3B"/>
                </a:solidFill>
                <a:effectLst/>
                <a:latin typeface="Lato"/>
              </a:rPr>
              <a:t> (use the drop-down menu to change a bin field in the view to continuous from discrete).</a:t>
            </a:r>
          </a:p>
          <a:p>
            <a:pPr algn="l"/>
            <a:r>
              <a:rPr lang="en-US" b="0" i="0" dirty="0">
                <a:solidFill>
                  <a:srgbClr val="FFFFFF"/>
                </a:solidFill>
                <a:effectLst/>
                <a:latin typeface="Lato"/>
              </a:rPr>
              <a:t>For a more comprehensive discussion of Marimekko charts, along with approaches that work with sparse data, see Jonathan Drummey's blog post at </a:t>
            </a:r>
            <a:r>
              <a:rPr lang="en-US" b="0" i="0" u="sng" dirty="0">
                <a:solidFill>
                  <a:srgbClr val="FFFFFF"/>
                </a:solidFill>
                <a:effectLst/>
                <a:latin typeface="Lato"/>
                <a:hlinkClick r:id="rId3"/>
              </a:rPr>
              <a:t>https://www.tableau.com/about/blog/2016/8/how-build-marimekko-chart-tableau-58153</a:t>
            </a:r>
            <a:r>
              <a:rPr lang="en-US" b="0" i="0" dirty="0">
                <a:solidFill>
                  <a:srgbClr val="FFFFFF"/>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986173934"/>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Previous versions of Tableau allowed rudimentary animation using the </a:t>
            </a:r>
            <a:r>
              <a:rPr lang="en-US" b="1" i="0" dirty="0">
                <a:solidFill>
                  <a:srgbClr val="3C3C3B"/>
                </a:solidFill>
                <a:effectLst/>
                <a:latin typeface="Lato"/>
              </a:rPr>
              <a:t>Pages</a:t>
            </a:r>
            <a:r>
              <a:rPr lang="en-US" b="0" i="0" dirty="0">
                <a:solidFill>
                  <a:srgbClr val="3C3C3B"/>
                </a:solidFill>
                <a:effectLst/>
                <a:latin typeface="Lato"/>
              </a:rPr>
              <a:t> shelf with playback controls. Tableau 2020.1 introduced true </a:t>
            </a:r>
            <a:r>
              <a:rPr lang="en-US" b="1" i="0" dirty="0">
                <a:solidFill>
                  <a:srgbClr val="3C3C3B"/>
                </a:solidFill>
                <a:effectLst/>
                <a:latin typeface="Lato"/>
              </a:rPr>
              <a:t>Mark Animation</a:t>
            </a:r>
            <a:r>
              <a:rPr lang="en-US" b="0" i="0" dirty="0">
                <a:solidFill>
                  <a:srgbClr val="3C3C3B"/>
                </a:solidFill>
                <a:effectLst/>
                <a:latin typeface="Lato"/>
              </a:rPr>
              <a:t>, which means marks smoothly transition when you apply filters, sorting, or page changes</a:t>
            </a:r>
            <a:endParaRPr dirty="0">
              <a:uFillTx/>
            </a:endParaRPr>
          </a:p>
        </p:txBody>
      </p:sp>
    </p:spTree>
    <p:extLst>
      <p:ext uri="{BB962C8B-B14F-4D97-AF65-F5344CB8AC3E}">
        <p14:creationId xmlns:p14="http://schemas.microsoft.com/office/powerpoint/2010/main" val="1612138933"/>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Notice the </a:t>
            </a:r>
            <a:r>
              <a:rPr lang="en-US" b="1" i="0" dirty="0">
                <a:solidFill>
                  <a:srgbClr val="3C3C3B"/>
                </a:solidFill>
                <a:effectLst/>
                <a:latin typeface="Lato"/>
              </a:rPr>
              <a:t>Region</a:t>
            </a:r>
            <a:r>
              <a:rPr lang="en-US" b="0" i="0" dirty="0">
                <a:solidFill>
                  <a:srgbClr val="3C3C3B"/>
                </a:solidFill>
                <a:effectLst/>
                <a:latin typeface="Lato"/>
              </a:rPr>
              <a:t> filter. Change the filter selection a few times in the </a:t>
            </a:r>
            <a:r>
              <a:rPr lang="en-US" dirty="0"/>
              <a:t>lesson 10</a:t>
            </a:r>
            <a:r>
              <a:rPr lang="en-US" b="0" i="0" dirty="0">
                <a:solidFill>
                  <a:srgbClr val="3C3C3B"/>
                </a:solidFill>
                <a:effectLst/>
                <a:latin typeface="Lato"/>
              </a:rPr>
              <a:t> workbook. You'll observe the standard behavior that occurs without animations: the circle marks are immediately redrawn at the new location determined by the filter. This works well, but there is a bit of a disconnect between filter settings. As you switch between regions, notice the mental difficulty in keeping track of where a mark was versus where it is with the new selection. Did one region's mark increase in profit? Did it decrease in sales?</a:t>
            </a:r>
            <a:endParaRPr dirty="0">
              <a:uFillTx/>
            </a:endParaRPr>
          </a:p>
        </p:txBody>
      </p:sp>
    </p:spTree>
    <p:extLst>
      <p:ext uri="{BB962C8B-B14F-4D97-AF65-F5344CB8AC3E}">
        <p14:creationId xmlns:p14="http://schemas.microsoft.com/office/powerpoint/2010/main" val="2969851918"/>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Experiment with various duration settings and change the filter value. Notice how much easier it is to see the change in sales and profit from region to region. This gives you the ability to notice changes more easily. You'll start to gain insight, even without spending a lot of cognitive effort, into the magnitude and direction of change. Animations provide a path to this analytical insight.</a:t>
            </a:r>
            <a:endParaRPr dirty="0">
              <a:uFillTx/>
            </a:endParaRPr>
          </a:p>
        </p:txBody>
      </p:sp>
    </p:spTree>
    <p:extLst>
      <p:ext uri="{BB962C8B-B14F-4D97-AF65-F5344CB8AC3E}">
        <p14:creationId xmlns:p14="http://schemas.microsoft.com/office/powerpoint/2010/main" val="531023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Using the toggle, you can select whether new objects will be added as </a:t>
            </a:r>
            <a:r>
              <a:rPr lang="en-US" b="1" i="0" dirty="0">
                <a:solidFill>
                  <a:srgbClr val="3C3C3B"/>
                </a:solidFill>
                <a:effectLst/>
                <a:latin typeface="Lato"/>
              </a:rPr>
              <a:t>Tiled</a:t>
            </a:r>
            <a:r>
              <a:rPr lang="en-US" b="0" i="0" dirty="0">
                <a:solidFill>
                  <a:srgbClr val="3C3C3B"/>
                </a:solidFill>
                <a:effectLst/>
                <a:latin typeface="Lato"/>
              </a:rPr>
              <a:t> or </a:t>
            </a:r>
            <a:r>
              <a:rPr lang="en-US" b="1" i="0" dirty="0">
                <a:solidFill>
                  <a:srgbClr val="3C3C3B"/>
                </a:solidFill>
                <a:effectLst/>
                <a:latin typeface="Lato"/>
              </a:rPr>
              <a:t>Floating</a:t>
            </a:r>
            <a:r>
              <a:rPr lang="en-US" b="0" i="0" dirty="0">
                <a:solidFill>
                  <a:srgbClr val="3C3C3B"/>
                </a:solidFill>
                <a:effectLst/>
                <a:latin typeface="Lato"/>
              </a:rPr>
              <a:t>. </a:t>
            </a:r>
            <a:r>
              <a:rPr lang="en-US" b="1" i="0" dirty="0">
                <a:solidFill>
                  <a:srgbClr val="3C3C3B"/>
                </a:solidFill>
                <a:effectLst/>
                <a:latin typeface="Lato"/>
              </a:rPr>
              <a:t>Tiled</a:t>
            </a:r>
            <a:r>
              <a:rPr lang="en-US" b="0" i="0" dirty="0">
                <a:solidFill>
                  <a:srgbClr val="3C3C3B"/>
                </a:solidFill>
                <a:effectLst/>
                <a:latin typeface="Lato"/>
              </a:rPr>
              <a:t> objects will snap into a tiled layout next to other tiled objects or within layout containers. </a:t>
            </a:r>
            <a:r>
              <a:rPr lang="en-US" b="1" i="0" dirty="0">
                <a:solidFill>
                  <a:srgbClr val="3C3C3B"/>
                </a:solidFill>
                <a:effectLst/>
                <a:latin typeface="Lato"/>
              </a:rPr>
              <a:t>Floating</a:t>
            </a:r>
            <a:r>
              <a:rPr lang="en-US" b="0" i="0" dirty="0">
                <a:solidFill>
                  <a:srgbClr val="3C3C3B"/>
                </a:solidFill>
                <a:effectLst/>
                <a:latin typeface="Lato"/>
              </a:rPr>
              <a:t> objects will float on top of the dashboard in successive layers.</a:t>
            </a:r>
          </a:p>
          <a:p>
            <a:pPr algn="l"/>
            <a:r>
              <a:rPr lang="en-US" b="0" i="0" dirty="0">
                <a:solidFill>
                  <a:srgbClr val="3C3C3B"/>
                </a:solidFill>
                <a:effectLst/>
                <a:latin typeface="Lato"/>
              </a:rPr>
              <a:t>When a worksheet is first added to a dashboard, any legends, filters, or parameters that were visible in the worksheet view will be added to the dashboard. If you wish to add them at a later point, select the sheet in the dashboard and click on the little drop-down caret on the upper-right side. Nearly every object has the drop-down caret, providing many options for fine-tuning the appearance of the object and controlling behavior.</a:t>
            </a:r>
          </a:p>
          <a:p>
            <a:pPr algn="l"/>
            <a:r>
              <a:rPr lang="en-US" b="0" i="0" dirty="0">
                <a:solidFill>
                  <a:srgbClr val="3C3C3B"/>
                </a:solidFill>
                <a:effectLst/>
                <a:latin typeface="Lato"/>
              </a:rPr>
              <a:t>Take note of the various controls that become visible for selected objects on the dashboard:</a:t>
            </a: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You can resize an object on the dashboard using the border. The </a:t>
            </a:r>
            <a:r>
              <a:rPr lang="en-US" b="1" i="0" dirty="0">
                <a:solidFill>
                  <a:srgbClr val="3C3C3B"/>
                </a:solidFill>
                <a:effectLst/>
                <a:latin typeface="Lato"/>
              </a:rPr>
              <a:t>Grip</a:t>
            </a:r>
            <a:r>
              <a:rPr lang="en-US" b="0" i="0" dirty="0">
                <a:solidFill>
                  <a:srgbClr val="3C3C3B"/>
                </a:solidFill>
                <a:effectLst/>
                <a:latin typeface="Lato"/>
              </a:rPr>
              <a:t>, labelled in </a:t>
            </a:r>
            <a:r>
              <a:rPr lang="en-US" b="0" i="1" dirty="0">
                <a:solidFill>
                  <a:srgbClr val="3C3C3B"/>
                </a:solidFill>
                <a:effectLst/>
                <a:latin typeface="Lato"/>
              </a:rPr>
              <a:t>Figure</a:t>
            </a:r>
            <a:r>
              <a:rPr lang="en-US" b="0" i="0" dirty="0">
                <a:solidFill>
                  <a:srgbClr val="3C3C3B"/>
                </a:solidFill>
                <a:effectLst/>
                <a:latin typeface="Lato"/>
              </a:rPr>
              <a:t>, allows you to move the object once it has been placed. We'll consider other options as we go.</a:t>
            </a:r>
            <a:endParaRPr dirty="0">
              <a:uFillTx/>
            </a:endParaRPr>
          </a:p>
        </p:txBody>
      </p:sp>
    </p:spTree>
    <p:extLst>
      <p:ext uri="{BB962C8B-B14F-4D97-AF65-F5344CB8AC3E}">
        <p14:creationId xmlns:p14="http://schemas.microsoft.com/office/powerpoint/2010/main" val="1778965531"/>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view tells a part of the story of Apollo 13 and the disaster that crippled the spacecraft. It does this by making use of both the </a:t>
            </a:r>
            <a:r>
              <a:rPr lang="en-US" b="1" i="0" dirty="0">
                <a:solidFill>
                  <a:srgbClr val="3C3C3B"/>
                </a:solidFill>
                <a:effectLst/>
                <a:latin typeface="Lato"/>
              </a:rPr>
              <a:t>Pages</a:t>
            </a:r>
            <a:r>
              <a:rPr lang="en-US" b="0" i="0" dirty="0">
                <a:solidFill>
                  <a:srgbClr val="3C3C3B"/>
                </a:solidFill>
                <a:effectLst/>
                <a:latin typeface="Lato"/>
              </a:rPr>
              <a:t> shelf as well as smooth animation. Experiment with the animation speed and playback controls in the lesson 10 workbook. Consider how animation can be used to heighten awareness, drive interest, or even create suspense.</a:t>
            </a:r>
          </a:p>
          <a:p>
            <a:pPr algn="l"/>
            <a:r>
              <a:rPr lang="en-US" b="0" i="0" dirty="0">
                <a:solidFill>
                  <a:srgbClr val="FFFFFF"/>
                </a:solidFill>
                <a:effectLst/>
                <a:latin typeface="Lato"/>
              </a:rPr>
              <a:t>When you use multiple views on a dashboard, each having the same combination of fields on the </a:t>
            </a:r>
            <a:r>
              <a:rPr lang="en-US" b="1" i="0" dirty="0">
                <a:solidFill>
                  <a:srgbClr val="FFFFFF"/>
                </a:solidFill>
                <a:effectLst/>
                <a:latin typeface="Lato"/>
              </a:rPr>
              <a:t>Pages</a:t>
            </a:r>
            <a:r>
              <a:rPr lang="en-US" b="0" i="0" dirty="0">
                <a:solidFill>
                  <a:srgbClr val="FFFFFF"/>
                </a:solidFill>
                <a:effectLst/>
                <a:latin typeface="Lato"/>
              </a:rPr>
              <a:t> shelf, you can synchronize the playback controls (using the caret drop-down menu on the playback controls) to create a fully animated dashboard.</a:t>
            </a:r>
          </a:p>
          <a:p>
            <a:pPr algn="l"/>
            <a:r>
              <a:rPr lang="en-US" b="0" i="0" dirty="0">
                <a:solidFill>
                  <a:srgbClr val="3C3C3B"/>
                </a:solidFill>
                <a:effectLst/>
                <a:latin typeface="Lato"/>
              </a:rPr>
              <a:t>Animations can be shared with other users of Tableau Desktop and are displayed on Tableau Server, Tableau Online, and Tableau Public.</a:t>
            </a:r>
          </a:p>
          <a:p>
            <a:pPr marL="158750" indent="0">
              <a:buNone/>
            </a:pPr>
            <a:endParaRPr dirty="0">
              <a:uFillTx/>
            </a:endParaRPr>
          </a:p>
        </p:txBody>
      </p:sp>
    </p:spTree>
    <p:extLst>
      <p:ext uri="{BB962C8B-B14F-4D97-AF65-F5344CB8AC3E}">
        <p14:creationId xmlns:p14="http://schemas.microsoft.com/office/powerpoint/2010/main" val="1918950775"/>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lang="en-US" dirty="0">
              <a:uFillTx/>
            </a:endParaRPr>
          </a:p>
          <a:p>
            <a:pPr marL="158750" indent="0">
              <a:buNone/>
            </a:pPr>
            <a:r>
              <a:rPr lang="en-US" dirty="0">
                <a:uFillTx/>
              </a:rPr>
              <a:t>There is no way to cover every possible visualization type. Instead, the idea has been to demonstrate some of what can be accomplished and spark new ideas and creativity. As you experiment and iterate through new ways of looking at data, you'll become more confident in how to best communicate the stories contained in the data. Next, we'll return briefly to the topic of dashboards to see how some advanced techniques can make them truly dynamic.</a:t>
            </a:r>
          </a:p>
          <a:p>
            <a:pPr marL="158750" indent="0">
              <a:buNone/>
            </a:pPr>
            <a:endParaRPr dirty="0">
              <a:uFillTx/>
            </a:endParaRPr>
          </a:p>
        </p:txBody>
      </p:sp>
    </p:spTree>
    <p:extLst>
      <p:ext uri="{BB962C8B-B14F-4D97-AF65-F5344CB8AC3E}">
        <p14:creationId xmlns:p14="http://schemas.microsoft.com/office/powerpoint/2010/main" val="1723148262"/>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021950100"/>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We've looked at dashboards previously, in </a:t>
            </a:r>
            <a:r>
              <a:rPr lang="en-US" b="0" i="1" dirty="0">
                <a:solidFill>
                  <a:srgbClr val="3C3C3B"/>
                </a:solidFill>
                <a:effectLst/>
                <a:latin typeface="Lato"/>
              </a:rPr>
              <a:t>lesson 8</a:t>
            </a:r>
            <a:r>
              <a:rPr lang="en-US" b="0" i="0" dirty="0">
                <a:solidFill>
                  <a:srgbClr val="3C3C3B"/>
                </a:solidFill>
                <a:effectLst/>
                <a:latin typeface="Lato"/>
              </a:rPr>
              <a:t>, </a:t>
            </a:r>
            <a:r>
              <a:rPr lang="en-US" b="0" i="1" dirty="0">
                <a:solidFill>
                  <a:srgbClr val="3C3C3B"/>
                </a:solidFill>
                <a:effectLst/>
                <a:latin typeface="Lato"/>
              </a:rPr>
              <a:t>Telling a Data Story with Dashboards</a:t>
            </a:r>
            <a:r>
              <a:rPr lang="en-US" b="0" i="0" dirty="0">
                <a:solidFill>
                  <a:srgbClr val="3C3C3B"/>
                </a:solidFill>
                <a:effectLst/>
                <a:latin typeface="Lato"/>
              </a:rPr>
              <a:t>, and considered how to make them interactive using a variety of actions. Now we'll expand on that concept to consider how to create truly dynamic dashboards—dashboards where objects can be shown and hidden. This enables you to do all kinds of amazing things, such as allow the user to select which type of visualization to see or to dynamically hide or show controls that are relevant or desired.</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Let's start by considering how to show and hide content on dashboards using the Show/Hide buttons.</a:t>
            </a:r>
            <a:endParaRPr dirty="0">
              <a:uFillTx/>
            </a:endParaRPr>
          </a:p>
        </p:txBody>
      </p:sp>
    </p:spTree>
    <p:extLst>
      <p:ext uri="{BB962C8B-B14F-4D97-AF65-F5344CB8AC3E}">
        <p14:creationId xmlns:p14="http://schemas.microsoft.com/office/powerpoint/2010/main" val="431713565"/>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Show/Hide buttons allow you to show and hide layout containers (and everything in them!). You'll find a couple of examples in the lesson 11 Complete workbook. The lesson 11 Starter workbook has the dashboards, but not the Show/Hide buttons or containers. The images used in the second example are also in the lesson 11 directory.</a:t>
            </a:r>
          </a:p>
          <a:p>
            <a:pPr algn="l"/>
            <a:r>
              <a:rPr lang="en-US" b="0" i="0" dirty="0">
                <a:solidFill>
                  <a:srgbClr val="3C3C3B"/>
                </a:solidFill>
                <a:effectLst/>
                <a:latin typeface="Lato"/>
              </a:rPr>
              <a:t>To use the Show/Hide buttons, add a layout container to a dashboard as a </a:t>
            </a:r>
            <a:r>
              <a:rPr lang="en-US" b="1" i="0" dirty="0">
                <a:solidFill>
                  <a:srgbClr val="3C3C3B"/>
                </a:solidFill>
                <a:effectLst/>
                <a:latin typeface="Lato"/>
              </a:rPr>
              <a:t>floating object</a:t>
            </a:r>
            <a:r>
              <a:rPr lang="en-US" b="0" i="0" dirty="0">
                <a:solidFill>
                  <a:srgbClr val="3C3C3B"/>
                </a:solidFill>
                <a:effectLst/>
                <a:latin typeface="Lato"/>
              </a:rPr>
              <a:t> and then use the dropdown to select </a:t>
            </a:r>
            <a:r>
              <a:rPr lang="en-US" b="1" i="0" dirty="0">
                <a:solidFill>
                  <a:srgbClr val="3C3C3B"/>
                </a:solidFill>
                <a:effectLst/>
                <a:latin typeface="Lato"/>
              </a:rPr>
              <a:t>Add Show/Hide Button</a:t>
            </a:r>
            <a:r>
              <a:rPr lang="en-US" b="0" i="0" dirty="0">
                <a:solidFill>
                  <a:srgbClr val="3C3C3B"/>
                </a:solidFill>
                <a:effectLst/>
                <a:latin typeface="Lato"/>
              </a:rPr>
              <a:t>, as shown here in </a:t>
            </a:r>
            <a:r>
              <a:rPr lang="en-US" b="0" i="1" dirty="0">
                <a:solidFill>
                  <a:srgbClr val="3C3C3B"/>
                </a:solidFill>
                <a:effectLst/>
                <a:latin typeface="Lato"/>
              </a:rPr>
              <a:t>Figure </a:t>
            </a: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282427136"/>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Each Show/Hide button can be applied to any single floating layout container on the dashboard.</a:t>
            </a:r>
          </a:p>
          <a:p>
            <a:pPr algn="l"/>
            <a:r>
              <a:rPr lang="en-US" b="0" i="0" dirty="0">
                <a:solidFill>
                  <a:srgbClr val="FFFFFF"/>
                </a:solidFill>
                <a:effectLst/>
                <a:latin typeface="Lato"/>
              </a:rPr>
              <a:t>Use the </a:t>
            </a:r>
            <a:r>
              <a:rPr lang="en-US" b="1" i="0" dirty="0">
                <a:solidFill>
                  <a:srgbClr val="FFFFFF"/>
                </a:solidFill>
                <a:effectLst/>
                <a:latin typeface="Lato"/>
              </a:rPr>
              <a:t>Rename Dashboard Item…</a:t>
            </a:r>
            <a:r>
              <a:rPr lang="en-US" b="0" i="0" dirty="0">
                <a:solidFill>
                  <a:srgbClr val="FFFFFF"/>
                </a:solidFill>
                <a:effectLst/>
                <a:latin typeface="Lato"/>
              </a:rPr>
              <a:t> option on the layout container dropdown to make it easy to identify which layout container is the target of a Show/Hide button.</a:t>
            </a:r>
          </a:p>
          <a:p>
            <a:pPr marL="158750" indent="0">
              <a:buNone/>
            </a:pPr>
            <a:endParaRPr dirty="0">
              <a:uFillTx/>
            </a:endParaRPr>
          </a:p>
        </p:txBody>
      </p:sp>
    </p:spTree>
    <p:extLst>
      <p:ext uri="{BB962C8B-B14F-4D97-AF65-F5344CB8AC3E}">
        <p14:creationId xmlns:p14="http://schemas.microsoft.com/office/powerpoint/2010/main" val="4198162360"/>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the resulting dialog box, you'll have options for selecting which layout container to show or hide, the style of the button (image or text), and which images or text to show when the container is shown or hidden.</a:t>
            </a:r>
          </a:p>
          <a:p>
            <a:pPr algn="l"/>
            <a:r>
              <a:rPr lang="en-US" b="0" i="0" dirty="0">
                <a:solidFill>
                  <a:srgbClr val="3C3C3B"/>
                </a:solidFill>
                <a:effectLst/>
                <a:latin typeface="Lato"/>
              </a:rPr>
              <a:t>In this example, the Show/Hide button uses the default </a:t>
            </a:r>
            <a:r>
              <a:rPr lang="en-US" b="1" i="0" dirty="0">
                <a:solidFill>
                  <a:srgbClr val="3C3C3B"/>
                </a:solidFill>
                <a:effectLst/>
                <a:latin typeface="Lato"/>
              </a:rPr>
              <a:t>Image Button</a:t>
            </a:r>
            <a:r>
              <a:rPr lang="en-US" b="0" i="0" dirty="0">
                <a:solidFill>
                  <a:srgbClr val="3C3C3B"/>
                </a:solidFill>
                <a:effectLst/>
                <a:latin typeface="Lato"/>
              </a:rPr>
              <a:t> style (as seen in </a:t>
            </a:r>
            <a:r>
              <a:rPr lang="en-US" b="0" i="1" dirty="0">
                <a:solidFill>
                  <a:srgbClr val="3C3C3B"/>
                </a:solidFill>
                <a:effectLst/>
                <a:latin typeface="Lato"/>
              </a:rPr>
              <a:t>Figure</a:t>
            </a:r>
            <a:r>
              <a:rPr lang="en-US" b="0" i="0" dirty="0">
                <a:solidFill>
                  <a:srgbClr val="3C3C3B"/>
                </a:solidFill>
                <a:effectLst/>
                <a:latin typeface="Lato"/>
              </a:rPr>
              <a:t>) and the layout container has been filled with a couple of filters and the map's legend.</a:t>
            </a:r>
          </a:p>
          <a:p>
            <a:pPr algn="l"/>
            <a:r>
              <a:rPr lang="en-US" b="0" i="0" dirty="0">
                <a:solidFill>
                  <a:srgbClr val="FFFFFF"/>
                </a:solidFill>
                <a:effectLst/>
                <a:latin typeface="Lato"/>
              </a:rPr>
              <a:t>You may include any dashboard objects in a container, including filters, legends, parameter and set controls, and even other views!</a:t>
            </a:r>
          </a:p>
          <a:p>
            <a:pPr marL="158750" indent="0">
              <a:buNone/>
            </a:pPr>
            <a:endParaRPr dirty="0">
              <a:uFillTx/>
            </a:endParaRPr>
          </a:p>
        </p:txBody>
      </p:sp>
    </p:spTree>
    <p:extLst>
      <p:ext uri="{BB962C8B-B14F-4D97-AF65-F5344CB8AC3E}">
        <p14:creationId xmlns:p14="http://schemas.microsoft.com/office/powerpoint/2010/main" val="3407037194"/>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4420542"/>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end result, demonstrated in the </a:t>
            </a:r>
            <a:r>
              <a:rPr lang="en-US" dirty="0"/>
              <a:t>lesson 11</a:t>
            </a:r>
            <a:r>
              <a:rPr lang="en-US" b="0" i="0" dirty="0">
                <a:solidFill>
                  <a:srgbClr val="3C3C3B"/>
                </a:solidFill>
                <a:effectLst/>
                <a:latin typeface="Lato"/>
              </a:rPr>
              <a:t> workbook, is a dashboard with a Show/Hide button that makes it clear to the user that additional options can be shown or hidden:</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Use </a:t>
            </a:r>
            <a:r>
              <a:rPr lang="en-US" b="0" i="1" dirty="0">
                <a:solidFill>
                  <a:srgbClr val="FFFFFF"/>
                </a:solidFill>
                <a:effectLst/>
                <a:latin typeface="Lato"/>
              </a:rPr>
              <a:t>Alt </a:t>
            </a:r>
            <a:r>
              <a:rPr lang="en-US" b="0" i="0" dirty="0">
                <a:solidFill>
                  <a:srgbClr val="FFFFFF"/>
                </a:solidFill>
                <a:effectLst/>
                <a:latin typeface="Lato"/>
              </a:rPr>
              <a:t>+ </a:t>
            </a:r>
            <a:r>
              <a:rPr lang="en-US" b="0" i="1" dirty="0">
                <a:solidFill>
                  <a:srgbClr val="FFFFFF"/>
                </a:solidFill>
                <a:effectLst/>
                <a:latin typeface="Lato"/>
              </a:rPr>
              <a:t>Click</a:t>
            </a:r>
            <a:r>
              <a:rPr lang="en-US" b="0" i="0" dirty="0">
                <a:solidFill>
                  <a:srgbClr val="FFFFFF"/>
                </a:solidFill>
                <a:effectLst/>
                <a:latin typeface="Lato"/>
              </a:rPr>
              <a:t> while in </a:t>
            </a:r>
            <a:r>
              <a:rPr lang="en-US" b="1" i="0" dirty="0">
                <a:solidFill>
                  <a:srgbClr val="FFFFFF"/>
                </a:solidFill>
                <a:effectLst/>
                <a:latin typeface="Lato"/>
              </a:rPr>
              <a:t>Design Mode</a:t>
            </a:r>
            <a:r>
              <a:rPr lang="en-US" b="0" i="0" dirty="0">
                <a:solidFill>
                  <a:srgbClr val="FFFFFF"/>
                </a:solidFill>
                <a:effectLst/>
                <a:latin typeface="Lato"/>
              </a:rPr>
              <a:t> to trigger the button action, or switch to </a:t>
            </a:r>
            <a:r>
              <a:rPr lang="en-US" b="1" i="0" dirty="0">
                <a:solidFill>
                  <a:srgbClr val="FFFFFF"/>
                </a:solidFill>
                <a:effectLst/>
                <a:latin typeface="Lato"/>
              </a:rPr>
              <a:t>Presentation Mode</a:t>
            </a:r>
            <a:r>
              <a:rPr lang="en-US" b="0" i="0" dirty="0">
                <a:solidFill>
                  <a:srgbClr val="FFFFFF"/>
                </a:solidFill>
                <a:effectLst/>
                <a:latin typeface="Lato"/>
              </a:rPr>
              <a:t> where a single click will trigger the button.</a:t>
            </a:r>
          </a:p>
          <a:p>
            <a:pPr algn="l"/>
            <a:r>
              <a:rPr lang="en-US" b="0" i="0" dirty="0">
                <a:solidFill>
                  <a:srgbClr val="3C3C3B"/>
                </a:solidFill>
                <a:effectLst/>
                <a:latin typeface="Lato"/>
              </a:rPr>
              <a:t>Show/Hide buttons give you a lot of flexibility in your dashboard design, from optimizing space to simplifying the display, to removing filters and other clutter from printed output.</a:t>
            </a:r>
          </a:p>
          <a:p>
            <a:pPr marL="158750" indent="0">
              <a:buNone/>
            </a:pPr>
            <a:endParaRPr dirty="0">
              <a:uFillTx/>
            </a:endParaRPr>
          </a:p>
        </p:txBody>
      </p:sp>
    </p:spTree>
    <p:extLst>
      <p:ext uri="{BB962C8B-B14F-4D97-AF65-F5344CB8AC3E}">
        <p14:creationId xmlns:p14="http://schemas.microsoft.com/office/powerpoint/2010/main" val="2232462523"/>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this case, the default button image has been replaced with a question mark icon. This is accomplished by editing the image as illustrated in </a:t>
            </a:r>
            <a:r>
              <a:rPr lang="en-US" b="0" i="1" dirty="0">
                <a:solidFill>
                  <a:srgbClr val="3C3C3B"/>
                </a:solidFill>
                <a:effectLst/>
                <a:latin typeface="Lato"/>
              </a:rPr>
              <a:t>Figure</a:t>
            </a:r>
            <a:r>
              <a:rPr lang="en-US" b="0" i="0" dirty="0">
                <a:solidFill>
                  <a:srgbClr val="3C3C3B"/>
                </a:solidFill>
                <a:effectLst/>
                <a:latin typeface="Lato"/>
              </a:rPr>
              <a:t> and changing the image (questionmark.png is included in the lesson 11 directory.)</a:t>
            </a:r>
          </a:p>
          <a:p>
            <a:pPr algn="l"/>
            <a:r>
              <a:rPr lang="en-US" b="0" i="0" dirty="0">
                <a:solidFill>
                  <a:srgbClr val="3C3C3B"/>
                </a:solidFill>
                <a:effectLst/>
                <a:latin typeface="Lato"/>
              </a:rPr>
              <a:t>When the user clicks the button, a floating container appears over the top of the entire dashboard. It includes text as well as an annotated image to instruct the user on how to use the dashboard. In this simple example, it might be overkill to supply instructions in this way, when a simple text label would suffice.</a:t>
            </a:r>
          </a:p>
          <a:p>
            <a:pPr algn="l"/>
            <a:r>
              <a:rPr lang="en-US" b="0" i="0" dirty="0">
                <a:solidFill>
                  <a:srgbClr val="3C3C3B"/>
                </a:solidFill>
                <a:effectLst/>
                <a:latin typeface="Lato"/>
              </a:rPr>
              <a:t>However, as you build more complex dashboards or have detailed analyses that require explanation, this is a great way to give users additional instructions and detail that would otherwise clutter a dashboard.</a:t>
            </a:r>
          </a:p>
          <a:p>
            <a:pPr algn="l"/>
            <a:r>
              <a:rPr lang="en-US" b="0" i="0" dirty="0">
                <a:solidFill>
                  <a:srgbClr val="FFFFFF"/>
                </a:solidFill>
                <a:effectLst/>
                <a:latin typeface="Lato"/>
              </a:rPr>
              <a:t>Consider also using Show/Hide buttons to allow user interactivity that you do not want to include in PDFs or printed pages of the dashboards. Filters and parameters are incredibly useful, but you don't always want them to show up in a polished output.</a:t>
            </a:r>
          </a:p>
          <a:p>
            <a:pPr algn="l"/>
            <a:r>
              <a:rPr lang="en-US" b="0" i="0" dirty="0">
                <a:solidFill>
                  <a:srgbClr val="3C3C3B"/>
                </a:solidFill>
                <a:effectLst/>
                <a:latin typeface="Lato"/>
              </a:rPr>
              <a:t>Let's move on to consider another method of dynamically showing, hiding, and even swapping out content on a dashboard.</a:t>
            </a:r>
          </a:p>
          <a:p>
            <a:pPr marL="158750" indent="0">
              <a:buNone/>
            </a:pPr>
            <a:endParaRPr dirty="0">
              <a:uFillTx/>
            </a:endParaRPr>
          </a:p>
        </p:txBody>
      </p:sp>
    </p:spTree>
    <p:extLst>
      <p:ext uri="{BB962C8B-B14F-4D97-AF65-F5344CB8AC3E}">
        <p14:creationId xmlns:p14="http://schemas.microsoft.com/office/powerpoint/2010/main" val="4046556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an overview of the interface, you are now ready to build a dashboard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Superstore Sales</a:t>
            </a:r>
            <a:r>
              <a:rPr lang="en-US" b="0" i="0" dirty="0">
                <a:solidFill>
                  <a:srgbClr val="3C3C3B"/>
                </a:solidFill>
                <a:effectLst/>
                <a:latin typeface="Lato"/>
              </a:rPr>
              <a:t> sheet. You should see a blank dashboard.</a:t>
            </a:r>
          </a:p>
          <a:p>
            <a:pPr algn="l">
              <a:buFont typeface="+mj-lt"/>
              <a:buAutoNum type="arabicPeriod"/>
            </a:pPr>
            <a:r>
              <a:rPr lang="en-US" b="0" i="0" dirty="0">
                <a:solidFill>
                  <a:srgbClr val="3C3C3B"/>
                </a:solidFill>
                <a:effectLst/>
                <a:latin typeface="Lato"/>
              </a:rPr>
              <a:t>Successively double-click on each of the following sheets listed in the </a:t>
            </a:r>
            <a:r>
              <a:rPr lang="en-US" b="1" i="0" dirty="0">
                <a:solidFill>
                  <a:srgbClr val="3C3C3B"/>
                </a:solidFill>
                <a:effectLst/>
                <a:latin typeface="Lato"/>
              </a:rPr>
              <a:t>Dashboard</a:t>
            </a:r>
            <a:r>
              <a:rPr lang="en-US" b="0" i="0" dirty="0">
                <a:solidFill>
                  <a:srgbClr val="3C3C3B"/>
                </a:solidFill>
                <a:effectLst/>
                <a:latin typeface="Lato"/>
              </a:rPr>
              <a:t> section on the left: </a:t>
            </a:r>
            <a:r>
              <a:rPr lang="en-US" b="1" i="0" dirty="0">
                <a:solidFill>
                  <a:srgbClr val="3C3C3B"/>
                </a:solidFill>
                <a:effectLst/>
                <a:latin typeface="Lato"/>
              </a:rPr>
              <a:t>Sales by Department</a:t>
            </a:r>
            <a:r>
              <a:rPr lang="en-US" b="0" i="0" dirty="0">
                <a:solidFill>
                  <a:srgbClr val="3C3C3B"/>
                </a:solidFill>
                <a:effectLst/>
                <a:latin typeface="Lato"/>
              </a:rPr>
              <a:t>, </a:t>
            </a:r>
            <a:r>
              <a:rPr lang="en-US" b="1" i="0" dirty="0">
                <a:solidFill>
                  <a:srgbClr val="3C3C3B"/>
                </a:solidFill>
                <a:effectLst/>
                <a:latin typeface="Lato"/>
              </a:rPr>
              <a:t>Sales over time</a:t>
            </a:r>
            <a:r>
              <a:rPr lang="en-US" b="0" i="0" dirty="0">
                <a:solidFill>
                  <a:srgbClr val="3C3C3B"/>
                </a:solidFill>
                <a:effectLst/>
                <a:latin typeface="Lato"/>
              </a:rPr>
              <a:t>, and </a:t>
            </a:r>
            <a:r>
              <a:rPr lang="en-US" b="1" i="0" dirty="0">
                <a:solidFill>
                  <a:srgbClr val="3C3C3B"/>
                </a:solidFill>
                <a:effectLst/>
                <a:latin typeface="Lato"/>
              </a:rPr>
              <a:t>Sales by Postal Code</a:t>
            </a:r>
            <a:r>
              <a:rPr lang="en-US" b="0" i="0" dirty="0">
                <a:solidFill>
                  <a:srgbClr val="3C3C3B"/>
                </a:solidFill>
                <a:effectLst/>
                <a:latin typeface="Lato"/>
              </a:rPr>
              <a:t>. Notice that double-clicking on the object adds it to the layout of the dashboard.</a:t>
            </a:r>
          </a:p>
          <a:p>
            <a:pPr algn="l">
              <a:buFont typeface="+mj-lt"/>
              <a:buAutoNum type="arabicPeriod"/>
            </a:pPr>
            <a:r>
              <a:rPr lang="en-US" b="0" i="0" dirty="0">
                <a:solidFill>
                  <a:srgbClr val="3C3C3B"/>
                </a:solidFill>
                <a:effectLst/>
                <a:latin typeface="Lato"/>
              </a:rPr>
              <a:t>Add a title to the dashboard by checking </a:t>
            </a:r>
            <a:r>
              <a:rPr lang="en-US" b="1" i="0" dirty="0">
                <a:solidFill>
                  <a:srgbClr val="3C3C3B"/>
                </a:solidFill>
                <a:effectLst/>
                <a:latin typeface="Lato"/>
              </a:rPr>
              <a:t>Show Dashboard title</a:t>
            </a:r>
            <a:r>
              <a:rPr lang="en-US" b="0" i="0" dirty="0">
                <a:solidFill>
                  <a:srgbClr val="3C3C3B"/>
                </a:solidFill>
                <a:effectLst/>
                <a:latin typeface="Lato"/>
              </a:rPr>
              <a:t> at the lower left of the sidebar.</a:t>
            </a:r>
          </a:p>
          <a:p>
            <a:pPr algn="l">
              <a:buFont typeface="+mj-lt"/>
              <a:buAutoNum type="arabicPeriod"/>
            </a:pPr>
            <a:r>
              <a:rPr lang="en-US" b="0" i="0" dirty="0">
                <a:solidFill>
                  <a:srgbClr val="3C3C3B"/>
                </a:solidFill>
                <a:effectLst/>
                <a:latin typeface="Lato"/>
              </a:rPr>
              <a:t>Select the </a:t>
            </a:r>
            <a:r>
              <a:rPr lang="en-US" b="1" i="0" dirty="0">
                <a:solidFill>
                  <a:srgbClr val="3C3C3B"/>
                </a:solidFill>
                <a:effectLst/>
                <a:latin typeface="Lato"/>
              </a:rPr>
              <a:t>Sales by Department</a:t>
            </a:r>
            <a:r>
              <a:rPr lang="en-US" b="0" i="0" dirty="0">
                <a:solidFill>
                  <a:srgbClr val="3C3C3B"/>
                </a:solidFill>
                <a:effectLst/>
                <a:latin typeface="Lato"/>
              </a:rPr>
              <a:t> sheet in the dashboard and click on the drop-down arrow to show the menu.</a:t>
            </a:r>
          </a:p>
          <a:p>
            <a:pPr algn="l">
              <a:buFont typeface="+mj-lt"/>
              <a:buAutoNum type="arabicPeriod"/>
            </a:pPr>
            <a:r>
              <a:rPr lang="en-US" b="0" i="0" dirty="0">
                <a:solidFill>
                  <a:srgbClr val="3C3C3B"/>
                </a:solidFill>
                <a:effectLst/>
                <a:latin typeface="Lato"/>
              </a:rPr>
              <a:t>Select </a:t>
            </a:r>
            <a:r>
              <a:rPr lang="en-US" b="1" i="0" dirty="0">
                <a:solidFill>
                  <a:srgbClr val="3C3C3B"/>
                </a:solidFill>
                <a:effectLst/>
                <a:latin typeface="Lato"/>
              </a:rPr>
              <a:t>Fit</a:t>
            </a:r>
            <a:r>
              <a:rPr lang="en-US" b="0" i="0" dirty="0">
                <a:solidFill>
                  <a:srgbClr val="3C3C3B"/>
                </a:solidFill>
                <a:effectLst/>
                <a:latin typeface="Lato"/>
              </a:rPr>
              <a:t> | </a:t>
            </a:r>
            <a:r>
              <a:rPr lang="en-US" b="1" i="0" dirty="0">
                <a:solidFill>
                  <a:srgbClr val="3C3C3B"/>
                </a:solidFill>
                <a:effectLst/>
                <a:latin typeface="Lato"/>
              </a:rPr>
              <a:t>Entire View</a:t>
            </a:r>
            <a:r>
              <a:rPr lang="en-US" b="0" i="0" dirty="0">
                <a:solidFill>
                  <a:srgbClr val="3C3C3B"/>
                </a:solidFill>
                <a:effectLst/>
                <a:latin typeface="Lato"/>
              </a:rPr>
              <a:t>. The </a:t>
            </a:r>
            <a:r>
              <a:rPr lang="en-US" b="1" i="0" dirty="0">
                <a:solidFill>
                  <a:srgbClr val="3C3C3B"/>
                </a:solidFill>
                <a:effectLst/>
                <a:latin typeface="Lato"/>
              </a:rPr>
              <a:t>Fit</a:t>
            </a:r>
            <a:r>
              <a:rPr lang="en-US" b="0" i="0" dirty="0">
                <a:solidFill>
                  <a:srgbClr val="3C3C3B"/>
                </a:solidFill>
                <a:effectLst/>
                <a:latin typeface="Lato"/>
              </a:rPr>
              <a:t> options describe how the visualization should fill any available space.</a:t>
            </a:r>
            <a:r>
              <a:rPr lang="en-US" b="0" i="0" dirty="0">
                <a:solidFill>
                  <a:srgbClr val="FFFFFF"/>
                </a:solidFill>
                <a:effectLst/>
                <a:latin typeface="Lato"/>
              </a:rPr>
              <a:t>Be careful when using various fit options. If you are using a dashboard with a size that has not been fixed, or if your view dynamically changes the number of items displayed based on interactivity, then what might have once looked good might not fit the view nearly as well.</a:t>
            </a:r>
          </a:p>
          <a:p>
            <a:pPr marL="158750" indent="0">
              <a:buNone/>
            </a:pPr>
            <a:endParaRPr dirty="0">
              <a:uFillTx/>
            </a:endParaRPr>
          </a:p>
        </p:txBody>
      </p:sp>
    </p:spTree>
    <p:extLst>
      <p:ext uri="{BB962C8B-B14F-4D97-AF65-F5344CB8AC3E}">
        <p14:creationId xmlns:p14="http://schemas.microsoft.com/office/powerpoint/2010/main" val="4240046095"/>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When combined with floating objects and layout containers, this technique allows you to create rich and dynamic dashboards.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Let's start with some fundamental principles of sheet swapping.</a:t>
            </a:r>
          </a:p>
          <a:p>
            <a:pPr marL="158750" indent="0">
              <a:buNone/>
            </a:pPr>
            <a:endParaRPr dirty="0">
              <a:uFillTx/>
            </a:endParaRPr>
          </a:p>
        </p:txBody>
      </p:sp>
    </p:spTree>
    <p:extLst>
      <p:ext uri="{BB962C8B-B14F-4D97-AF65-F5344CB8AC3E}">
        <p14:creationId xmlns:p14="http://schemas.microsoft.com/office/powerpoint/2010/main" val="3198635783"/>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Additionally, titles and captions do not collapse with the view. However, these can be hidden so that the view collapses entirely.</a:t>
            </a:r>
          </a:p>
          <a:p>
            <a:pPr algn="l"/>
            <a:r>
              <a:rPr lang="en-US" b="0" i="0" dirty="0">
                <a:solidFill>
                  <a:srgbClr val="3C3C3B"/>
                </a:solidFill>
                <a:effectLst/>
                <a:latin typeface="Lato"/>
              </a:rPr>
              <a:t>Next, we'll explore an example of how sheet swapping can be used in practice.</a:t>
            </a:r>
          </a:p>
          <a:p>
            <a:pPr marL="158750" indent="0">
              <a:buNone/>
            </a:pPr>
            <a:endParaRPr dirty="0">
              <a:uFillTx/>
            </a:endParaRPr>
          </a:p>
        </p:txBody>
      </p:sp>
    </p:spTree>
    <p:extLst>
      <p:ext uri="{BB962C8B-B14F-4D97-AF65-F5344CB8AC3E}">
        <p14:creationId xmlns:p14="http://schemas.microsoft.com/office/powerpoint/2010/main" val="2320729241"/>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Let's consider a simple example with a view showing </a:t>
            </a:r>
            <a:r>
              <a:rPr lang="en-US" b="1" i="0" dirty="0">
                <a:solidFill>
                  <a:srgbClr val="3C3C3B"/>
                </a:solidFill>
                <a:effectLst/>
                <a:latin typeface="Lato"/>
              </a:rPr>
              <a:t>Profit by Department and Category</a:t>
            </a:r>
            <a:r>
              <a:rPr lang="en-US" b="0" i="0" dirty="0">
                <a:solidFill>
                  <a:srgbClr val="3C3C3B"/>
                </a:solidFill>
                <a:effectLst/>
                <a:latin typeface="Lato"/>
              </a:rPr>
              <a:t> with a </a:t>
            </a:r>
            <a:r>
              <a:rPr lang="en-US" b="1" i="0" dirty="0">
                <a:solidFill>
                  <a:srgbClr val="3C3C3B"/>
                </a:solidFill>
                <a:effectLst/>
                <a:latin typeface="Lato"/>
              </a:rPr>
              <a:t>Department</a:t>
            </a:r>
            <a:r>
              <a:rPr lang="en-US" b="0" i="0" dirty="0">
                <a:solidFill>
                  <a:srgbClr val="3C3C3B"/>
                </a:solidFill>
                <a:effectLst/>
                <a:latin typeface="Lato"/>
              </a:rPr>
              <a:t> quick filter. The dashboard has been formatted (from the menu, select </a:t>
            </a:r>
            <a:r>
              <a:rPr lang="en-US" b="1" i="0" dirty="0">
                <a:solidFill>
                  <a:srgbClr val="3C3C3B"/>
                </a:solidFill>
                <a:effectLst/>
                <a:latin typeface="Lato"/>
              </a:rPr>
              <a:t>Format </a:t>
            </a:r>
            <a:r>
              <a:rPr lang="en-US" b="0" i="0" dirty="0">
                <a:solidFill>
                  <a:srgbClr val="3C3C3B"/>
                </a:solidFill>
                <a:effectLst/>
                <a:latin typeface="Lato"/>
              </a:rPr>
              <a:t>|</a:t>
            </a:r>
            <a:r>
              <a:rPr lang="en-US" b="1" i="0" dirty="0">
                <a:solidFill>
                  <a:srgbClr val="3C3C3B"/>
                </a:solidFill>
                <a:effectLst/>
                <a:latin typeface="Lato"/>
              </a:rPr>
              <a:t> Dashboard</a:t>
            </a:r>
            <a:r>
              <a:rPr lang="en-US" b="0" i="0" dirty="0">
                <a:solidFill>
                  <a:srgbClr val="3C3C3B"/>
                </a:solidFill>
                <a:effectLst/>
                <a:latin typeface="Lato"/>
              </a:rPr>
              <a:t>) with gray shading to help us see the effect:</a:t>
            </a:r>
            <a:endParaRPr dirty="0">
              <a:uFillTx/>
            </a:endParaRPr>
          </a:p>
        </p:txBody>
      </p:sp>
    </p:spTree>
    <p:extLst>
      <p:ext uri="{BB962C8B-B14F-4D97-AF65-F5344CB8AC3E}">
        <p14:creationId xmlns:p14="http://schemas.microsoft.com/office/powerpoint/2010/main" val="3885056775"/>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Observe how filtering out all departments results in the view collapsing. The title remains, but it could have been hidden.</a:t>
            </a:r>
          </a:p>
          <a:p>
            <a:pPr marL="158750" indent="0">
              <a:buNone/>
            </a:pPr>
            <a:endParaRPr lang="en-US" dirty="0">
              <a:uFillTx/>
            </a:endParaRPr>
          </a:p>
          <a:p>
            <a:pPr marL="158750" indent="0">
              <a:buNone/>
            </a:pPr>
            <a:r>
              <a:rPr lang="en-US" dirty="0">
                <a:uFillTx/>
              </a:rPr>
              <a:t>In order to swap two different sheets, we simply take advantage of the collapsing behavior along with the properties of layout containers. We'll start by creating two different views filtered through a parameter and a calculated field. The parameter will allow us to determine which sheet is shown. Perform the following steps:</a:t>
            </a: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122215410"/>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Since we want to filter based on the parameter selection and the parameters cannot be directly added to the </a:t>
            </a:r>
            <a:r>
              <a:rPr lang="en-US" b="1" i="0" dirty="0">
                <a:solidFill>
                  <a:srgbClr val="3C3C3B"/>
                </a:solidFill>
                <a:effectLst/>
                <a:latin typeface="Lato"/>
              </a:rPr>
              <a:t>Filters</a:t>
            </a:r>
            <a:r>
              <a:rPr lang="en-US" b="0" i="0" dirty="0">
                <a:solidFill>
                  <a:srgbClr val="3C3C3B"/>
                </a:solidFill>
                <a:effectLst/>
                <a:latin typeface="Lato"/>
              </a:rPr>
              <a:t> shelf, instead we'll create a calculated field named Show Sheet Filter to return the selected value of the parameter. The code is simply [Show Sheet], which is the parameter name, which returns the current value of the parameter.</a:t>
            </a:r>
          </a:p>
          <a:p>
            <a:pPr algn="l">
              <a:buFont typeface="+mj-lt"/>
              <a:buAutoNum type="arabicPeriod"/>
            </a:pPr>
            <a:r>
              <a:rPr lang="en-US" b="0" i="0" dirty="0">
                <a:solidFill>
                  <a:srgbClr val="3C3C3B"/>
                </a:solidFill>
                <a:effectLst/>
                <a:latin typeface="Lato"/>
              </a:rPr>
              <a:t>Create a new sheet named </a:t>
            </a:r>
            <a:r>
              <a:rPr lang="en-US" b="1" i="0" dirty="0">
                <a:solidFill>
                  <a:srgbClr val="3C3C3B"/>
                </a:solidFill>
                <a:effectLst/>
                <a:latin typeface="Lato"/>
              </a:rPr>
              <a:t>Bar Chart</a:t>
            </a:r>
            <a:r>
              <a:rPr lang="en-US" b="0" i="0" dirty="0">
                <a:solidFill>
                  <a:srgbClr val="3C3C3B"/>
                </a:solidFill>
                <a:effectLst/>
                <a:latin typeface="Lato"/>
              </a:rPr>
              <a:t>, similar to the </a:t>
            </a:r>
            <a:r>
              <a:rPr lang="en-US" b="1" i="0" dirty="0">
                <a:solidFill>
                  <a:srgbClr val="3C3C3B"/>
                </a:solidFill>
                <a:effectLst/>
                <a:latin typeface="Lato"/>
              </a:rPr>
              <a:t>Profit by Department and Category</a:t>
            </a:r>
            <a:r>
              <a:rPr lang="en-US" b="0" i="0" dirty="0">
                <a:solidFill>
                  <a:srgbClr val="3C3C3B"/>
                </a:solidFill>
                <a:effectLst/>
                <a:latin typeface="Lato"/>
              </a:rPr>
              <a:t> view shown in </a:t>
            </a:r>
            <a:r>
              <a:rPr lang="en-US" b="0" i="1" dirty="0">
                <a:solidFill>
                  <a:srgbClr val="3C3C3B"/>
                </a:solidFill>
                <a:effectLst/>
                <a:latin typeface="Lato"/>
              </a:rPr>
              <a:t>Figure</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Show the parameter control (right-click the parameter in the data window and select </a:t>
            </a:r>
            <a:r>
              <a:rPr lang="en-US" b="1" i="0" dirty="0">
                <a:solidFill>
                  <a:srgbClr val="3C3C3B"/>
                </a:solidFill>
                <a:effectLst/>
                <a:latin typeface="Lato"/>
              </a:rPr>
              <a:t>Show Parameter Control</a:t>
            </a:r>
            <a:r>
              <a:rPr lang="en-US" b="0" i="0" dirty="0">
                <a:solidFill>
                  <a:srgbClr val="3C3C3B"/>
                </a:solidFill>
                <a:effectLst/>
                <a:latin typeface="Lato"/>
              </a:rPr>
              <a:t>). Make sure the </a:t>
            </a:r>
            <a:r>
              <a:rPr lang="en-US" b="1" i="0" dirty="0">
                <a:solidFill>
                  <a:srgbClr val="3C3C3B"/>
                </a:solidFill>
                <a:effectLst/>
                <a:latin typeface="Lato"/>
              </a:rPr>
              <a:t>Bar Chart</a:t>
            </a:r>
            <a:r>
              <a:rPr lang="en-US" b="0" i="0" dirty="0">
                <a:solidFill>
                  <a:srgbClr val="3C3C3B"/>
                </a:solidFill>
                <a:effectLst/>
                <a:latin typeface="Lato"/>
              </a:rPr>
              <a:t> option is selected.</a:t>
            </a:r>
          </a:p>
          <a:p>
            <a:pPr algn="l">
              <a:buFont typeface="+mj-lt"/>
              <a:buAutoNum type="arabicPeriod"/>
            </a:pPr>
            <a:r>
              <a:rPr lang="en-US" b="0" i="0" dirty="0">
                <a:solidFill>
                  <a:srgbClr val="3C3C3B"/>
                </a:solidFill>
                <a:effectLst/>
                <a:latin typeface="Lato"/>
              </a:rPr>
              <a:t>Add the Show Sheet Filter field to the </a:t>
            </a:r>
            <a:r>
              <a:rPr lang="en-US" b="1" i="0" dirty="0">
                <a:solidFill>
                  <a:srgbClr val="3C3C3B"/>
                </a:solidFill>
                <a:effectLst/>
                <a:latin typeface="Lato"/>
              </a:rPr>
              <a:t>Filters</a:t>
            </a:r>
            <a:r>
              <a:rPr lang="en-US" b="0" i="0" dirty="0">
                <a:solidFill>
                  <a:srgbClr val="3C3C3B"/>
                </a:solidFill>
                <a:effectLst/>
                <a:latin typeface="Lato"/>
              </a:rPr>
              <a:t> shelf and check </a:t>
            </a:r>
            <a:r>
              <a:rPr lang="en-US" b="1" i="0" dirty="0">
                <a:solidFill>
                  <a:srgbClr val="3C3C3B"/>
                </a:solidFill>
                <a:effectLst/>
                <a:latin typeface="Lato"/>
              </a:rPr>
              <a:t>Bar Chart</a:t>
            </a:r>
            <a:r>
              <a:rPr lang="en-US" b="0" i="0" dirty="0">
                <a:solidFill>
                  <a:srgbClr val="3C3C3B"/>
                </a:solidFill>
                <a:effectLst/>
                <a:latin typeface="Lato"/>
              </a:rPr>
              <a:t> to keep that value.</a:t>
            </a:r>
          </a:p>
          <a:p>
            <a:pPr marL="158750" indent="0">
              <a:buNone/>
            </a:pPr>
            <a:endParaRPr dirty="0">
              <a:uFillTx/>
            </a:endParaRPr>
          </a:p>
        </p:txBody>
      </p:sp>
    </p:spTree>
    <p:extLst>
      <p:ext uri="{BB962C8B-B14F-4D97-AF65-F5344CB8AC3E}">
        <p14:creationId xmlns:p14="http://schemas.microsoft.com/office/powerpoint/2010/main" val="328857137"/>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indent="-298450" algn="l"/>
            <a:r>
              <a:rPr lang="en-US" b="0" i="0" dirty="0">
                <a:solidFill>
                  <a:srgbClr val="3C3C3B"/>
                </a:solidFill>
                <a:effectLst/>
                <a:latin typeface="Lato"/>
              </a:rPr>
              <a:t>Show the parameter on this view and change the selection to </a:t>
            </a:r>
            <a:r>
              <a:rPr lang="en-US" b="1" i="0" dirty="0">
                <a:solidFill>
                  <a:srgbClr val="3C3C3B"/>
                </a:solidFill>
                <a:effectLst/>
                <a:latin typeface="Lato"/>
              </a:rPr>
              <a:t>Map</a:t>
            </a:r>
            <a:r>
              <a:rPr lang="en-US" b="0" i="0" dirty="0">
                <a:solidFill>
                  <a:srgbClr val="3C3C3B"/>
                </a:solidFill>
                <a:effectLst/>
                <a:latin typeface="Lato"/>
              </a:rPr>
              <a:t>. Remember that parameter selections are universal to the worksheet. If you were to switch back to the </a:t>
            </a:r>
            <a:r>
              <a:rPr lang="en-US" b="1" i="0" dirty="0">
                <a:solidFill>
                  <a:srgbClr val="3C3C3B"/>
                </a:solidFill>
                <a:effectLst/>
                <a:latin typeface="Lato"/>
              </a:rPr>
              <a:t>Bar Chart</a:t>
            </a:r>
            <a:r>
              <a:rPr lang="en-US" b="0" i="0" dirty="0">
                <a:solidFill>
                  <a:srgbClr val="3C3C3B"/>
                </a:solidFill>
                <a:effectLst/>
                <a:latin typeface="Lato"/>
              </a:rPr>
              <a:t> view, it should no longer be showing any data because of the filter.</a:t>
            </a:r>
          </a:p>
          <a:p>
            <a:pPr marL="457200" indent="-298450" algn="l"/>
            <a:r>
              <a:rPr lang="en-US" b="0" i="0" dirty="0">
                <a:solidFill>
                  <a:srgbClr val="3C3C3B"/>
                </a:solidFill>
                <a:effectLst/>
                <a:latin typeface="Lato"/>
              </a:rPr>
              <a:t>Add the Show Sheet Filter field to the </a:t>
            </a:r>
            <a:r>
              <a:rPr lang="en-US" b="1" i="0" dirty="0">
                <a:solidFill>
                  <a:srgbClr val="3C3C3B"/>
                </a:solidFill>
                <a:effectLst/>
                <a:latin typeface="Lato"/>
              </a:rPr>
              <a:t>Filters</a:t>
            </a:r>
            <a:r>
              <a:rPr lang="en-US" b="0" i="0" dirty="0">
                <a:solidFill>
                  <a:srgbClr val="3C3C3B"/>
                </a:solidFill>
                <a:effectLst/>
                <a:latin typeface="Lato"/>
              </a:rPr>
              <a:t> shelf and check </a:t>
            </a:r>
            <a:r>
              <a:rPr lang="en-US" b="1" i="0" dirty="0">
                <a:solidFill>
                  <a:srgbClr val="3C3C3B"/>
                </a:solidFill>
                <a:effectLst/>
                <a:latin typeface="Lato"/>
              </a:rPr>
              <a:t>Map</a:t>
            </a:r>
            <a:r>
              <a:rPr lang="en-US" b="0" i="0" dirty="0">
                <a:solidFill>
                  <a:srgbClr val="3C3C3B"/>
                </a:solidFill>
                <a:effectLst/>
                <a:latin typeface="Lato"/>
              </a:rPr>
              <a:t> as the value to keep.</a:t>
            </a:r>
          </a:p>
          <a:p>
            <a:pPr marL="457200" indent="-298450" algn="l"/>
            <a:r>
              <a:rPr lang="en-US" b="0" i="0" dirty="0">
                <a:solidFill>
                  <a:srgbClr val="3C3C3B"/>
                </a:solidFill>
                <a:effectLst/>
                <a:latin typeface="Lato"/>
              </a:rPr>
              <a:t>Create a new dashboard named </a:t>
            </a:r>
            <a:r>
              <a:rPr lang="en-US" b="1" i="0" dirty="0">
                <a:solidFill>
                  <a:srgbClr val="3C3C3B"/>
                </a:solidFill>
                <a:effectLst/>
                <a:latin typeface="Lato"/>
              </a:rPr>
              <a:t>Sheet Swap</a:t>
            </a:r>
            <a:r>
              <a:rPr lang="en-US" b="0" i="0" dirty="0">
                <a:solidFill>
                  <a:srgbClr val="3C3C3B"/>
                </a:solidFill>
                <a:effectLst/>
                <a:latin typeface="Lato"/>
              </a:rPr>
              <a:t>.</a:t>
            </a:r>
          </a:p>
          <a:p>
            <a:pPr marL="457200" indent="-298450" algn="l"/>
            <a:endParaRPr lang="en-US" b="0" i="0" dirty="0">
              <a:solidFill>
                <a:srgbClr val="3C3C3B"/>
              </a:solidFill>
              <a:effectLst/>
              <a:latin typeface="Lato"/>
            </a:endParaRPr>
          </a:p>
          <a:p>
            <a:pPr marL="158750" indent="0" algn="l">
              <a:buNone/>
            </a:pPr>
            <a:r>
              <a:rPr lang="en-US" b="0" i="0" dirty="0">
                <a:solidFill>
                  <a:srgbClr val="FFFFFF"/>
                </a:solidFill>
                <a:effectLst/>
                <a:latin typeface="Lato"/>
              </a:rPr>
              <a:t>A </a:t>
            </a:r>
            <a:r>
              <a:rPr lang="en-US" b="1" i="0" dirty="0">
                <a:solidFill>
                  <a:srgbClr val="FFFFFF"/>
                </a:solidFill>
                <a:effectLst/>
                <a:latin typeface="Lato"/>
              </a:rPr>
              <a:t>Vertical</a:t>
            </a:r>
            <a:r>
              <a:rPr lang="en-US" b="0" i="0" dirty="0">
                <a:solidFill>
                  <a:srgbClr val="FFFFFF"/>
                </a:solidFill>
                <a:effectLst/>
                <a:latin typeface="Lato"/>
              </a:rPr>
              <a:t> layout container would work just as well in this case. The key is that a layout container will allow each view inside to expand to fill the container when the view is set to fit the entire view, or fit the width (for horizontal containers), or fit the height (for vertical containers). When one view collapses, the visible view will expand to fill the rest of the container.</a:t>
            </a:r>
          </a:p>
          <a:p>
            <a:pPr marL="158750" indent="0" algn="l">
              <a:buNone/>
            </a:pPr>
            <a:endParaRPr lang="en-US" b="0" i="0" dirty="0">
              <a:solidFill>
                <a:srgbClr val="FFFFFF"/>
              </a:solidFill>
              <a:effectLst/>
              <a:latin typeface="Lato"/>
            </a:endParaRPr>
          </a:p>
          <a:p>
            <a:pPr marL="457200" indent="-298450" algn="l"/>
            <a:r>
              <a:rPr lang="en-US" b="0" i="0" dirty="0">
                <a:solidFill>
                  <a:srgbClr val="3C3C3B"/>
                </a:solidFill>
                <a:effectLst/>
                <a:latin typeface="Lato"/>
              </a:rPr>
              <a:t>Add each sheet to the layout container in the dashboard. The parameter control should be added automatically since it was visible in each view.</a:t>
            </a:r>
          </a:p>
          <a:p>
            <a:pPr marL="457200" indent="-298450" algn="l"/>
            <a:r>
              <a:rPr lang="en-US" b="0" i="0" dirty="0">
                <a:solidFill>
                  <a:srgbClr val="3C3C3B"/>
                </a:solidFill>
                <a:effectLst/>
                <a:latin typeface="Lato"/>
              </a:rPr>
              <a:t>Using the drop-down menu on the </a:t>
            </a:r>
            <a:r>
              <a:rPr lang="en-US" b="1" i="0" dirty="0">
                <a:solidFill>
                  <a:srgbClr val="3C3C3B"/>
                </a:solidFill>
                <a:effectLst/>
                <a:latin typeface="Lato"/>
              </a:rPr>
              <a:t>Bar Chart</a:t>
            </a:r>
            <a:r>
              <a:rPr lang="en-US" b="0" i="0" dirty="0">
                <a:solidFill>
                  <a:srgbClr val="3C3C3B"/>
                </a:solidFill>
                <a:effectLst/>
                <a:latin typeface="Lato"/>
              </a:rPr>
              <a:t> view, ensure the view is set to fill the container (</a:t>
            </a:r>
            <a:r>
              <a:rPr lang="en-US" b="1" i="0" dirty="0">
                <a:solidFill>
                  <a:srgbClr val="3C3C3B"/>
                </a:solidFill>
                <a:effectLst/>
                <a:latin typeface="Lato"/>
              </a:rPr>
              <a:t>Fit</a:t>
            </a:r>
            <a:r>
              <a:rPr lang="en-US" b="0" i="0" dirty="0">
                <a:solidFill>
                  <a:srgbClr val="3C3C3B"/>
                </a:solidFill>
                <a:effectLst/>
                <a:latin typeface="Lato"/>
              </a:rPr>
              <a:t> | </a:t>
            </a:r>
            <a:r>
              <a:rPr lang="en-US" b="1" i="0" dirty="0">
                <a:solidFill>
                  <a:srgbClr val="3C3C3B"/>
                </a:solidFill>
                <a:effectLst/>
                <a:latin typeface="Lato"/>
              </a:rPr>
              <a:t>Entire View</a:t>
            </a:r>
            <a:r>
              <a:rPr lang="en-US" b="0" i="0" dirty="0">
                <a:solidFill>
                  <a:srgbClr val="3C3C3B"/>
                </a:solidFill>
                <a:effectLst/>
                <a:latin typeface="Lato"/>
              </a:rPr>
              <a:t>). You won't have to set the fill for the map because map visualizations automatically fill the container.</a:t>
            </a:r>
          </a:p>
          <a:p>
            <a:pPr marL="457200" indent="-298450" algn="l"/>
            <a:r>
              <a:rPr lang="en-US" b="0" i="0" dirty="0">
                <a:solidFill>
                  <a:srgbClr val="3C3C3B"/>
                </a:solidFill>
                <a:effectLst/>
                <a:latin typeface="Lato"/>
              </a:rPr>
              <a:t>Hide the title for each view (right-click the title and select </a:t>
            </a:r>
            <a:r>
              <a:rPr lang="en-US" b="1" i="0" dirty="0">
                <a:solidFill>
                  <a:srgbClr val="3C3C3B"/>
                </a:solidFill>
                <a:effectLst/>
                <a:latin typeface="Lato"/>
              </a:rPr>
              <a:t>Hide Title</a:t>
            </a:r>
            <a:r>
              <a:rPr lang="en-US" b="0" i="0" dirty="0">
                <a:solidFill>
                  <a:srgbClr val="3C3C3B"/>
                </a:solidFill>
                <a:effectLst/>
                <a:latin typeface="Lato"/>
              </a:rPr>
              <a:t>).</a:t>
            </a:r>
          </a:p>
          <a:p>
            <a:pPr algn="l">
              <a:buFont typeface="+mj-lt"/>
              <a:buAutoNum type="arabicPeriod"/>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44332949"/>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now have a dashboard where changing the parameter results in one view or the other being shown. When </a:t>
            </a:r>
            <a:r>
              <a:rPr lang="en-US" b="1" i="0" dirty="0">
                <a:solidFill>
                  <a:srgbClr val="3C3C3B"/>
                </a:solidFill>
                <a:effectLst/>
                <a:latin typeface="Lato"/>
              </a:rPr>
              <a:t>Map</a:t>
            </a:r>
            <a:r>
              <a:rPr lang="en-US" b="0" i="0" dirty="0">
                <a:solidFill>
                  <a:srgbClr val="3C3C3B"/>
                </a:solidFill>
                <a:effectLst/>
                <a:latin typeface="Lato"/>
              </a:rPr>
              <a:t> is selected, the filter results in no data for the bar chart, so it collapses and the map fills the container:</a:t>
            </a:r>
            <a:endParaRPr dirty="0">
              <a:uFillTx/>
            </a:endParaRPr>
          </a:p>
        </p:txBody>
      </p:sp>
    </p:spTree>
    <p:extLst>
      <p:ext uri="{BB962C8B-B14F-4D97-AF65-F5344CB8AC3E}">
        <p14:creationId xmlns:p14="http://schemas.microsoft.com/office/powerpoint/2010/main" val="3083675654"/>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Alternately, when </a:t>
            </a:r>
            <a:r>
              <a:rPr lang="en-US" b="1" i="0" dirty="0">
                <a:solidFill>
                  <a:srgbClr val="3C3C3B"/>
                </a:solidFill>
                <a:effectLst/>
                <a:latin typeface="Lato"/>
              </a:rPr>
              <a:t>Bar Chart</a:t>
            </a:r>
            <a:r>
              <a:rPr lang="en-US" b="0" i="0" dirty="0">
                <a:solidFill>
                  <a:srgbClr val="3C3C3B"/>
                </a:solidFill>
                <a:effectLst/>
                <a:latin typeface="Lato"/>
              </a:rPr>
              <a:t> is selected, the map collapses due to the filter and the bar chart fills the container:</a:t>
            </a:r>
          </a:p>
          <a:p>
            <a:pPr marL="158750" indent="0">
              <a:buNone/>
            </a:pPr>
            <a:endParaRPr lang="en-US" dirty="0">
              <a:uFillTx/>
            </a:endParaRPr>
          </a:p>
          <a:p>
            <a:pPr algn="l"/>
            <a:r>
              <a:rPr lang="en-US" b="0" i="0" dirty="0">
                <a:solidFill>
                  <a:srgbClr val="FFFFFF"/>
                </a:solidFill>
                <a:effectLst/>
                <a:latin typeface="Lato"/>
              </a:rPr>
              <a:t>The key to collapsing a view is to have a filter or set of filters that ensures no rows of data are shown. You do not have to use a parameter to control the filtering. You could use a regular filter or action filter to accomplish the same effect. This opens up all kinds of possibilities for dynamic behavior in dashboards.</a:t>
            </a:r>
          </a:p>
          <a:p>
            <a:pPr algn="l"/>
            <a:r>
              <a:rPr lang="en-US" b="0" i="0" dirty="0">
                <a:solidFill>
                  <a:srgbClr val="3C3C3B"/>
                </a:solidFill>
                <a:effectLst/>
                <a:latin typeface="Lato"/>
              </a:rPr>
              <a:t>Sheet swapping can lead to amazing effects on your dashboard. From allowing the user to select a type of visualization, to swapping out a view that works well for a small set of data, to a view that summarizes at a higher level for a larger set, consider using sheet swapping for a dynamic experience.</a:t>
            </a:r>
          </a:p>
          <a:p>
            <a:pPr algn="l"/>
            <a:r>
              <a:rPr lang="en-US" b="0" i="0" dirty="0">
                <a:solidFill>
                  <a:srgbClr val="FFFFFF"/>
                </a:solidFill>
                <a:effectLst/>
                <a:latin typeface="Lato"/>
              </a:rPr>
              <a:t>In some cases, you might consider an alternative to sheet swapping, such as using a navigation button to navigate between different versions of the dashboard rather than trying to swap content in the same dashboard.</a:t>
            </a:r>
          </a:p>
          <a:p>
            <a:pPr algn="l"/>
            <a:r>
              <a:rPr lang="en-US" b="0" i="0" dirty="0">
                <a:solidFill>
                  <a:srgbClr val="3C3C3B"/>
                </a:solidFill>
                <a:effectLst/>
                <a:latin typeface="Lato"/>
              </a:rPr>
              <a:t>Sheet swapping allows you to swap views in a dashboard. What if the change in views makes certain legends, filters, or parameters no longer applicable and you wish to hide them? Let's consider some possibilities.</a:t>
            </a:r>
          </a:p>
          <a:p>
            <a:pPr marL="158750" indent="0">
              <a:buNone/>
            </a:pPr>
            <a:endParaRPr dirty="0">
              <a:uFillTx/>
            </a:endParaRPr>
          </a:p>
        </p:txBody>
      </p:sp>
    </p:spTree>
    <p:extLst>
      <p:ext uri="{BB962C8B-B14F-4D97-AF65-F5344CB8AC3E}">
        <p14:creationId xmlns:p14="http://schemas.microsoft.com/office/powerpoint/2010/main" val="335159264"/>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Consider the simple example in the previous section. The color legend, which was automatically added to the dashboard by Tableau, applies to the map. But when the bar chart is shown, the legend is no longer applicable.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Fortunately, we can extend the technique we used in the previous section to expand a view to push items we want to show out from under a floating object and then collapse the view to allow the items we want to hide to return to a position under the floating object.</a:t>
            </a:r>
          </a:p>
          <a:p>
            <a:pPr marL="158750" indent="0">
              <a:buNone/>
            </a:pPr>
            <a:endParaRPr dirty="0">
              <a:uFillTx/>
            </a:endParaRPr>
          </a:p>
        </p:txBody>
      </p:sp>
    </p:spTree>
    <p:extLst>
      <p:ext uri="{BB962C8B-B14F-4D97-AF65-F5344CB8AC3E}">
        <p14:creationId xmlns:p14="http://schemas.microsoft.com/office/powerpoint/2010/main" val="637961065"/>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a:r>
              <a:rPr lang="en-US" b="0" i="0" dirty="0">
                <a:solidFill>
                  <a:srgbClr val="3C3C3B"/>
                </a:solidFill>
                <a:effectLst/>
                <a:latin typeface="Lato"/>
              </a:rPr>
              <a:t>Let's extend the earlier sheet swapping example to see how to show and hide the color legend:</a:t>
            </a:r>
          </a:p>
          <a:p>
            <a:pPr algn="l">
              <a:buFont typeface="+mj-lt"/>
              <a:buAutoNum type="arabicPeriod"/>
            </a:pPr>
            <a:r>
              <a:rPr lang="en-US" b="0" i="0" dirty="0">
                <a:solidFill>
                  <a:srgbClr val="3C3C3B"/>
                </a:solidFill>
                <a:effectLst/>
                <a:latin typeface="Lato"/>
              </a:rPr>
              <a:t>Create a new sheet named </a:t>
            </a:r>
            <a:r>
              <a:rPr lang="en-US" b="1" i="0" dirty="0">
                <a:solidFill>
                  <a:srgbClr val="3C3C3B"/>
                </a:solidFill>
                <a:effectLst/>
                <a:latin typeface="Lato"/>
              </a:rPr>
              <a:t>Show/Hide Legend</a:t>
            </a:r>
            <a:r>
              <a:rPr lang="en-US" b="0" i="0" dirty="0">
                <a:solidFill>
                  <a:srgbClr val="3C3C3B"/>
                </a:solidFill>
                <a:effectLst/>
                <a:latin typeface="Lato"/>
              </a:rPr>
              <a:t>. This view is only used to show and hide the color legend.</a:t>
            </a:r>
          </a:p>
          <a:p>
            <a:pPr algn="l">
              <a:buFont typeface="+mj-lt"/>
              <a:buAutoNum type="arabicPeriod"/>
            </a:pPr>
            <a:r>
              <a:rPr lang="en-US" b="0" i="0" dirty="0">
                <a:solidFill>
                  <a:srgbClr val="3C3C3B"/>
                </a:solidFill>
                <a:effectLst/>
                <a:latin typeface="Lato"/>
              </a:rPr>
              <a:t>Create an ad hoc calculation by double-clicking on </a:t>
            </a:r>
            <a:r>
              <a:rPr lang="en-US" b="1" i="0" dirty="0">
                <a:solidFill>
                  <a:srgbClr val="3C3C3B"/>
                </a:solidFill>
                <a:effectLst/>
                <a:latin typeface="Lato"/>
              </a:rPr>
              <a:t>Rows</a:t>
            </a:r>
            <a:r>
              <a:rPr lang="en-US" b="0" i="0" dirty="0">
                <a:solidFill>
                  <a:srgbClr val="3C3C3B"/>
                </a:solidFill>
                <a:effectLst/>
                <a:latin typeface="Lato"/>
              </a:rPr>
              <a:t> and type MIN(1). We must have a field on rows or columns for the view to collapse, so we'll use this field to give us a single axis for </a:t>
            </a:r>
            <a:r>
              <a:rPr lang="en-US" b="1" i="0" dirty="0">
                <a:solidFill>
                  <a:srgbClr val="3C3C3B"/>
                </a:solidFill>
                <a:effectLst/>
                <a:latin typeface="Lato"/>
              </a:rPr>
              <a:t>Rows</a:t>
            </a:r>
            <a:r>
              <a:rPr lang="en-US" b="0" i="0" dirty="0">
                <a:solidFill>
                  <a:srgbClr val="3C3C3B"/>
                </a:solidFill>
                <a:effectLst/>
                <a:latin typeface="Lato"/>
              </a:rPr>
              <a:t> and a single axis for </a:t>
            </a:r>
            <a:r>
              <a:rPr lang="en-US" b="1" i="0" dirty="0">
                <a:solidFill>
                  <a:srgbClr val="3C3C3B"/>
                </a:solidFill>
                <a:effectLst/>
                <a:latin typeface="Lato"/>
              </a:rPr>
              <a:t>Columns</a:t>
            </a:r>
            <a:r>
              <a:rPr lang="en-US" b="0" i="0" dirty="0">
                <a:solidFill>
                  <a:srgbClr val="3C3C3B"/>
                </a:solidFill>
                <a:effectLst/>
                <a:latin typeface="Lato"/>
              </a:rPr>
              <a:t> without any other headers.</a:t>
            </a:r>
          </a:p>
          <a:p>
            <a:pPr algn="l">
              <a:buFont typeface="+mj-lt"/>
              <a:buAutoNum type="arabicPeriod"/>
            </a:pPr>
            <a:r>
              <a:rPr lang="en-US" b="0" i="0" dirty="0">
                <a:solidFill>
                  <a:srgbClr val="3C3C3B"/>
                </a:solidFill>
                <a:effectLst/>
                <a:latin typeface="Lato"/>
              </a:rPr>
              <a:t>Duplicate the ad hoc calculation on </a:t>
            </a:r>
            <a:r>
              <a:rPr lang="en-US" b="1" i="0" dirty="0">
                <a:solidFill>
                  <a:srgbClr val="3C3C3B"/>
                </a:solidFill>
                <a:effectLst/>
                <a:latin typeface="Lato"/>
              </a:rPr>
              <a:t>Columns</a:t>
            </a:r>
            <a:r>
              <a:rPr lang="en-US" b="0" i="0" dirty="0">
                <a:solidFill>
                  <a:srgbClr val="3C3C3B"/>
                </a:solidFill>
                <a:effectLst/>
                <a:latin typeface="Lato"/>
              </a:rPr>
              <a:t>. You should now have a simple scatterplot with one mark.</a:t>
            </a:r>
          </a:p>
          <a:p>
            <a:pPr algn="l">
              <a:buFont typeface="+mj-lt"/>
              <a:buAutoNum type="arabicPeriod"/>
            </a:pPr>
            <a:r>
              <a:rPr lang="en-US" b="0" i="0" dirty="0">
                <a:solidFill>
                  <a:srgbClr val="3C3C3B"/>
                </a:solidFill>
                <a:effectLst/>
                <a:latin typeface="Lato"/>
              </a:rPr>
              <a:t>As this is a helper sheet and not anything we want the user to see, we don't want it to show any marks or lines. Format the view using </a:t>
            </a:r>
            <a:r>
              <a:rPr lang="en-US" b="1" i="0" dirty="0">
                <a:solidFill>
                  <a:srgbClr val="3C3C3B"/>
                </a:solidFill>
                <a:effectLst/>
                <a:latin typeface="Lato"/>
              </a:rPr>
              <a:t>Format </a:t>
            </a:r>
            <a:r>
              <a:rPr lang="en-US" b="0" i="0" dirty="0">
                <a:solidFill>
                  <a:srgbClr val="3C3C3B"/>
                </a:solidFill>
                <a:effectLst/>
                <a:latin typeface="Lato"/>
              </a:rPr>
              <a:t>|</a:t>
            </a:r>
            <a:r>
              <a:rPr lang="en-US" b="1" i="0" dirty="0">
                <a:solidFill>
                  <a:srgbClr val="3C3C3B"/>
                </a:solidFill>
                <a:effectLst/>
                <a:latin typeface="Lato"/>
              </a:rPr>
              <a:t> Lines</a:t>
            </a:r>
            <a:r>
              <a:rPr lang="en-US" b="0" i="0" dirty="0">
                <a:solidFill>
                  <a:srgbClr val="3C3C3B"/>
                </a:solidFill>
                <a:effectLst/>
                <a:latin typeface="Lato"/>
              </a:rPr>
              <a:t> to remove </a:t>
            </a:r>
            <a:r>
              <a:rPr lang="en-US" b="1" i="0" dirty="0">
                <a:solidFill>
                  <a:srgbClr val="3C3C3B"/>
                </a:solidFill>
                <a:effectLst/>
                <a:latin typeface="Lato"/>
              </a:rPr>
              <a:t>Grid Lines</a:t>
            </a:r>
            <a:r>
              <a:rPr lang="en-US" b="0" i="0" dirty="0">
                <a:solidFill>
                  <a:srgbClr val="3C3C3B"/>
                </a:solidFill>
                <a:effectLst/>
                <a:latin typeface="Lato"/>
              </a:rPr>
              <a:t> from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Columns</a:t>
            </a:r>
            <a:r>
              <a:rPr lang="en-US" b="0" i="0" dirty="0">
                <a:solidFill>
                  <a:srgbClr val="3C3C3B"/>
                </a:solidFill>
                <a:effectLst/>
                <a:latin typeface="Lato"/>
              </a:rPr>
              <a:t>, along with </a:t>
            </a:r>
            <a:r>
              <a:rPr lang="en-US" b="1" i="0" dirty="0">
                <a:solidFill>
                  <a:srgbClr val="3C3C3B"/>
                </a:solidFill>
                <a:effectLst/>
                <a:latin typeface="Lato"/>
              </a:rPr>
              <a:t>Axis Rulers</a:t>
            </a:r>
            <a:r>
              <a:rPr lang="en-US" b="0" i="0" dirty="0">
                <a:solidFill>
                  <a:srgbClr val="3C3C3B"/>
                </a:solidFill>
                <a:effectLst/>
                <a:latin typeface="Lato"/>
              </a:rPr>
              <a:t>. Additionally, hide the axes (right-click each axis or field and uncheck </a:t>
            </a:r>
            <a:r>
              <a:rPr lang="en-US" b="1" i="0" dirty="0">
                <a:solidFill>
                  <a:srgbClr val="3C3C3B"/>
                </a:solidFill>
                <a:effectLst/>
                <a:latin typeface="Lato"/>
              </a:rPr>
              <a:t>Show Headers</a:t>
            </a:r>
            <a:r>
              <a:rPr lang="en-US" b="0" i="0" dirty="0">
                <a:solidFill>
                  <a:srgbClr val="3C3C3B"/>
                </a:solidFill>
                <a:effectLst/>
                <a:latin typeface="Lato"/>
              </a:rPr>
              <a:t>). Also, set the color to full transparency to hide the mark.</a:t>
            </a:r>
          </a:p>
          <a:p>
            <a:pPr algn="l">
              <a:buFont typeface="+mj-lt"/>
              <a:buAutoNum type="arabicPeriod"/>
            </a:pPr>
            <a:r>
              <a:rPr lang="en-US" b="0" i="0" dirty="0">
                <a:solidFill>
                  <a:srgbClr val="3C3C3B"/>
                </a:solidFill>
                <a:effectLst/>
                <a:latin typeface="Lato"/>
              </a:rPr>
              <a:t>We will want this view to show when the map option is selected, so show the parameter control and ensure it is set to </a:t>
            </a:r>
            <a:r>
              <a:rPr lang="en-US" b="1" i="0" dirty="0">
                <a:solidFill>
                  <a:srgbClr val="3C3C3B"/>
                </a:solidFill>
                <a:effectLst/>
                <a:latin typeface="Lato"/>
              </a:rPr>
              <a:t>Map</a:t>
            </a:r>
            <a:r>
              <a:rPr lang="en-US" b="0" i="0" dirty="0">
                <a:solidFill>
                  <a:srgbClr val="3C3C3B"/>
                </a:solidFill>
                <a:effectLst/>
                <a:latin typeface="Lato"/>
              </a:rPr>
              <a:t>, and then add the </a:t>
            </a:r>
            <a:r>
              <a:rPr lang="en-US" b="1" i="0" dirty="0">
                <a:solidFill>
                  <a:srgbClr val="3C3C3B"/>
                </a:solidFill>
                <a:effectLst/>
                <a:latin typeface="Lato"/>
              </a:rPr>
              <a:t>Show Sheet Filter</a:t>
            </a:r>
            <a:r>
              <a:rPr lang="en-US" b="0" i="0" dirty="0">
                <a:solidFill>
                  <a:srgbClr val="3C3C3B"/>
                </a:solidFill>
                <a:effectLst/>
                <a:latin typeface="Lato"/>
              </a:rPr>
              <a:t> to filters and check </a:t>
            </a:r>
            <a:r>
              <a:rPr lang="en-US" b="1" i="0" dirty="0">
                <a:solidFill>
                  <a:srgbClr val="3C3C3B"/>
                </a:solidFill>
                <a:effectLst/>
                <a:latin typeface="Lato"/>
              </a:rPr>
              <a:t>Map</a:t>
            </a:r>
            <a:r>
              <a:rPr lang="en-US" b="0" i="0" dirty="0">
                <a:solidFill>
                  <a:srgbClr val="3C3C3B"/>
                </a:solidFill>
                <a:effectLst/>
                <a:latin typeface="Lato"/>
              </a:rPr>
              <a:t>:</a:t>
            </a:r>
          </a:p>
          <a:p>
            <a:pPr algn="l">
              <a:buFont typeface="+mj-lt"/>
              <a:buAutoNum type="arabicPeriod"/>
            </a:pPr>
            <a:endParaRPr lang="en-US" b="0" i="0" dirty="0">
              <a:solidFill>
                <a:srgbClr val="3C3C3B"/>
              </a:solidFill>
              <a:effectLst/>
              <a:latin typeface="Lato"/>
            </a:endParaRPr>
          </a:p>
          <a:p>
            <a:pPr algn="l">
              <a:buFont typeface="+mj-lt"/>
              <a:buAutoNum type="arabicPeriod"/>
            </a:pPr>
            <a:r>
              <a:rPr lang="en-US" b="0" i="0" dirty="0">
                <a:solidFill>
                  <a:srgbClr val="3C3C3B"/>
                </a:solidFill>
                <a:effectLst/>
                <a:latin typeface="Lato"/>
              </a:rPr>
              <a:t>On the </a:t>
            </a:r>
            <a:r>
              <a:rPr lang="en-US" b="1" i="0" dirty="0">
                <a:solidFill>
                  <a:srgbClr val="3C3C3B"/>
                </a:solidFill>
                <a:effectLst/>
                <a:latin typeface="Lato"/>
              </a:rPr>
              <a:t>Sheet Swap</a:t>
            </a:r>
            <a:r>
              <a:rPr lang="en-US" b="0" i="0" dirty="0">
                <a:solidFill>
                  <a:srgbClr val="3C3C3B"/>
                </a:solidFill>
                <a:effectLst/>
                <a:latin typeface="Lato"/>
              </a:rPr>
              <a:t> dashboard, add the </a:t>
            </a:r>
            <a:r>
              <a:rPr lang="en-US" b="1" i="0" dirty="0">
                <a:solidFill>
                  <a:srgbClr val="3C3C3B"/>
                </a:solidFill>
                <a:effectLst/>
                <a:latin typeface="Lato"/>
              </a:rPr>
              <a:t>Show/Hide Legend</a:t>
            </a:r>
            <a:r>
              <a:rPr lang="en-US" b="0" i="0" dirty="0">
                <a:solidFill>
                  <a:srgbClr val="3C3C3B"/>
                </a:solidFill>
                <a:effectLst/>
                <a:latin typeface="Lato"/>
              </a:rPr>
              <a:t> sheet to the layout container between the </a:t>
            </a:r>
            <a:r>
              <a:rPr lang="en-US" b="1" i="0" dirty="0">
                <a:solidFill>
                  <a:srgbClr val="3C3C3B"/>
                </a:solidFill>
                <a:effectLst/>
                <a:latin typeface="Lato"/>
              </a:rPr>
              <a:t>Show Sheet</a:t>
            </a:r>
            <a:r>
              <a:rPr lang="en-US" b="0" i="0" dirty="0">
                <a:solidFill>
                  <a:srgbClr val="3C3C3B"/>
                </a:solidFill>
                <a:effectLst/>
                <a:latin typeface="Lato"/>
              </a:rPr>
              <a:t> parameter dropdown and the color legend. Hide the title for the </a:t>
            </a:r>
            <a:r>
              <a:rPr lang="en-US" b="1" i="0" dirty="0">
                <a:solidFill>
                  <a:srgbClr val="3C3C3B"/>
                </a:solidFill>
                <a:effectLst/>
                <a:latin typeface="Lato"/>
              </a:rPr>
              <a:t>Show/Hide Legend</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Ensure that </a:t>
            </a:r>
            <a:r>
              <a:rPr lang="en-US" b="1" i="0" dirty="0">
                <a:solidFill>
                  <a:srgbClr val="3C3C3B"/>
                </a:solidFill>
                <a:effectLst/>
                <a:latin typeface="Lato"/>
              </a:rPr>
              <a:t>Map</a:t>
            </a:r>
            <a:r>
              <a:rPr lang="en-US" b="0" i="0" dirty="0">
                <a:solidFill>
                  <a:srgbClr val="3C3C3B"/>
                </a:solidFill>
                <a:effectLst/>
                <a:latin typeface="Lato"/>
              </a:rPr>
              <a:t> is selected. The color legend should be pushed all the way to the bottom.</a:t>
            </a:r>
          </a:p>
          <a:p>
            <a:pPr algn="l">
              <a:buFont typeface="+mj-lt"/>
              <a:buAutoNum type="arabicPeriod"/>
            </a:pPr>
            <a:r>
              <a:rPr lang="en-US" b="0" i="0" dirty="0">
                <a:solidFill>
                  <a:srgbClr val="3C3C3B"/>
                </a:solidFill>
                <a:effectLst/>
                <a:latin typeface="Lato"/>
              </a:rPr>
              <a:t>Add a layout container as a floating object. In terms of size and position, it should completely cover the area where the color legend used to be. It should cover the title of the </a:t>
            </a:r>
            <a:r>
              <a:rPr lang="en-US" b="1" i="0" dirty="0">
                <a:solidFill>
                  <a:srgbClr val="3C3C3B"/>
                </a:solidFill>
                <a:effectLst/>
                <a:latin typeface="Lato"/>
              </a:rPr>
              <a:t>Show/Hide Legend</a:t>
            </a:r>
            <a:r>
              <a:rPr lang="en-US" b="0" i="0" dirty="0">
                <a:solidFill>
                  <a:srgbClr val="3C3C3B"/>
                </a:solidFill>
                <a:effectLst/>
                <a:latin typeface="Lato"/>
              </a:rPr>
              <a:t> sheet but not the parameter dropdown.</a:t>
            </a:r>
          </a:p>
          <a:p>
            <a:pPr algn="l">
              <a:buFont typeface="+mj-lt"/>
              <a:buAutoNum type="arabicPeriod"/>
            </a:pPr>
            <a:endParaRPr lang="en-US" b="0" i="0" dirty="0">
              <a:solidFill>
                <a:srgbClr val="3C3C3B"/>
              </a:solidFill>
              <a:effectLst/>
              <a:latin typeface="Lato"/>
            </a:endParaRPr>
          </a:p>
          <a:p>
            <a:pPr marL="158750" indent="0" algn="l">
              <a:buFont typeface="+mj-lt"/>
              <a:buNone/>
            </a:pPr>
            <a:r>
              <a:rPr lang="en-US" b="0" i="0" dirty="0">
                <a:solidFill>
                  <a:srgbClr val="FFFFFF"/>
                </a:solidFill>
                <a:effectLst/>
                <a:latin typeface="Lato"/>
              </a:rPr>
              <a:t>Objects and sheets can be added as floating objects by holding </a:t>
            </a:r>
            <a:r>
              <a:rPr lang="en-US" b="0" i="1" dirty="0">
                <a:solidFill>
                  <a:srgbClr val="FFFFFF"/>
                </a:solidFill>
                <a:effectLst/>
                <a:latin typeface="Lato"/>
              </a:rPr>
              <a:t>Shift</a:t>
            </a:r>
            <a:r>
              <a:rPr lang="en-US" b="0" i="0" dirty="0">
                <a:solidFill>
                  <a:srgbClr val="FFFFFF"/>
                </a:solidFill>
                <a:effectLst/>
                <a:latin typeface="Lato"/>
              </a:rPr>
              <a:t> while dragging, setting the </a:t>
            </a:r>
            <a:r>
              <a:rPr lang="en-US" b="1" i="0" dirty="0">
                <a:solidFill>
                  <a:srgbClr val="FFFFFF"/>
                </a:solidFill>
                <a:effectLst/>
                <a:latin typeface="Lato"/>
              </a:rPr>
              <a:t>New Objects</a:t>
            </a:r>
            <a:r>
              <a:rPr lang="en-US" b="0" i="0" dirty="0">
                <a:solidFill>
                  <a:srgbClr val="FFFFFF"/>
                </a:solidFill>
                <a:effectLst/>
                <a:latin typeface="Lato"/>
              </a:rPr>
              <a:t> option to </a:t>
            </a:r>
            <a:r>
              <a:rPr lang="en-US" b="1" i="0" dirty="0">
                <a:solidFill>
                  <a:srgbClr val="FFFFFF"/>
                </a:solidFill>
                <a:effectLst/>
                <a:latin typeface="Lato"/>
              </a:rPr>
              <a:t>Floating</a:t>
            </a:r>
            <a:r>
              <a:rPr lang="en-US" b="0" i="0" dirty="0">
                <a:solidFill>
                  <a:srgbClr val="FFFFFF"/>
                </a:solidFill>
                <a:effectLst/>
                <a:latin typeface="Lato"/>
              </a:rPr>
              <a:t>, or by using the drop-down menu on the object. You may also change the default behavior for new objects from tiled to floating in the </a:t>
            </a:r>
            <a:r>
              <a:rPr lang="en-US" b="1" i="0" dirty="0">
                <a:solidFill>
                  <a:srgbClr val="FFFFFF"/>
                </a:solidFill>
                <a:effectLst/>
                <a:latin typeface="Lato"/>
              </a:rPr>
              <a:t>Dashboard</a:t>
            </a:r>
            <a:r>
              <a:rPr lang="en-US" b="0" i="0" dirty="0">
                <a:solidFill>
                  <a:srgbClr val="FFFFFF"/>
                </a:solidFill>
                <a:effectLst/>
                <a:latin typeface="Lato"/>
              </a:rPr>
              <a:t> pane.</a:t>
            </a:r>
          </a:p>
          <a:p>
            <a:pPr marL="158750" indent="0" algn="l">
              <a:buFont typeface="+mj-lt"/>
              <a:buNone/>
            </a:pPr>
            <a:endParaRPr lang="en-US" b="0" i="0" dirty="0">
              <a:solidFill>
                <a:srgbClr val="FFFFFF"/>
              </a:solidFill>
              <a:effectLst/>
              <a:latin typeface="Lato"/>
            </a:endParaRPr>
          </a:p>
          <a:p>
            <a:pPr algn="l">
              <a:buFont typeface="+mj-lt"/>
              <a:buAutoNum type="arabicPeriod" startAt="9"/>
            </a:pPr>
            <a:r>
              <a:rPr lang="en-US" b="0" i="0" dirty="0">
                <a:solidFill>
                  <a:srgbClr val="3C3C3B"/>
                </a:solidFill>
                <a:effectLst/>
                <a:latin typeface="Lato"/>
              </a:rPr>
              <a:t>The layout container is transparent by default, but we want it to hide what is underneath. Format it using the drop-down menu and add white shading so it is indistinguishable from the background.</a:t>
            </a:r>
          </a:p>
          <a:p>
            <a:pPr algn="l">
              <a:buFont typeface="+mj-lt"/>
              <a:buAutoNum type="arabicPeriod"/>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7778366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Select the </a:t>
            </a:r>
            <a:r>
              <a:rPr lang="en-US" b="1" i="0" dirty="0">
                <a:solidFill>
                  <a:srgbClr val="3C3C3B"/>
                </a:solidFill>
                <a:effectLst/>
                <a:latin typeface="Lato"/>
              </a:rPr>
              <a:t>Profit</a:t>
            </a:r>
            <a:r>
              <a:rPr lang="en-US" b="0" i="0" dirty="0">
                <a:solidFill>
                  <a:srgbClr val="3C3C3B"/>
                </a:solidFill>
                <a:effectLst/>
                <a:latin typeface="Lato"/>
              </a:rPr>
              <a:t> color legend by clicking on it. Use the </a:t>
            </a:r>
            <a:r>
              <a:rPr lang="en-US" b="1" i="0" dirty="0">
                <a:solidFill>
                  <a:srgbClr val="3C3C3B"/>
                </a:solidFill>
                <a:effectLst/>
                <a:latin typeface="Lato"/>
              </a:rPr>
              <a:t>Grip</a:t>
            </a:r>
            <a:r>
              <a:rPr lang="en-US" b="0" i="0" dirty="0">
                <a:solidFill>
                  <a:srgbClr val="3C3C3B"/>
                </a:solidFill>
                <a:effectLst/>
                <a:latin typeface="Lato"/>
              </a:rPr>
              <a:t> to drag it and drop it under the map.</a:t>
            </a:r>
          </a:p>
          <a:p>
            <a:pPr marL="158750" indent="0">
              <a:buNone/>
            </a:pPr>
            <a:endParaRPr dirty="0">
              <a:uFillTx/>
            </a:endParaRPr>
          </a:p>
        </p:txBody>
      </p:sp>
    </p:spTree>
    <p:extLst>
      <p:ext uri="{BB962C8B-B14F-4D97-AF65-F5344CB8AC3E}">
        <p14:creationId xmlns:p14="http://schemas.microsoft.com/office/powerpoint/2010/main" val="460138449"/>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At this point, you have a dynamic dashboard in which the legend is shown when the map is shown and it is applicable, and hidden when the bar chart is visible. When </a:t>
            </a:r>
            <a:r>
              <a:rPr lang="en-US" b="1" i="0" dirty="0">
                <a:solidFill>
                  <a:srgbClr val="3C3C3B"/>
                </a:solidFill>
                <a:effectLst/>
                <a:latin typeface="Lato"/>
              </a:rPr>
              <a:t>Map</a:t>
            </a:r>
            <a:r>
              <a:rPr lang="en-US" b="0" i="0" dirty="0">
                <a:solidFill>
                  <a:srgbClr val="3C3C3B"/>
                </a:solidFill>
                <a:effectLst/>
                <a:latin typeface="Lato"/>
              </a:rPr>
              <a:t> is selected, the </a:t>
            </a:r>
            <a:r>
              <a:rPr lang="en-US" b="1" i="0" dirty="0">
                <a:solidFill>
                  <a:srgbClr val="3C3C3B"/>
                </a:solidFill>
                <a:effectLst/>
                <a:latin typeface="Lato"/>
              </a:rPr>
              <a:t>Show/Hide Legend</a:t>
            </a:r>
            <a:r>
              <a:rPr lang="en-US" b="0" i="0" dirty="0">
                <a:solidFill>
                  <a:srgbClr val="3C3C3B"/>
                </a:solidFill>
                <a:effectLst/>
                <a:latin typeface="Lato"/>
              </a:rPr>
              <a:t> sheet is shown and pushes the legend to the bottom of the </a:t>
            </a:r>
            <a:r>
              <a:rPr lang="en-US" b="1" i="0" dirty="0">
                <a:solidFill>
                  <a:srgbClr val="3C3C3B"/>
                </a:solidFill>
                <a:effectLst/>
                <a:latin typeface="Lato"/>
              </a:rPr>
              <a:t>Layout Container</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329204669"/>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There is no limit to how many variations of this technique you can use on a dashboard. You can have as many layers as you'd like. You can even use combinations of these techniques to push views and objects on and off the dashboard. The possibilities for creating a richly interactive user experience are incredible.</a:t>
            </a:r>
            <a:endParaRPr dirty="0">
              <a:uFillTx/>
            </a:endParaRPr>
          </a:p>
        </p:txBody>
      </p:sp>
    </p:spTree>
    <p:extLst>
      <p:ext uri="{BB962C8B-B14F-4D97-AF65-F5344CB8AC3E}">
        <p14:creationId xmlns:p14="http://schemas.microsoft.com/office/powerpoint/2010/main" val="2127343102"/>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techniques covered in this lesson will enable you to accomplish all sorts of amazing interactivity, from hiding and showing controls, instructions, and explanations of business rules and analysis to allowing users to determine visualization types and swap views in and out.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Next, we'll turn our attention to exploring a certain kind of data using some advanced techniques: geospatial data!</a:t>
            </a:r>
          </a:p>
          <a:p>
            <a:pPr marL="158750" indent="0">
              <a:buNone/>
            </a:pPr>
            <a:endParaRPr dirty="0">
              <a:uFillTx/>
            </a:endParaRPr>
          </a:p>
        </p:txBody>
      </p:sp>
    </p:spTree>
    <p:extLst>
      <p:ext uri="{BB962C8B-B14F-4D97-AF65-F5344CB8AC3E}">
        <p14:creationId xmlns:p14="http://schemas.microsoft.com/office/powerpoint/2010/main" val="829960688"/>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918757369"/>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2819167"/>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Up until now, we've seen examples of maps and geospatial visualizations that leverage some of the basic functionality of Tableau. In this lesson, we'll embark on a journey to uncover the vast range of mapping and geospatial features available. From levering the built-in geospatial database and supplementing it with additional data and spatial files, to using advanced geospatial functions, we'll explore what's possible with Tableau.</a:t>
            </a:r>
          </a:p>
          <a:p>
            <a:pPr algn="l"/>
            <a:r>
              <a:rPr lang="en-US" b="0" i="0" dirty="0">
                <a:solidFill>
                  <a:srgbClr val="3C3C3B"/>
                </a:solidFill>
                <a:effectLst/>
                <a:latin typeface="Lato"/>
              </a:rPr>
              <a:t>As we've done previously, this lesson will approach the concepts through some practical examples. These examples will span various industries, including real estate, transportation, and healthcare. As always, these examples are broadly applicable, and you'll discover many ways to leverage your data and uncover answers in the spatial patterns you'll find.</a:t>
            </a:r>
          </a:p>
          <a:p>
            <a:pPr marL="158750" indent="0">
              <a:buNone/>
            </a:pPr>
            <a:endParaRPr dirty="0">
              <a:uFillTx/>
            </a:endParaRPr>
          </a:p>
        </p:txBody>
      </p:sp>
    </p:spTree>
    <p:extLst>
      <p:ext uri="{BB962C8B-B14F-4D97-AF65-F5344CB8AC3E}">
        <p14:creationId xmlns:p14="http://schemas.microsoft.com/office/powerpoint/2010/main" val="2980544090"/>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Tableau also leverages your specific geospatial data, such as latitude and longitude, shapefiles, and spatial objects. We'll consider some of those possibilities throughout this lesson. For now, we'll walk through some of the basics of how Tableau renders maps and some of the customizations and options available.</a:t>
            </a:r>
            <a:endParaRPr dirty="0">
              <a:uFillTx/>
            </a:endParaRPr>
          </a:p>
        </p:txBody>
      </p:sp>
    </p:spTree>
    <p:extLst>
      <p:ext uri="{BB962C8B-B14F-4D97-AF65-F5344CB8AC3E}">
        <p14:creationId xmlns:p14="http://schemas.microsoft.com/office/powerpoint/2010/main" val="3672699142"/>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Consider the following screenshot (the Basic Map example in the lesson 12 workbook), with certain elements numbered for reference:</a:t>
            </a:r>
          </a:p>
          <a:p>
            <a:pPr algn="l"/>
            <a:endParaRPr lang="en-US" b="0" i="0" dirty="0">
              <a:solidFill>
                <a:srgbClr val="3C3C3B"/>
              </a:solidFill>
              <a:effectLst/>
              <a:latin typeface="Lato"/>
            </a:endParaRPr>
          </a:p>
          <a:p>
            <a:pPr algn="l"/>
            <a:r>
              <a:rPr lang="en-US" b="0" i="0" dirty="0">
                <a:solidFill>
                  <a:srgbClr val="3C3C3B"/>
                </a:solidFill>
                <a:effectLst/>
                <a:latin typeface="Lato"/>
              </a:rPr>
              <a:t>The numbers indicate some of the important aspects of Tableau's ability to render maps:</a:t>
            </a:r>
          </a:p>
          <a:p>
            <a:pPr algn="l">
              <a:buFont typeface="+mj-lt"/>
              <a:buAutoNum type="arabicPeriod"/>
            </a:pPr>
            <a:r>
              <a:rPr lang="en-US" b="0" i="0" dirty="0">
                <a:solidFill>
                  <a:srgbClr val="3C3C3B"/>
                </a:solidFill>
                <a:effectLst/>
                <a:latin typeface="Lato"/>
              </a:rPr>
              <a:t>A geographic field in the data is indicated with a globe icon. Fields that Tableau recognizes will have this icon by default. You may assign a geographic role to any field by using the menu and selecting </a:t>
            </a:r>
            <a:r>
              <a:rPr lang="en-US" b="1" i="0" dirty="0">
                <a:solidFill>
                  <a:srgbClr val="3C3C3B"/>
                </a:solidFill>
                <a:effectLst/>
                <a:latin typeface="Lato"/>
              </a:rPr>
              <a:t>Geographic Role</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The geographic field in the view (in this case, on </a:t>
            </a:r>
            <a:r>
              <a:rPr lang="en-US" b="1" i="0" dirty="0">
                <a:solidFill>
                  <a:srgbClr val="3C3C3B"/>
                </a:solidFill>
                <a:effectLst/>
                <a:latin typeface="Lato"/>
              </a:rPr>
              <a:t>Detail</a:t>
            </a:r>
            <a:r>
              <a:rPr lang="en-US" b="0" i="0" dirty="0">
                <a:solidFill>
                  <a:srgbClr val="3C3C3B"/>
                </a:solidFill>
                <a:effectLst/>
                <a:latin typeface="Lato"/>
              </a:rPr>
              <a:t>) is required to render the map.</a:t>
            </a:r>
          </a:p>
          <a:p>
            <a:pPr algn="l">
              <a:buFont typeface="+mj-lt"/>
              <a:buAutoNum type="arabicPeriod"/>
            </a:pPr>
            <a:r>
              <a:rPr lang="en-US" b="0" i="0" dirty="0">
                <a:solidFill>
                  <a:srgbClr val="3C3C3B"/>
                </a:solidFill>
                <a:effectLst/>
                <a:latin typeface="Lato"/>
              </a:rPr>
              <a:t>If Tableau is able to match the geographic field with its internal database, the </a:t>
            </a:r>
            <a:r>
              <a:rPr lang="en-US" b="1" i="0" dirty="0">
                <a:solidFill>
                  <a:srgbClr val="3C3C3B"/>
                </a:solidFill>
                <a:effectLst/>
                <a:latin typeface="Lato"/>
              </a:rPr>
              <a:t>Latitude (generated)</a:t>
            </a:r>
            <a:r>
              <a:rPr lang="en-US" b="0" i="0" dirty="0">
                <a:solidFill>
                  <a:srgbClr val="3C3C3B"/>
                </a:solidFill>
                <a:effectLst/>
                <a:latin typeface="Lato"/>
              </a:rPr>
              <a:t> and </a:t>
            </a:r>
            <a:r>
              <a:rPr lang="en-US" b="1" i="0" dirty="0">
                <a:solidFill>
                  <a:srgbClr val="3C3C3B"/>
                </a:solidFill>
                <a:effectLst/>
                <a:latin typeface="Lato"/>
              </a:rPr>
              <a:t>Longitude (generated)</a:t>
            </a:r>
            <a:r>
              <a:rPr lang="en-US" b="0" i="0" dirty="0">
                <a:solidFill>
                  <a:srgbClr val="3C3C3B"/>
                </a:solidFill>
                <a:effectLst/>
                <a:latin typeface="Lato"/>
              </a:rPr>
              <a:t> fields placed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Columns</a:t>
            </a:r>
            <a:r>
              <a:rPr lang="en-US" b="0" i="0" dirty="0">
                <a:solidFill>
                  <a:srgbClr val="3C3C3B"/>
                </a:solidFill>
                <a:effectLst/>
                <a:latin typeface="Lato"/>
              </a:rPr>
              <a:t> along with the geographic field(s) on the </a:t>
            </a:r>
            <a:r>
              <a:rPr lang="en-US" b="1" i="0" dirty="0">
                <a:solidFill>
                  <a:srgbClr val="3C3C3B"/>
                </a:solidFill>
                <a:effectLst/>
                <a:latin typeface="Lato"/>
              </a:rPr>
              <a:t>Marks</a:t>
            </a:r>
            <a:r>
              <a:rPr lang="en-US" b="0" i="0" dirty="0">
                <a:solidFill>
                  <a:srgbClr val="3C3C3B"/>
                </a:solidFill>
                <a:effectLst/>
                <a:latin typeface="Lato"/>
              </a:rPr>
              <a:t> card will render a map.</a:t>
            </a:r>
          </a:p>
          <a:p>
            <a:pPr algn="l">
              <a:buFont typeface="+mj-lt"/>
              <a:buAutoNum type="arabicPeriod" startAt="4"/>
            </a:pPr>
            <a:r>
              <a:rPr lang="en-US" b="0" i="0" dirty="0">
                <a:solidFill>
                  <a:srgbClr val="3C3C3B"/>
                </a:solidFill>
                <a:effectLst/>
                <a:latin typeface="Lato"/>
              </a:rPr>
              <a:t>Values that are not matched with Tableau's geographic database will result in an indicator that alerts you to the fact that there are unknown values.</a:t>
            </a:r>
          </a:p>
          <a:p>
            <a:pPr algn="l"/>
            <a:r>
              <a:rPr lang="en-US" b="0" i="0" dirty="0">
                <a:solidFill>
                  <a:srgbClr val="FFFFFF"/>
                </a:solidFill>
                <a:effectLst/>
                <a:latin typeface="Lato"/>
              </a:rPr>
              <a:t>You may right-click the unknown indicator to hide it, or click it for the following options:</a:t>
            </a:r>
          </a:p>
          <a:p>
            <a:pPr algn="l">
              <a:buFont typeface="Arial" panose="020B0604020202020204" pitchFamily="34" charset="0"/>
              <a:buChar char="•"/>
            </a:pPr>
            <a:r>
              <a:rPr lang="en-US" b="0" i="0" dirty="0">
                <a:solidFill>
                  <a:srgbClr val="3C3C3B"/>
                </a:solidFill>
                <a:effectLst/>
                <a:latin typeface="Lato"/>
              </a:rPr>
              <a:t>To edit locations (manually match location values to known values or latitude/longitude)</a:t>
            </a:r>
          </a:p>
          <a:p>
            <a:pPr algn="l">
              <a:buFont typeface="Arial" panose="020B0604020202020204" pitchFamily="34" charset="0"/>
              <a:buChar char="•"/>
            </a:pPr>
            <a:r>
              <a:rPr lang="en-US" b="0" i="0" dirty="0">
                <a:solidFill>
                  <a:srgbClr val="3C3C3B"/>
                </a:solidFill>
                <a:effectLst/>
                <a:latin typeface="Lato"/>
              </a:rPr>
              <a:t>Filter out unknown locations</a:t>
            </a:r>
          </a:p>
          <a:p>
            <a:pPr algn="l">
              <a:buFont typeface="Arial" panose="020B0604020202020204" pitchFamily="34" charset="0"/>
              <a:buChar char="•"/>
            </a:pPr>
            <a:r>
              <a:rPr lang="en-US" b="0" i="0" dirty="0">
                <a:solidFill>
                  <a:srgbClr val="3C3C3B"/>
                </a:solidFill>
                <a:effectLst/>
                <a:latin typeface="Lato"/>
              </a:rPr>
              <a:t>Plot at the default location (latitude and longitude of 0, a location that is sometimes humorously referred to as Null Island, located just off the west coast of Africa)</a:t>
            </a:r>
          </a:p>
          <a:p>
            <a:pPr algn="l"/>
            <a:r>
              <a:rPr lang="en-US" b="0" i="0" dirty="0">
                <a:solidFill>
                  <a:srgbClr val="3C3C3B"/>
                </a:solidFill>
                <a:effectLst/>
                <a:latin typeface="Lato"/>
              </a:rPr>
              <a:t>Tableau renders marks on the map similar to the way it would on a scatterplot (in fact, you might think of a map as a kind of scatterplot that employs some complex geometric transformations to project latitude and longitude). This means you can render circles, dots, and custom shapes on the map.</a:t>
            </a:r>
          </a:p>
          <a:p>
            <a:pPr algn="l"/>
            <a:r>
              <a:rPr lang="en-US" b="0" i="0" dirty="0">
                <a:solidFill>
                  <a:srgbClr val="3C3C3B"/>
                </a:solidFill>
                <a:effectLst/>
                <a:latin typeface="Lato"/>
              </a:rPr>
              <a:t>Under the marks, the map itself is a vector image retrieved from an online map service. We'll consider the details and how to customize the map layers and options next.</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998948325"/>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map itself—the land and water, terrain, topography, streets, country and state borders, and more—are all part of a vector image that is retrieved from an online map service (an offline option is available).</a:t>
            </a:r>
          </a:p>
          <a:p>
            <a:pPr algn="l"/>
            <a:r>
              <a:rPr lang="en-US" b="0" i="0" dirty="0">
                <a:solidFill>
                  <a:srgbClr val="3C3C3B"/>
                </a:solidFill>
                <a:effectLst/>
                <a:latin typeface="Lato"/>
              </a:rPr>
              <a:t>Marks are then rendered on top of that image. You already know how to use data, calculations, and parameters to adjust how marks are rendered, but Tableau gives you a lot of control over how maps are rendered.</a:t>
            </a:r>
          </a:p>
          <a:p>
            <a:pPr algn="l"/>
            <a:endParaRPr lang="en-US" b="0" i="0" dirty="0">
              <a:solidFill>
                <a:srgbClr val="3C3C3B"/>
              </a:solidFill>
              <a:effectLst/>
              <a:latin typeface="Lato"/>
            </a:endParaRPr>
          </a:p>
          <a:p>
            <a:pPr algn="l"/>
            <a:r>
              <a:rPr lang="en-US" b="0" i="0" dirty="0">
                <a:solidFill>
                  <a:srgbClr val="3C3C3B"/>
                </a:solidFill>
                <a:effectLst/>
                <a:latin typeface="Lato"/>
              </a:rPr>
              <a:t>This map contains the exact same marks as the previous screenshot. It simply uses a different background. Other options include </a:t>
            </a:r>
            <a:r>
              <a:rPr lang="en-US" b="1" i="0" dirty="0">
                <a:solidFill>
                  <a:srgbClr val="3C3C3B"/>
                </a:solidFill>
                <a:effectLst/>
                <a:latin typeface="Lato"/>
              </a:rPr>
              <a:t>Light</a:t>
            </a:r>
            <a:r>
              <a:rPr lang="en-US" b="0" i="0" dirty="0">
                <a:solidFill>
                  <a:srgbClr val="3C3C3B"/>
                </a:solidFill>
                <a:effectLst/>
                <a:latin typeface="Lato"/>
              </a:rPr>
              <a:t>, </a:t>
            </a:r>
            <a:r>
              <a:rPr lang="en-US" b="1" i="0" dirty="0">
                <a:solidFill>
                  <a:srgbClr val="3C3C3B"/>
                </a:solidFill>
                <a:effectLst/>
                <a:latin typeface="Lato"/>
              </a:rPr>
              <a:t>Streets</a:t>
            </a:r>
            <a:r>
              <a:rPr lang="en-US" b="0" i="0" dirty="0">
                <a:solidFill>
                  <a:srgbClr val="3C3C3B"/>
                </a:solidFill>
                <a:effectLst/>
                <a:latin typeface="Lato"/>
              </a:rPr>
              <a:t>, </a:t>
            </a:r>
            <a:r>
              <a:rPr lang="en-US" b="1" i="0" dirty="0">
                <a:solidFill>
                  <a:srgbClr val="3C3C3B"/>
                </a:solidFill>
                <a:effectLst/>
                <a:latin typeface="Lato"/>
              </a:rPr>
              <a:t>Satellite</a:t>
            </a:r>
            <a:r>
              <a:rPr lang="en-US" b="0" i="0" dirty="0">
                <a:solidFill>
                  <a:srgbClr val="3C3C3B"/>
                </a:solidFill>
                <a:effectLst/>
                <a:latin typeface="Lato"/>
              </a:rPr>
              <a:t>, and more.</a:t>
            </a:r>
          </a:p>
          <a:p>
            <a:pPr algn="l"/>
            <a:r>
              <a:rPr lang="en-US" b="0" i="0" dirty="0">
                <a:solidFill>
                  <a:srgbClr val="FFFFFF"/>
                </a:solidFill>
                <a:effectLst/>
                <a:latin typeface="Lato"/>
              </a:rPr>
              <a:t>If you will be using Tableau in an environment where the internet is not available (or publishing to a Tableau server that lacks an internet connection), select the </a:t>
            </a:r>
            <a:r>
              <a:rPr lang="en-US" b="1" i="0" dirty="0">
                <a:solidFill>
                  <a:srgbClr val="FFFFFF"/>
                </a:solidFill>
                <a:effectLst/>
                <a:latin typeface="Lato"/>
              </a:rPr>
              <a:t>Offline</a:t>
            </a:r>
            <a:r>
              <a:rPr lang="en-US" b="0" i="0" dirty="0">
                <a:solidFill>
                  <a:srgbClr val="FFFFFF"/>
                </a:solidFill>
                <a:effectLst/>
                <a:latin typeface="Lato"/>
              </a:rPr>
              <a:t> option. However, be aware that the offline version does not contain the detail or zoom levels available in the online options.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12712995"/>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a:t>
            </a:r>
            <a:r>
              <a:rPr lang="en-US" b="1" i="0" dirty="0">
                <a:solidFill>
                  <a:srgbClr val="3C3C3B"/>
                </a:solidFill>
                <a:effectLst/>
                <a:latin typeface="Lato"/>
              </a:rPr>
              <a:t>Map Layers</a:t>
            </a:r>
            <a:r>
              <a:rPr lang="en-US" b="0" i="0" dirty="0">
                <a:solidFill>
                  <a:srgbClr val="3C3C3B"/>
                </a:solidFill>
                <a:effectLst/>
                <a:latin typeface="Lato"/>
              </a:rPr>
              <a:t> pane gives you options for selecting a background, setting washout, selecting features to display, and setting a </a:t>
            </a:r>
            <a:r>
              <a:rPr lang="en-US" b="1" i="0" dirty="0">
                <a:solidFill>
                  <a:srgbClr val="3C3C3B"/>
                </a:solidFill>
                <a:effectLst/>
                <a:latin typeface="Lato"/>
              </a:rPr>
              <a:t>Data Layer</a:t>
            </a:r>
            <a:r>
              <a:rPr lang="en-US" b="0" i="0" dirty="0">
                <a:solidFill>
                  <a:srgbClr val="3C3C3B"/>
                </a:solidFill>
                <a:effectLst/>
                <a:latin typeface="Lato"/>
              </a:rPr>
              <a:t>. Various options may be disabled depending on the zoom level (for example, </a:t>
            </a:r>
            <a:r>
              <a:rPr lang="en-US" b="1" i="0" dirty="0">
                <a:solidFill>
                  <a:srgbClr val="3C3C3B"/>
                </a:solidFill>
                <a:effectLst/>
                <a:latin typeface="Lato"/>
              </a:rPr>
              <a:t>Building Footprints</a:t>
            </a:r>
            <a:r>
              <a:rPr lang="en-US" b="0" i="0" dirty="0">
                <a:solidFill>
                  <a:srgbClr val="3C3C3B"/>
                </a:solidFill>
                <a:effectLst/>
                <a:latin typeface="Lato"/>
              </a:rPr>
              <a:t> is not enabled unless you zoom in close enough on the map). </a:t>
            </a:r>
            <a:r>
              <a:rPr lang="en-US" b="1" i="0" dirty="0">
                <a:solidFill>
                  <a:srgbClr val="3C3C3B"/>
                </a:solidFill>
                <a:effectLst/>
                <a:latin typeface="Lato"/>
              </a:rPr>
              <a:t>Data Layer</a:t>
            </a:r>
            <a:r>
              <a:rPr lang="en-US" b="0" i="0" dirty="0">
                <a:solidFill>
                  <a:srgbClr val="3C3C3B"/>
                </a:solidFill>
                <a:effectLst/>
                <a:latin typeface="Lato"/>
              </a:rPr>
              <a:t> allows you to apply a filled map to the background based on various demographics. These demographics only appear as part of the image and are not interactive and the data is not exposed to either user interaction or calculation.</a:t>
            </a:r>
          </a:p>
          <a:p>
            <a:pPr algn="l"/>
            <a:r>
              <a:rPr lang="en-US" b="0" i="0" dirty="0">
                <a:solidFill>
                  <a:srgbClr val="3C3C3B"/>
                </a:solidFill>
                <a:effectLst/>
                <a:latin typeface="Lato"/>
              </a:rPr>
              <a:t>You may also use the menu options </a:t>
            </a:r>
            <a:r>
              <a:rPr lang="en-US" b="1" i="0" dirty="0">
                <a:solidFill>
                  <a:srgbClr val="3C3C3B"/>
                </a:solidFill>
                <a:effectLst/>
                <a:latin typeface="Lato"/>
              </a:rPr>
              <a:t>Map</a:t>
            </a:r>
            <a:r>
              <a:rPr lang="en-US" b="0" i="0" dirty="0">
                <a:solidFill>
                  <a:srgbClr val="3C3C3B"/>
                </a:solidFill>
                <a:effectLst/>
                <a:latin typeface="Lato"/>
              </a:rPr>
              <a:t> | </a:t>
            </a:r>
            <a:r>
              <a:rPr lang="en-US" b="1" i="0" dirty="0">
                <a:solidFill>
                  <a:srgbClr val="3C3C3B"/>
                </a:solidFill>
                <a:effectLst/>
                <a:latin typeface="Lato"/>
              </a:rPr>
              <a:t>Background Maps</a:t>
            </a:r>
            <a:r>
              <a:rPr lang="en-US" b="0" i="0" dirty="0">
                <a:solidFill>
                  <a:srgbClr val="3C3C3B"/>
                </a:solidFill>
                <a:effectLst/>
                <a:latin typeface="Lato"/>
              </a:rPr>
              <a:t> | </a:t>
            </a:r>
            <a:r>
              <a:rPr lang="en-US" b="1" i="0" dirty="0">
                <a:solidFill>
                  <a:srgbClr val="3C3C3B"/>
                </a:solidFill>
                <a:effectLst/>
                <a:latin typeface="Lato"/>
              </a:rPr>
              <a:t>Manage Maps</a:t>
            </a:r>
            <a:r>
              <a:rPr lang="en-US" b="0" i="0" dirty="0">
                <a:solidFill>
                  <a:srgbClr val="3C3C3B"/>
                </a:solidFill>
                <a:effectLst/>
                <a:latin typeface="Lato"/>
              </a:rPr>
              <a:t> to change which map service is used, allowing you to specify your own WMS server, a third party, or to use </a:t>
            </a:r>
            <a:r>
              <a:rPr lang="en-US" b="1" i="0" dirty="0">
                <a:solidFill>
                  <a:srgbClr val="3C3C3B"/>
                </a:solidFill>
                <a:effectLst/>
                <a:latin typeface="Lato"/>
              </a:rPr>
              <a:t>Mapbox</a:t>
            </a:r>
            <a:r>
              <a:rPr lang="en-US" b="0" i="0" dirty="0">
                <a:solidFill>
                  <a:srgbClr val="3C3C3B"/>
                </a:solidFill>
                <a:effectLst/>
                <a:latin typeface="Lato"/>
              </a:rPr>
              <a:t> maps. This allows you to customize the background layers of your map visualizations in any way you'd like.</a:t>
            </a:r>
          </a:p>
          <a:p>
            <a:pPr algn="l"/>
            <a:r>
              <a:rPr lang="en-US" b="0" i="0" dirty="0">
                <a:solidFill>
                  <a:srgbClr val="FFFFFF"/>
                </a:solidFill>
                <a:effectLst/>
                <a:latin typeface="Lato"/>
              </a:rPr>
              <a:t>The details of these capabilities are outside the scope of this course, however, you'll find excellent documentation from Tableau at </a:t>
            </a:r>
            <a:r>
              <a:rPr lang="en-US" b="0" i="0" u="sng" dirty="0">
                <a:solidFill>
                  <a:srgbClr val="FFFFFF"/>
                </a:solidFill>
                <a:effectLst/>
                <a:latin typeface="Lato"/>
                <a:hlinkClick r:id="rId3"/>
              </a:rPr>
              <a:t>https://help.tableau.com/current/pro/desktop/en-us/maps_mapsources_wms.htm</a:t>
            </a:r>
            <a:r>
              <a:rPr lang="en-US" b="0" i="0" dirty="0">
                <a:solidFill>
                  <a:srgbClr val="FFFFFF"/>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449046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Your dashboard should look like this:</a:t>
            </a:r>
          </a:p>
          <a:p>
            <a:pPr marL="158750" indent="0">
              <a:buNone/>
            </a:pPr>
            <a:endParaRPr lang="en-US" b="0" i="0" dirty="0">
              <a:solidFill>
                <a:srgbClr val="3C3C3B"/>
              </a:solidFill>
              <a:effectLst/>
              <a:uFillTx/>
              <a:latin typeface="Lato"/>
            </a:endParaRPr>
          </a:p>
          <a:p>
            <a:pPr algn="l">
              <a:buFont typeface="+mj-lt"/>
              <a:buAutoNum type="arabicPeriod" startAt="9"/>
            </a:pPr>
            <a:r>
              <a:rPr lang="en-US" b="0" i="0" dirty="0">
                <a:solidFill>
                  <a:srgbClr val="3C3C3B"/>
                </a:solidFill>
                <a:effectLst/>
                <a:latin typeface="Lato"/>
              </a:rPr>
              <a:t>Take a moment to interact with your dashboard. Click on various marks, such as the bars, states, and points of the line. Notice that each selection filters the rest of the dashboard. Clicking on a selected mark will deselect it and clear the filter. Also, notice that selecting marks in multiple views causes filters to work together. For example, selecting the bar for </a:t>
            </a:r>
            <a:r>
              <a:rPr lang="en-US" b="1" i="0" dirty="0">
                <a:solidFill>
                  <a:srgbClr val="3C3C3B"/>
                </a:solidFill>
                <a:effectLst/>
                <a:latin typeface="Lato"/>
              </a:rPr>
              <a:t>Furniture</a:t>
            </a:r>
            <a:r>
              <a:rPr lang="en-US" b="0" i="0" dirty="0">
                <a:solidFill>
                  <a:srgbClr val="3C3C3B"/>
                </a:solidFill>
                <a:effectLst/>
                <a:latin typeface="Lato"/>
              </a:rPr>
              <a:t> in </a:t>
            </a:r>
            <a:r>
              <a:rPr lang="en-US" b="1" i="0" dirty="0">
                <a:solidFill>
                  <a:srgbClr val="3C3C3B"/>
                </a:solidFill>
                <a:effectLst/>
                <a:latin typeface="Lato"/>
              </a:rPr>
              <a:t>Sales by Department</a:t>
            </a:r>
            <a:r>
              <a:rPr lang="en-US" b="0" i="0" dirty="0">
                <a:solidFill>
                  <a:srgbClr val="3C3C3B"/>
                </a:solidFill>
                <a:effectLst/>
                <a:latin typeface="Lato"/>
              </a:rPr>
              <a:t> and the </a:t>
            </a:r>
            <a:r>
              <a:rPr lang="en-US" b="1" i="0" dirty="0">
                <a:solidFill>
                  <a:srgbClr val="3C3C3B"/>
                </a:solidFill>
                <a:effectLst/>
                <a:latin typeface="Lato"/>
              </a:rPr>
              <a:t>2019 Q4</a:t>
            </a:r>
            <a:r>
              <a:rPr lang="en-US" b="0" i="0" dirty="0">
                <a:solidFill>
                  <a:srgbClr val="3C3C3B"/>
                </a:solidFill>
                <a:effectLst/>
                <a:latin typeface="Lato"/>
              </a:rPr>
              <a:t> in </a:t>
            </a:r>
            <a:r>
              <a:rPr lang="en-US" b="1" i="0" dirty="0">
                <a:solidFill>
                  <a:srgbClr val="3C3C3B"/>
                </a:solidFill>
                <a:effectLst/>
                <a:latin typeface="Lato"/>
              </a:rPr>
              <a:t>Sales over time</a:t>
            </a:r>
            <a:r>
              <a:rPr lang="en-US" b="0" i="0" dirty="0">
                <a:solidFill>
                  <a:srgbClr val="3C3C3B"/>
                </a:solidFill>
                <a:effectLst/>
                <a:latin typeface="Lato"/>
              </a:rPr>
              <a:t> allows you to see all the ZIP codes that had furniture sales in the fourth quarter of 2019.</a:t>
            </a:r>
          </a:p>
          <a:p>
            <a:pPr algn="l"/>
            <a:r>
              <a:rPr lang="en-US" b="0" i="0" dirty="0">
                <a:solidFill>
                  <a:srgbClr val="3C3C3B"/>
                </a:solidFill>
                <a:effectLst/>
                <a:latin typeface="Lato"/>
              </a:rPr>
              <a:t>Congratulations! You have now created a dashboard that allows you to carry out interactive analysis!</a:t>
            </a:r>
          </a:p>
          <a:p>
            <a:pPr algn="l"/>
            <a:r>
              <a:rPr lang="en-US" b="0" i="0" dirty="0">
                <a:solidFill>
                  <a:srgbClr val="3C3C3B"/>
                </a:solidFill>
                <a:effectLst/>
                <a:latin typeface="Lato"/>
              </a:rPr>
              <a:t>As an analyst for the Superstore chain, your visualizations allowed you to explore and analyze the data. The dashboard you created can be shared with members of management, and it can be used as a tool to help them see and understand the data to make better decisions. When a manager selects the furniture department, it immediately becomes obvious that there are locations where sales are quite high, but the profit is actually very low. This may lead to decisions such as a change in marketing or a new sales focus for that location. Most likely, this will require additional analysis to determine the best course of action. In this case, Tableau will empower you to continue the cycle of discovery, analysis, and storytelling.</a:t>
            </a:r>
          </a:p>
          <a:p>
            <a:pPr marL="158750" indent="0">
              <a:buNone/>
            </a:pPr>
            <a:endParaRPr dirty="0">
              <a:uFillTx/>
            </a:endParaRPr>
          </a:p>
        </p:txBody>
      </p:sp>
    </p:spTree>
    <p:extLst>
      <p:ext uri="{BB962C8B-B14F-4D97-AF65-F5344CB8AC3E}">
        <p14:creationId xmlns:p14="http://schemas.microsoft.com/office/powerpoint/2010/main" val="938523641"/>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controls allow you to search map, zoom in and out, pin the map to the current location, and use various types of selections.</a:t>
            </a:r>
          </a:p>
          <a:p>
            <a:pPr algn="l"/>
            <a:r>
              <a:rPr lang="en-US" b="0" i="0" dirty="0">
                <a:solidFill>
                  <a:srgbClr val="FFFFFF"/>
                </a:solidFill>
                <a:effectLst/>
                <a:latin typeface="Lato"/>
              </a:rPr>
              <a:t>You can also use keyboard and mouse combinations to navigate the map. Use </a:t>
            </a:r>
            <a:r>
              <a:rPr lang="en-US" b="0" i="1" dirty="0">
                <a:solidFill>
                  <a:srgbClr val="FFFFFF"/>
                </a:solidFill>
                <a:effectLst/>
                <a:latin typeface="Lato"/>
              </a:rPr>
              <a:t>Ctrl</a:t>
            </a:r>
            <a:r>
              <a:rPr lang="en-US" b="0" i="0" dirty="0">
                <a:solidFill>
                  <a:srgbClr val="FFFFFF"/>
                </a:solidFill>
                <a:effectLst/>
                <a:latin typeface="Lato"/>
              </a:rPr>
              <a:t> + Mouse wheel or </a:t>
            </a:r>
            <a:r>
              <a:rPr lang="en-US" b="0" i="1" dirty="0">
                <a:solidFill>
                  <a:srgbClr val="FFFFFF"/>
                </a:solidFill>
                <a:effectLst/>
                <a:latin typeface="Lato"/>
              </a:rPr>
              <a:t>Shift</a:t>
            </a:r>
            <a:r>
              <a:rPr lang="en-US" b="0" i="0" dirty="0">
                <a:solidFill>
                  <a:srgbClr val="FFFFFF"/>
                </a:solidFill>
                <a:effectLst/>
                <a:latin typeface="Lato"/>
              </a:rPr>
              <a:t> + </a:t>
            </a:r>
            <a:r>
              <a:rPr lang="en-US" b="0" i="1" dirty="0">
                <a:solidFill>
                  <a:srgbClr val="FFFFFF"/>
                </a:solidFill>
                <a:effectLst/>
                <a:latin typeface="Lato"/>
              </a:rPr>
              <a:t>Ctrl</a:t>
            </a:r>
            <a:r>
              <a:rPr lang="en-US" b="0" i="0" dirty="0">
                <a:solidFill>
                  <a:srgbClr val="FFFFFF"/>
                </a:solidFill>
                <a:effectLst/>
                <a:latin typeface="Lato"/>
              </a:rPr>
              <a:t> + Mouse Click to zoom. Click and hold or </a:t>
            </a:r>
            <a:r>
              <a:rPr lang="en-US" b="0" i="1" dirty="0">
                <a:solidFill>
                  <a:srgbClr val="FFFFFF"/>
                </a:solidFill>
                <a:effectLst/>
                <a:latin typeface="Lato"/>
              </a:rPr>
              <a:t>Shift</a:t>
            </a:r>
            <a:r>
              <a:rPr lang="en-US" b="0" i="0" dirty="0">
                <a:solidFill>
                  <a:srgbClr val="FFFFFF"/>
                </a:solidFill>
                <a:effectLst/>
                <a:latin typeface="Lato"/>
              </a:rPr>
              <a:t> + Click to pan.</a:t>
            </a:r>
          </a:p>
          <a:p>
            <a:pPr marL="158750" indent="0">
              <a:buNone/>
            </a:pPr>
            <a:endParaRPr dirty="0">
              <a:uFillTx/>
            </a:endParaRPr>
          </a:p>
        </p:txBody>
      </p:sp>
    </p:spTree>
    <p:extLst>
      <p:ext uri="{BB962C8B-B14F-4D97-AF65-F5344CB8AC3E}">
        <p14:creationId xmlns:p14="http://schemas.microsoft.com/office/powerpoint/2010/main" val="2615727861"/>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options give you the ability to set what map actions are allowed for the end user and whether to show a scale. Additionally, you can set the units displayed for the scale and </a:t>
            </a:r>
            <a:r>
              <a:rPr lang="en-US" b="1" i="0" dirty="0">
                <a:solidFill>
                  <a:srgbClr val="3C3C3B"/>
                </a:solidFill>
                <a:effectLst/>
                <a:latin typeface="Lato"/>
              </a:rPr>
              <a:t>radial selections</a:t>
            </a:r>
            <a:r>
              <a:rPr lang="en-US" b="0" i="0" dirty="0">
                <a:solidFill>
                  <a:srgbClr val="3C3C3B"/>
                </a:solidFill>
                <a:effectLst/>
                <a:latin typeface="Lato"/>
              </a:rPr>
              <a:t>. The options are </a:t>
            </a:r>
            <a:r>
              <a:rPr lang="en-US" b="1" i="0" dirty="0">
                <a:solidFill>
                  <a:srgbClr val="3C3C3B"/>
                </a:solidFill>
                <a:effectLst/>
                <a:latin typeface="Lato"/>
              </a:rPr>
              <a:t>Automatic</a:t>
            </a:r>
            <a:r>
              <a:rPr lang="en-US" b="0" i="0" dirty="0">
                <a:solidFill>
                  <a:srgbClr val="3C3C3B"/>
                </a:solidFill>
                <a:effectLst/>
                <a:latin typeface="Lato"/>
              </a:rPr>
              <a:t> (based on system configuration), </a:t>
            </a:r>
            <a:r>
              <a:rPr lang="en-US" b="1" i="0" dirty="0">
                <a:solidFill>
                  <a:srgbClr val="3C3C3B"/>
                </a:solidFill>
                <a:effectLst/>
                <a:latin typeface="Lato"/>
              </a:rPr>
              <a:t>Metric</a:t>
            </a:r>
            <a:r>
              <a:rPr lang="en-US" b="0" i="0" dirty="0">
                <a:solidFill>
                  <a:srgbClr val="3C3C3B"/>
                </a:solidFill>
                <a:effectLst/>
                <a:latin typeface="Lato"/>
              </a:rPr>
              <a:t> (meters and kilometers), and </a:t>
            </a:r>
            <a:r>
              <a:rPr lang="en-US" b="1" i="0" dirty="0">
                <a:solidFill>
                  <a:srgbClr val="3C3C3B"/>
                </a:solidFill>
                <a:effectLst/>
                <a:latin typeface="Lato"/>
              </a:rPr>
              <a:t>U.S.</a:t>
            </a:r>
            <a:r>
              <a:rPr lang="en-US" b="0" i="0" dirty="0">
                <a:solidFill>
                  <a:srgbClr val="3C3C3B"/>
                </a:solidFill>
                <a:effectLst/>
                <a:latin typeface="Lato"/>
              </a:rPr>
              <a:t> (feet and miles).</a:t>
            </a:r>
          </a:p>
          <a:p>
            <a:pPr algn="l"/>
            <a:r>
              <a:rPr lang="en-US" b="0" i="0" dirty="0">
                <a:solidFill>
                  <a:srgbClr val="3C3C3B"/>
                </a:solidFill>
                <a:effectLst/>
                <a:latin typeface="Lato"/>
              </a:rPr>
              <a:t>There are quite a few other geospatial capabilities packed into Tableau and we'll uncover some of them as we next explore how to leverage geospatial data.</a:t>
            </a:r>
          </a:p>
          <a:p>
            <a:pPr marL="158750" indent="0">
              <a:buNone/>
            </a:pPr>
            <a:endParaRPr dirty="0">
              <a:uFillTx/>
            </a:endParaRPr>
          </a:p>
        </p:txBody>
      </p:sp>
    </p:spTree>
    <p:extLst>
      <p:ext uri="{BB962C8B-B14F-4D97-AF65-F5344CB8AC3E}">
        <p14:creationId xmlns:p14="http://schemas.microsoft.com/office/powerpoint/2010/main" val="3815792039"/>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We've seen that with any data source, Tableau supplies </a:t>
            </a:r>
            <a:r>
              <a:rPr lang="en-US" b="1" i="0" dirty="0">
                <a:solidFill>
                  <a:srgbClr val="3C3C3B"/>
                </a:solidFill>
                <a:effectLst/>
                <a:latin typeface="Lato"/>
              </a:rPr>
              <a:t>Latitude (generated)</a:t>
            </a:r>
            <a:r>
              <a:rPr lang="en-US" b="0" i="0" dirty="0">
                <a:solidFill>
                  <a:srgbClr val="3C3C3B"/>
                </a:solidFill>
                <a:effectLst/>
                <a:latin typeface="Lato"/>
              </a:rPr>
              <a:t> and </a:t>
            </a:r>
            <a:r>
              <a:rPr lang="en-US" b="1" i="0" dirty="0">
                <a:solidFill>
                  <a:srgbClr val="3C3C3B"/>
                </a:solidFill>
                <a:effectLst/>
                <a:latin typeface="Lato"/>
              </a:rPr>
              <a:t>Longitude (generated)</a:t>
            </a:r>
            <a:r>
              <a:rPr lang="en-US" b="0" i="0" dirty="0">
                <a:solidFill>
                  <a:srgbClr val="3C3C3B"/>
                </a:solidFill>
                <a:effectLst/>
                <a:latin typeface="Lato"/>
              </a:rPr>
              <a:t> fields based on any fields it matches with its internal geographic database. Fields such as country, state, zip code, MSA, and congressional district are contained in Tableau's internal geography. As Tableau continues to add geographic capabilities, you'll want to consult the documentation to determine specifics on what the internal database contains.</a:t>
            </a:r>
          </a:p>
          <a:p>
            <a:pPr algn="l"/>
            <a:r>
              <a:rPr lang="en-US" b="0" i="0" dirty="0">
                <a:solidFill>
                  <a:srgbClr val="3C3C3B"/>
                </a:solidFill>
                <a:effectLst/>
                <a:latin typeface="Lato"/>
              </a:rPr>
              <a:t>However, you can also leverage specific geospatial data in your visualizations. </a:t>
            </a:r>
          </a:p>
          <a:p>
            <a:pPr marL="158750" indent="0">
              <a:buNone/>
            </a:pPr>
            <a:endParaRPr lang="en-US" dirty="0">
              <a:uFillTx/>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We'll explore each of these options in the following section and then look at how to extend the data even further with geospatial functions in the next.</a:t>
            </a:r>
          </a:p>
          <a:p>
            <a:pPr marL="158750" indent="0">
              <a:buNone/>
            </a:pPr>
            <a:endParaRPr dirty="0">
              <a:uFillTx/>
            </a:endParaRPr>
          </a:p>
        </p:txBody>
      </p:sp>
    </p:spTree>
    <p:extLst>
      <p:ext uri="{BB962C8B-B14F-4D97-AF65-F5344CB8AC3E}">
        <p14:creationId xmlns:p14="http://schemas.microsoft.com/office/powerpoint/2010/main" val="2990861809"/>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Supplying latitude or longitude in your data gives you the ability to precisely position marks on the map.</a:t>
            </a:r>
          </a:p>
          <a:p>
            <a:pPr marL="158750" indent="0">
              <a:buNone/>
            </a:pPr>
            <a:endParaRPr dirty="0">
              <a:uFillTx/>
            </a:endParaRPr>
          </a:p>
        </p:txBody>
      </p:sp>
    </p:spTree>
    <p:extLst>
      <p:ext uri="{BB962C8B-B14F-4D97-AF65-F5344CB8AC3E}">
        <p14:creationId xmlns:p14="http://schemas.microsoft.com/office/powerpoint/2010/main" val="1185208969"/>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Here, each individual house could be mapped with a precise location and sized according to price. In order to help the viewer visually, the </a:t>
            </a:r>
            <a:r>
              <a:rPr lang="en-US" b="1" i="0" dirty="0">
                <a:solidFill>
                  <a:srgbClr val="3C3C3B"/>
                </a:solidFill>
                <a:effectLst/>
                <a:latin typeface="Lato"/>
              </a:rPr>
              <a:t>Streets</a:t>
            </a:r>
            <a:r>
              <a:rPr lang="en-US" b="0" i="0" dirty="0">
                <a:solidFill>
                  <a:srgbClr val="3C3C3B"/>
                </a:solidFill>
                <a:effectLst/>
                <a:latin typeface="Lato"/>
              </a:rPr>
              <a:t> background has been applied.</a:t>
            </a:r>
          </a:p>
          <a:p>
            <a:pPr algn="l"/>
            <a:r>
              <a:rPr lang="en-US" b="0" i="0" dirty="0">
                <a:solidFill>
                  <a:srgbClr val="FFFFFF"/>
                </a:solidFill>
                <a:effectLst/>
                <a:latin typeface="Lato"/>
              </a:rPr>
              <a:t>There are many free and commercial utilities that allow you to </a:t>
            </a:r>
            <a:r>
              <a:rPr lang="en-US" b="1" i="0" dirty="0">
                <a:solidFill>
                  <a:srgbClr val="FFFFFF"/>
                </a:solidFill>
                <a:effectLst/>
                <a:latin typeface="Lato"/>
              </a:rPr>
              <a:t>geocode</a:t>
            </a:r>
            <a:r>
              <a:rPr lang="en-US" b="0" i="0" dirty="0">
                <a:solidFill>
                  <a:srgbClr val="FFFFFF"/>
                </a:solidFill>
                <a:effectLst/>
                <a:latin typeface="Lato"/>
              </a:rPr>
              <a:t> addresses. That is, given an address, these tools will add latitude and longitude.</a:t>
            </a:r>
          </a:p>
          <a:p>
            <a:pPr algn="l"/>
            <a:r>
              <a:rPr lang="en-US" b="0" i="0" dirty="0">
                <a:solidFill>
                  <a:srgbClr val="3C3C3B"/>
                </a:solidFill>
                <a:effectLst/>
                <a:latin typeface="Lato"/>
              </a:rPr>
              <a:t>If you are not able to add the fields directly to your data source, you might consider using cross-database joins or data blending. Another alternative is to import latitude and longitude definitions directly into Tableau. We'll consider this option next.</a:t>
            </a:r>
          </a:p>
          <a:p>
            <a:pPr marL="158750" indent="0">
              <a:buNone/>
            </a:pPr>
            <a:endParaRPr dirty="0">
              <a:uFillTx/>
            </a:endParaRPr>
          </a:p>
        </p:txBody>
      </p:sp>
    </p:spTree>
    <p:extLst>
      <p:ext uri="{BB962C8B-B14F-4D97-AF65-F5344CB8AC3E}">
        <p14:creationId xmlns:p14="http://schemas.microsoft.com/office/powerpoint/2010/main" val="1611279669"/>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By importing a set of definitions, you can either:</a:t>
            </a:r>
          </a:p>
          <a:p>
            <a:pPr algn="l">
              <a:buFont typeface="Arial" panose="020B0604020202020204" pitchFamily="34" charset="0"/>
              <a:buChar char="•"/>
            </a:pPr>
            <a:r>
              <a:rPr lang="en-US" b="0" i="0" dirty="0">
                <a:solidFill>
                  <a:srgbClr val="3C3C3B"/>
                </a:solidFill>
                <a:effectLst/>
                <a:latin typeface="Lato"/>
              </a:rPr>
              <a:t>Add new geographic types</a:t>
            </a:r>
          </a:p>
          <a:p>
            <a:pPr algn="l">
              <a:buFont typeface="Arial" panose="020B0604020202020204" pitchFamily="34" charset="0"/>
              <a:buChar char="•"/>
            </a:pPr>
            <a:r>
              <a:rPr lang="en-US" b="0" i="0" dirty="0">
                <a:solidFill>
                  <a:srgbClr val="3C3C3B"/>
                </a:solidFill>
                <a:effectLst/>
                <a:latin typeface="Lato"/>
              </a:rPr>
              <a:t>Extend Tableau's built-in geographic types</a:t>
            </a:r>
          </a:p>
          <a:p>
            <a:pPr algn="l"/>
            <a:r>
              <a:rPr lang="en-US" b="0" i="0" dirty="0">
                <a:solidFill>
                  <a:srgbClr val="3C3C3B"/>
                </a:solidFill>
                <a:effectLst/>
                <a:latin typeface="Lato"/>
              </a:rPr>
              <a:t>Latitude and longitude define a single point. At times, you'll need to render shapes and lines with more geospatial complexity. For that, you'll want to consider some of the geospatial functions and spatial object support, which we'll look at next.</a:t>
            </a:r>
          </a:p>
          <a:p>
            <a:pPr marL="158750" indent="0">
              <a:buNone/>
            </a:pPr>
            <a:endParaRPr dirty="0">
              <a:uFillTx/>
            </a:endParaRPr>
          </a:p>
        </p:txBody>
      </p:sp>
    </p:spTree>
    <p:extLst>
      <p:ext uri="{BB962C8B-B14F-4D97-AF65-F5344CB8AC3E}">
        <p14:creationId xmlns:p14="http://schemas.microsoft.com/office/powerpoint/2010/main" val="335220996"/>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7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Tableau supports numerous spatial file formats, such as ESRI, MapInfo, KML, GeoJSON, and TopoJSON. Additionally, you may connect directly to ESRI databases as well as relational databases with geospatial support, such as ESRI or SQL Server. If you create an extract, the spatial objects will be included in the extract.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Many applications, such as Alteryx, Google Earth, and ArcGIS, can be used to generate spatial files. Spatial files are also readily available for download from numerous organizations. This gives you a lot of flexibility when it comes to geospatial analysis.</a:t>
            </a:r>
          </a:p>
          <a:p>
            <a:pPr marL="158750" indent="0">
              <a:buNone/>
            </a:pPr>
            <a:endParaRPr dirty="0">
              <a:uFillTx/>
            </a:endParaRPr>
          </a:p>
        </p:txBody>
      </p:sp>
    </p:spTree>
    <p:extLst>
      <p:ext uri="{BB962C8B-B14F-4D97-AF65-F5344CB8AC3E}">
        <p14:creationId xmlns:p14="http://schemas.microsoft.com/office/powerpoint/2010/main" val="3797454639"/>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To replicate this example, download the shapefile from the United States' Census Bureau here: </a:t>
            </a:r>
            <a:r>
              <a:rPr lang="en-US" b="0" i="0" u="none" strike="noStrike" dirty="0">
                <a:solidFill>
                  <a:srgbClr val="EC6611"/>
                </a:solidFill>
                <a:effectLst/>
                <a:latin typeface="Lato"/>
                <a:hlinkClick r:id="rId3"/>
              </a:rPr>
              <a:t>https://catalog.data.gov/dataset/tiger-line-shapefile-2015-nation-u-s-rails-national-shapefile</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3648449960"/>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Once you have downloaded and unzipped the files, connect to the </a:t>
            </a:r>
            <a:r>
              <a:rPr lang="en-US" dirty="0"/>
              <a:t>tl_2015_us_rails.shp</a:t>
            </a:r>
            <a:r>
              <a:rPr lang="en-US" b="0" i="0" dirty="0">
                <a:solidFill>
                  <a:srgbClr val="3C3C3B"/>
                </a:solidFill>
                <a:effectLst/>
                <a:latin typeface="Lato"/>
              </a:rPr>
              <a:t> file. In the preview, you'll see records of data with ID fields and railway names. The </a:t>
            </a:r>
            <a:r>
              <a:rPr lang="en-US" b="1" i="0" dirty="0">
                <a:solidFill>
                  <a:srgbClr val="3C3C3B"/>
                </a:solidFill>
                <a:effectLst/>
                <a:latin typeface="Lato"/>
              </a:rPr>
              <a:t>Geometry</a:t>
            </a:r>
            <a:r>
              <a:rPr lang="en-US" b="0" i="0" dirty="0">
                <a:solidFill>
                  <a:srgbClr val="3C3C3B"/>
                </a:solidFill>
                <a:effectLst/>
                <a:latin typeface="Lato"/>
              </a:rPr>
              <a:t> field is the spatial object that defines the linear shape of the railroad segment: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On a blank sheet, simply double-click the </a:t>
            </a:r>
            <a:r>
              <a:rPr lang="en-US" b="1" i="0" dirty="0">
                <a:solidFill>
                  <a:srgbClr val="3C3C3B"/>
                </a:solidFill>
                <a:effectLst/>
                <a:latin typeface="Lato"/>
              </a:rPr>
              <a:t>Geometry</a:t>
            </a:r>
            <a:r>
              <a:rPr lang="en-US" b="0" i="0" dirty="0">
                <a:solidFill>
                  <a:srgbClr val="3C3C3B"/>
                </a:solidFill>
                <a:effectLst/>
                <a:latin typeface="Lato"/>
              </a:rPr>
              <a:t> field. Tableau will include the geographic collection in the detail and introduce automatically generated latitude and longitude fields to complete the rendering. Experiment with including the ID field in the detail and with filtering based on </a:t>
            </a:r>
            <a:r>
              <a:rPr lang="en-US" b="1" i="0" dirty="0">
                <a:solidFill>
                  <a:srgbClr val="3C3C3B"/>
                </a:solidFill>
                <a:effectLst/>
                <a:latin typeface="Lato"/>
              </a:rPr>
              <a:t>Fullname</a:t>
            </a:r>
            <a:r>
              <a:rPr lang="en-US" b="0" i="0" dirty="0">
                <a:solidFill>
                  <a:srgbClr val="3C3C3B"/>
                </a:solidFill>
                <a:effectLst/>
                <a:latin typeface="Lato"/>
              </a:rPr>
              <a:t>.</a:t>
            </a:r>
          </a:p>
          <a:p>
            <a:pPr algn="l"/>
            <a:r>
              <a:rPr lang="en-US" b="0" i="0" dirty="0">
                <a:solidFill>
                  <a:srgbClr val="FFFFFF"/>
                </a:solidFill>
                <a:effectLst/>
                <a:latin typeface="Lato"/>
              </a:rPr>
              <a:t>Consider using cross-database joins to supplement existing data with custom spatial data. Additionally, Tableau supports spatial joins, which allow you to bring together data that is only related spatially, even if no other relationships exist.</a:t>
            </a:r>
          </a:p>
          <a:p>
            <a:pPr algn="l"/>
            <a:r>
              <a:rPr lang="en-US" b="0" i="0" dirty="0">
                <a:solidFill>
                  <a:srgbClr val="3C3C3B"/>
                </a:solidFill>
                <a:effectLst/>
                <a:latin typeface="Lato"/>
              </a:rPr>
              <a:t>Next, we'll take a look at leveraging some spatial functions and even a spatial join or two to extend your analytics.</a:t>
            </a:r>
          </a:p>
          <a:p>
            <a:pPr marL="158750" indent="0" algn="l">
              <a:buNone/>
            </a:pPr>
            <a:endParaRPr dirty="0">
              <a:uFillTx/>
            </a:endParaRPr>
          </a:p>
        </p:txBody>
      </p:sp>
    </p:spTree>
    <p:extLst>
      <p:ext uri="{BB962C8B-B14F-4D97-AF65-F5344CB8AC3E}">
        <p14:creationId xmlns:p14="http://schemas.microsoft.com/office/powerpoint/2010/main" val="3018614492"/>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Tableau continues to add native support for spatial functions. At the time of writing, Tableau supports the following functions: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4183904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lesson 1</a:t>
            </a:r>
            <a:r>
              <a:rPr lang="en-US" b="0" i="0" dirty="0">
                <a:solidFill>
                  <a:srgbClr val="3C3C3B"/>
                </a:solidFill>
                <a:effectLst/>
                <a:latin typeface="Lato"/>
              </a:rPr>
              <a:t> workbooks, included with the code files bundle, already have connections to the file; however, for this example, we'll walk through the steps of creating a connection in a new workbook:</a:t>
            </a:r>
            <a:endParaRPr dirty="0">
              <a:uFillTx/>
            </a:endParaRPr>
          </a:p>
        </p:txBody>
      </p:sp>
    </p:spTree>
    <p:extLst>
      <p:ext uri="{BB962C8B-B14F-4D97-AF65-F5344CB8AC3E}">
        <p14:creationId xmlns:p14="http://schemas.microsoft.com/office/powerpoint/2010/main" val="6849807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Along the way, you focused on learning the techniques and understanding key concepts such as the difference between measures and dimensions, and discrete and continuous fields. Finally, you put all of the pieces together to create a fully functional dashboard that allows an end user to understand your analysis and make discoveries of their own.</a:t>
            </a:r>
          </a:p>
          <a:p>
            <a:pPr algn="l"/>
            <a:r>
              <a:rPr lang="en-US" b="0" i="0" dirty="0">
                <a:solidFill>
                  <a:srgbClr val="3C3C3B"/>
                </a:solidFill>
                <a:effectLst/>
                <a:latin typeface="Lato"/>
              </a:rPr>
              <a:t>In the next lesson, we'll explore how Tableau works with data. You will be exposed to fundamental concepts and practical examples of how to connect to various data sources. Combined with the key concepts you just learned about building visualizations, you will be well equipped to move on to more advanced visualizations, deeper analysis, and telling fully interactive data stories.</a:t>
            </a:r>
          </a:p>
          <a:p>
            <a:pPr marL="158750" indent="0">
              <a:buNone/>
            </a:pPr>
            <a:endParaRPr dirty="0">
              <a:uFillTx/>
            </a:endParaRPr>
          </a:p>
        </p:txBody>
      </p:sp>
    </p:spTree>
    <p:extLst>
      <p:ext uri="{BB962C8B-B14F-4D97-AF65-F5344CB8AC3E}">
        <p14:creationId xmlns:p14="http://schemas.microsoft.com/office/powerpoint/2010/main" val="645874374"/>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We'll explore a few of these functions using the </a:t>
            </a:r>
            <a:r>
              <a:rPr lang="en-US" dirty="0"/>
              <a:t>Hospital and Patients</a:t>
            </a:r>
            <a:r>
              <a:rPr lang="en-US" b="0" i="0" dirty="0">
                <a:solidFill>
                  <a:srgbClr val="3C3C3B"/>
                </a:solidFill>
                <a:effectLst/>
                <a:latin typeface="Lato"/>
              </a:rPr>
              <a:t> dataset in the </a:t>
            </a:r>
            <a:r>
              <a:rPr lang="en-US" dirty="0"/>
              <a:t>lesson 12 </a:t>
            </a:r>
            <a:r>
              <a:rPr lang="en-US" b="0" i="0" dirty="0">
                <a:solidFill>
                  <a:srgbClr val="3C3C3B"/>
                </a:solidFill>
                <a:effectLst/>
                <a:latin typeface="Lato"/>
              </a:rPr>
              <a:t>workbook. The dataset reimagines the real estate data as a hospital surrounded by patients, indicated in the following view by the difference in </a:t>
            </a:r>
            <a:r>
              <a:rPr lang="en-US" b="1" i="0" dirty="0">
                <a:solidFill>
                  <a:srgbClr val="3C3C3B"/>
                </a:solidFill>
                <a:effectLst/>
                <a:latin typeface="Lato"/>
              </a:rPr>
              <a:t>Shape</a:t>
            </a:r>
            <a:r>
              <a:rPr lang="en-US" b="0" i="0" dirty="0">
                <a:solidFill>
                  <a:srgbClr val="3C3C3B"/>
                </a:solidFill>
                <a:effectLst/>
                <a:latin typeface="Lato"/>
              </a:rPr>
              <a:t>, </a:t>
            </a:r>
            <a:r>
              <a:rPr lang="en-US" b="1" i="0" dirty="0">
                <a:solidFill>
                  <a:srgbClr val="3C3C3B"/>
                </a:solidFill>
                <a:effectLst/>
                <a:latin typeface="Lato"/>
              </a:rPr>
              <a:t>Size</a:t>
            </a:r>
            <a:r>
              <a:rPr lang="en-US" b="0" i="0" dirty="0">
                <a:solidFill>
                  <a:srgbClr val="3C3C3B"/>
                </a:solidFill>
                <a:effectLst/>
                <a:latin typeface="Lato"/>
              </a:rPr>
              <a:t>, and </a:t>
            </a:r>
            <a:r>
              <a:rPr lang="en-US" b="1" i="0" dirty="0">
                <a:solidFill>
                  <a:srgbClr val="3C3C3B"/>
                </a:solidFill>
                <a:effectLst/>
                <a:latin typeface="Lato"/>
              </a:rPr>
              <a:t>Color</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327556009"/>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To start answering these questions, we'll create some calculated fields that give us the building blocks. In order to use multiple points in the same calculation, the latitude and longitude of the hospital will need to be included with each patient record. One way to achieve this is by using a couple of </a:t>
            </a:r>
            <a:r>
              <a:rPr lang="en-US" dirty="0"/>
              <a:t>FIXED</a:t>
            </a:r>
            <a:r>
              <a:rPr lang="en-US" b="0" i="0" dirty="0">
                <a:solidFill>
                  <a:srgbClr val="3C3C3B"/>
                </a:solidFill>
                <a:effectLst/>
                <a:latin typeface="Lato"/>
              </a:rPr>
              <a:t> </a:t>
            </a:r>
            <a:r>
              <a:rPr lang="en-US" b="1" i="0" dirty="0">
                <a:solidFill>
                  <a:srgbClr val="3C3C3B"/>
                </a:solidFill>
                <a:effectLst/>
                <a:latin typeface="Lato"/>
              </a:rPr>
              <a:t>Level of Detail</a:t>
            </a:r>
            <a:r>
              <a:rPr lang="en-US" b="0" i="0" dirty="0">
                <a:solidFill>
                  <a:srgbClr val="3C3C3B"/>
                </a:solidFill>
                <a:effectLst/>
                <a:latin typeface="Lato"/>
              </a:rPr>
              <a:t> (</a:t>
            </a:r>
            <a:r>
              <a:rPr lang="en-US" b="1" i="0" dirty="0">
                <a:solidFill>
                  <a:srgbClr val="3C3C3B"/>
                </a:solidFill>
                <a:effectLst/>
                <a:latin typeface="Lato"/>
              </a:rPr>
              <a:t>LOD</a:t>
            </a:r>
            <a:r>
              <a:rPr lang="en-US" b="0" i="0" dirty="0">
                <a:solidFill>
                  <a:srgbClr val="3C3C3B"/>
                </a:solidFill>
                <a:effectLst/>
                <a:latin typeface="Lato"/>
              </a:rPr>
              <a:t>) expressions to return the values to each row.</a:t>
            </a:r>
            <a:endParaRPr dirty="0">
              <a:uFillTx/>
            </a:endParaRPr>
          </a:p>
        </p:txBody>
      </p:sp>
    </p:spTree>
    <p:extLst>
      <p:ext uri="{BB962C8B-B14F-4D97-AF65-F5344CB8AC3E}">
        <p14:creationId xmlns:p14="http://schemas.microsoft.com/office/powerpoint/2010/main" val="3211947573"/>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each case, the latitude and longitude for the hospital is determined with the </a:t>
            </a:r>
            <a:r>
              <a:rPr lang="en-US" dirty="0"/>
              <a:t>IF</a:t>
            </a:r>
            <a:r>
              <a:rPr lang="en-US" b="0" i="0" dirty="0">
                <a:solidFill>
                  <a:srgbClr val="3C3C3B"/>
                </a:solidFill>
                <a:effectLst/>
                <a:latin typeface="Lato"/>
              </a:rPr>
              <a:t>/</a:t>
            </a:r>
            <a:r>
              <a:rPr lang="en-US" dirty="0"/>
              <a:t>THEN</a:t>
            </a:r>
            <a:r>
              <a:rPr lang="en-US" b="0" i="0" dirty="0">
                <a:solidFill>
                  <a:srgbClr val="3C3C3B"/>
                </a:solidFill>
                <a:effectLst/>
                <a:latin typeface="Lato"/>
              </a:rPr>
              <a:t> logic and returned as a row-level result by the </a:t>
            </a:r>
            <a:r>
              <a:rPr lang="en-US" dirty="0"/>
              <a:t>FIXED</a:t>
            </a:r>
            <a:r>
              <a:rPr lang="en-US" b="0" i="0" dirty="0">
                <a:solidFill>
                  <a:srgbClr val="3C3C3B"/>
                </a:solidFill>
                <a:effectLst/>
                <a:latin typeface="Lato"/>
              </a:rPr>
              <a:t> LOD expression. This gives us the building blocks for a couple of additional calculations. We'll next consider a couple of examples, contained in the </a:t>
            </a:r>
            <a:r>
              <a:rPr lang="en-US" dirty="0"/>
              <a:t>lesson 12</a:t>
            </a:r>
            <a:r>
              <a:rPr lang="en-US" b="0" i="0" dirty="0">
                <a:solidFill>
                  <a:srgbClr val="3C3C3B"/>
                </a:solidFill>
                <a:effectLst/>
                <a:latin typeface="Lato"/>
              </a:rPr>
              <a:t> workbook.</a:t>
            </a:r>
            <a:endParaRPr dirty="0">
              <a:uFillTx/>
            </a:endParaRPr>
          </a:p>
        </p:txBody>
      </p:sp>
    </p:spTree>
    <p:extLst>
      <p:ext uri="{BB962C8B-B14F-4D97-AF65-F5344CB8AC3E}">
        <p14:creationId xmlns:p14="http://schemas.microsoft.com/office/powerpoint/2010/main" val="253150565"/>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MAKELINE() requires two points, which can be created using the MAKEPOINT() function. That function requires a latitude and longitude. The first point is for the hospital and the second is the latitude and longitude for the patient.</a:t>
            </a:r>
          </a:p>
          <a:p>
            <a:pPr algn="l"/>
            <a:r>
              <a:rPr lang="en-US" b="0" i="0" dirty="0">
                <a:solidFill>
                  <a:srgbClr val="FFFFFF"/>
                </a:solidFill>
                <a:effectLst/>
                <a:latin typeface="Lato"/>
              </a:rPr>
              <a:t>As the function returns a spatial object, you'll notice the field has a geography icon:</a:t>
            </a:r>
          </a:p>
          <a:p>
            <a:pPr algn="l"/>
            <a:r>
              <a:rPr lang="en-US" b="0" i="0" dirty="0">
                <a:solidFill>
                  <a:srgbClr val="FFFFFF"/>
                </a:solidFill>
                <a:effectLst/>
                <a:latin typeface="Lato"/>
              </a:rPr>
              <a:t>Figure : Geography icon added to Line field</a:t>
            </a:r>
          </a:p>
          <a:p>
            <a:pPr algn="l"/>
            <a:r>
              <a:rPr lang="en-US" b="0" i="0" dirty="0">
                <a:solidFill>
                  <a:srgbClr val="3C3C3B"/>
                </a:solidFill>
                <a:effectLst/>
                <a:latin typeface="Lato"/>
              </a:rPr>
              <a:t>On a new visualization, if you were to double-click the </a:t>
            </a:r>
            <a:r>
              <a:rPr lang="en-US" b="1" i="0" dirty="0">
                <a:solidFill>
                  <a:srgbClr val="3C3C3B"/>
                </a:solidFill>
                <a:effectLst/>
                <a:latin typeface="Lato"/>
              </a:rPr>
              <a:t>Line</a:t>
            </a:r>
            <a:r>
              <a:rPr lang="en-US" b="0" i="0" dirty="0">
                <a:solidFill>
                  <a:srgbClr val="3C3C3B"/>
                </a:solidFill>
                <a:effectLst/>
                <a:latin typeface="Lato"/>
              </a:rPr>
              <a:t> field, you'd immediately get a geographic visualization because that field defines a geospatial object. You'll notice the </a:t>
            </a:r>
            <a:r>
              <a:rPr lang="en-US" b="1" i="0" dirty="0">
                <a:solidFill>
                  <a:srgbClr val="3C3C3B"/>
                </a:solidFill>
                <a:effectLst/>
                <a:latin typeface="Lato"/>
              </a:rPr>
              <a:t>COLLECT(Line)</a:t>
            </a:r>
            <a:r>
              <a:rPr lang="en-US" b="0" i="0" dirty="0">
                <a:solidFill>
                  <a:srgbClr val="3C3C3B"/>
                </a:solidFill>
                <a:effectLst/>
                <a:latin typeface="Lato"/>
              </a:rPr>
              <a:t> field on </a:t>
            </a:r>
            <a:r>
              <a:rPr lang="en-US" b="1" i="0" dirty="0">
                <a:solidFill>
                  <a:srgbClr val="3C3C3B"/>
                </a:solidFill>
                <a:effectLst/>
                <a:latin typeface="Lato"/>
              </a:rPr>
              <a:t>Detail</a:t>
            </a:r>
            <a:r>
              <a:rPr lang="en-US" b="0" i="0" dirty="0">
                <a:solidFill>
                  <a:srgbClr val="3C3C3B"/>
                </a:solidFill>
                <a:effectLst/>
                <a:latin typeface="Lato"/>
              </a:rPr>
              <a:t>, and Tableau's </a:t>
            </a:r>
            <a:r>
              <a:rPr lang="en-US" b="1" i="0" dirty="0">
                <a:solidFill>
                  <a:srgbClr val="3C3C3B"/>
                </a:solidFill>
                <a:effectLst/>
                <a:latin typeface="Lato"/>
              </a:rPr>
              <a:t>Longitude (generated)</a:t>
            </a:r>
            <a:r>
              <a:rPr lang="en-US" b="0" i="0" dirty="0">
                <a:solidFill>
                  <a:srgbClr val="3C3C3B"/>
                </a:solidFill>
                <a:effectLst/>
                <a:latin typeface="Lato"/>
              </a:rPr>
              <a:t> and </a:t>
            </a:r>
            <a:r>
              <a:rPr lang="en-US" b="1" i="0" dirty="0">
                <a:solidFill>
                  <a:srgbClr val="3C3C3B"/>
                </a:solidFill>
                <a:effectLst/>
                <a:latin typeface="Lato"/>
              </a:rPr>
              <a:t>Latitude (generated)</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Rows</a:t>
            </a:r>
            <a:r>
              <a:rPr lang="en-US" b="0" i="0" dirty="0">
                <a:solidFill>
                  <a:srgbClr val="3C3C3B"/>
                </a:solidFill>
                <a:effectLst/>
                <a:latin typeface="Lato"/>
              </a:rPr>
              <a:t>. The geospatial collection is drawn as a single object unless you split it apart by adding dimensions to the view.</a:t>
            </a:r>
          </a:p>
          <a:p>
            <a:pPr marL="158750" indent="0">
              <a:buNone/>
            </a:pPr>
            <a:endParaRPr dirty="0">
              <a:uFillTx/>
            </a:endParaRPr>
          </a:p>
        </p:txBody>
      </p:sp>
    </p:spTree>
    <p:extLst>
      <p:ext uri="{BB962C8B-B14F-4D97-AF65-F5344CB8AC3E}">
        <p14:creationId xmlns:p14="http://schemas.microsoft.com/office/powerpoint/2010/main" val="809972427"/>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What if we wanted to know the distance covered by each line? We'll consider that next in an expanded example.</a:t>
            </a:r>
            <a:endParaRPr dirty="0">
              <a:uFillTx/>
            </a:endParaRPr>
          </a:p>
        </p:txBody>
      </p:sp>
    </p:spTree>
    <p:extLst>
      <p:ext uri="{BB962C8B-B14F-4D97-AF65-F5344CB8AC3E}">
        <p14:creationId xmlns:p14="http://schemas.microsoft.com/office/powerpoint/2010/main" val="500869600"/>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Distance can be a very important concept as we analyze our data. Knowing how far apart two geospatial points are can give us a lot of insight. </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r>
              <a:rPr lang="en-US" b="0" i="0" dirty="0">
                <a:solidFill>
                  <a:srgbClr val="3C3C3B"/>
                </a:solidFill>
                <a:effectLst/>
                <a:latin typeface="Lato"/>
              </a:rPr>
              <a:t>Similar to the </a:t>
            </a:r>
            <a:r>
              <a:rPr lang="en-US" dirty="0"/>
              <a:t>MAKELINE()</a:t>
            </a:r>
            <a:r>
              <a:rPr lang="en-US" b="0" i="0" dirty="0">
                <a:solidFill>
                  <a:srgbClr val="3C3C3B"/>
                </a:solidFill>
                <a:effectLst/>
                <a:latin typeface="Lato"/>
              </a:rPr>
              <a:t> calculation, the </a:t>
            </a:r>
            <a:r>
              <a:rPr lang="en-US" dirty="0"/>
              <a:t>DISTANCE()</a:t>
            </a:r>
            <a:r>
              <a:rPr lang="en-US" b="0" i="0" dirty="0">
                <a:solidFill>
                  <a:srgbClr val="3C3C3B"/>
                </a:solidFill>
                <a:effectLst/>
                <a:latin typeface="Lato"/>
              </a:rPr>
              <a:t> function requires a couple of points, but it also requires a unit of measurement. Here, we've specified miles using the argument </a:t>
            </a:r>
            <a:r>
              <a:rPr lang="en-US" dirty="0"/>
              <a:t>'mi'</a:t>
            </a:r>
            <a:r>
              <a:rPr lang="en-US" b="0" i="0" dirty="0">
                <a:solidFill>
                  <a:srgbClr val="3C3C3B"/>
                </a:solidFill>
                <a:effectLst/>
                <a:latin typeface="Lato"/>
              </a:rPr>
              <a:t>, but we could have alternately used </a:t>
            </a:r>
            <a:r>
              <a:rPr lang="en-US" dirty="0"/>
              <a:t>'km'</a:t>
            </a:r>
            <a:r>
              <a:rPr lang="en-US" b="0" i="0" dirty="0">
                <a:solidFill>
                  <a:srgbClr val="3C3C3B"/>
                </a:solidFill>
                <a:effectLst/>
                <a:latin typeface="Lato"/>
              </a:rPr>
              <a:t> to specify kilometers.</a:t>
            </a:r>
            <a:endParaRPr dirty="0">
              <a:uFillTx/>
            </a:endParaRPr>
          </a:p>
        </p:txBody>
      </p:sp>
    </p:spTree>
    <p:extLst>
      <p:ext uri="{BB962C8B-B14F-4D97-AF65-F5344CB8AC3E}">
        <p14:creationId xmlns:p14="http://schemas.microsoft.com/office/powerpoint/2010/main" val="3324976288"/>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simple example could be greatly extended. Right now, we can tell that patient ID </a:t>
            </a:r>
            <a:r>
              <a:rPr lang="en-US" b="1" i="0" dirty="0">
                <a:solidFill>
                  <a:srgbClr val="3C3C3B"/>
                </a:solidFill>
                <a:effectLst/>
                <a:latin typeface="Lato"/>
              </a:rPr>
              <a:t>5</a:t>
            </a:r>
            <a:r>
              <a:rPr lang="en-US" b="0" i="0" dirty="0">
                <a:solidFill>
                  <a:srgbClr val="3C3C3B"/>
                </a:solidFill>
                <a:effectLst/>
                <a:latin typeface="Lato"/>
              </a:rPr>
              <a:t> is </a:t>
            </a:r>
            <a:r>
              <a:rPr lang="en-US" b="1" i="0" dirty="0">
                <a:solidFill>
                  <a:srgbClr val="3C3C3B"/>
                </a:solidFill>
                <a:effectLst/>
                <a:latin typeface="Lato"/>
              </a:rPr>
              <a:t>2.954…</a:t>
            </a:r>
            <a:r>
              <a:rPr lang="en-US" b="0" i="0" dirty="0">
                <a:solidFill>
                  <a:srgbClr val="3C3C3B"/>
                </a:solidFill>
                <a:effectLst/>
                <a:latin typeface="Lato"/>
              </a:rPr>
              <a:t> miles away from the hospital when we hover over the line. We could improve the display by rounding down the distance to 2 decimal places or looking up the patient's name. We could greatly increase the analytical usefulness by using the distance as a filter (to analyze patients that are over or under a certain threshold of distance) or using distance as a correlating factor in more complex analysis.</a:t>
            </a:r>
          </a:p>
          <a:p>
            <a:pPr algn="l"/>
            <a:r>
              <a:rPr lang="en-US" b="0" i="0" dirty="0">
                <a:solidFill>
                  <a:srgbClr val="3C3C3B"/>
                </a:solidFill>
                <a:effectLst/>
                <a:latin typeface="Lato"/>
              </a:rPr>
              <a:t>We can accomplish some of this visually with Buffer(), which we'll explore next!</a:t>
            </a:r>
          </a:p>
          <a:p>
            <a:pPr marL="158750" indent="0">
              <a:buNone/>
            </a:pPr>
            <a:endParaRPr dirty="0">
              <a:uFillTx/>
            </a:endParaRPr>
          </a:p>
        </p:txBody>
      </p:sp>
    </p:spTree>
    <p:extLst>
      <p:ext uri="{BB962C8B-B14F-4D97-AF65-F5344CB8AC3E}">
        <p14:creationId xmlns:p14="http://schemas.microsoft.com/office/powerpoint/2010/main" val="1972653525"/>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14985291"/>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first checks to make sure to perform the calculation only for the hospital record. The BUFFER() calculation itself uses the latitude and longitude to make a point and then specifies a 3-mile radius.</a:t>
            </a:r>
          </a:p>
          <a:p>
            <a:pPr algn="l"/>
            <a:r>
              <a:rPr lang="en-US" b="0" i="0" dirty="0">
                <a:solidFill>
                  <a:srgbClr val="3C3C3B"/>
                </a:solidFill>
                <a:effectLst/>
                <a:latin typeface="Lato"/>
              </a:rPr>
              <a:t>In order to visualize the radius along with the individual marks for each patient, we'll create a </a:t>
            </a:r>
            <a:r>
              <a:rPr lang="en-US" b="1" i="0" dirty="0">
                <a:solidFill>
                  <a:srgbClr val="3C3C3B"/>
                </a:solidFill>
                <a:effectLst/>
                <a:latin typeface="Lato"/>
              </a:rPr>
              <a:t>dual-axis map</a:t>
            </a:r>
            <a:r>
              <a:rPr lang="en-US" b="0" i="0" dirty="0">
                <a:solidFill>
                  <a:srgbClr val="3C3C3B"/>
                </a:solidFill>
                <a:effectLst/>
                <a:latin typeface="Lato"/>
              </a:rPr>
              <a:t>. A dual-axis map copies either the latitude or longitude fields on rows or columns and then uses the separate sections of the </a:t>
            </a:r>
            <a:r>
              <a:rPr lang="en-US" b="1" i="0" dirty="0">
                <a:solidFill>
                  <a:srgbClr val="3C3C3B"/>
                </a:solidFill>
                <a:effectLst/>
                <a:latin typeface="Lato"/>
              </a:rPr>
              <a:t>Marks</a:t>
            </a:r>
            <a:r>
              <a:rPr lang="en-US" b="0" i="0" dirty="0">
                <a:solidFill>
                  <a:srgbClr val="3C3C3B"/>
                </a:solidFill>
                <a:effectLst/>
                <a:latin typeface="Lato"/>
              </a:rPr>
              <a:t> card to render different geospatial objects. </a:t>
            </a:r>
          </a:p>
          <a:p>
            <a:pPr marL="158750" indent="0">
              <a:buNone/>
            </a:pPr>
            <a:endParaRPr dirty="0">
              <a:uFillTx/>
            </a:endParaRPr>
          </a:p>
        </p:txBody>
      </p:sp>
    </p:spTree>
    <p:extLst>
      <p:ext uri="{BB962C8B-B14F-4D97-AF65-F5344CB8AC3E}">
        <p14:creationId xmlns:p14="http://schemas.microsoft.com/office/powerpoint/2010/main" val="878882873"/>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For example, we'll plot the points for patients as circles and the radius using the </a:t>
            </a:r>
            <a:r>
              <a:rPr lang="en-US" b="1" i="0" dirty="0">
                <a:solidFill>
                  <a:srgbClr val="3C3C3B"/>
                </a:solidFill>
                <a:effectLst/>
                <a:latin typeface="Lato"/>
              </a:rPr>
              <a:t>Automatic</a:t>
            </a:r>
            <a:r>
              <a:rPr lang="en-US" b="0" i="0" dirty="0">
                <a:solidFill>
                  <a:srgbClr val="3C3C3B"/>
                </a:solidFill>
                <a:effectLst/>
                <a:latin typeface="Lato"/>
              </a:rPr>
              <a:t> mark type: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Notice that we've used the generated </a:t>
            </a:r>
            <a:r>
              <a:rPr lang="en-US" b="1" i="0" dirty="0">
                <a:solidFill>
                  <a:srgbClr val="3C3C3B"/>
                </a:solidFill>
                <a:effectLst/>
                <a:latin typeface="Lato"/>
              </a:rPr>
              <a:t>Latitude</a:t>
            </a:r>
            <a:r>
              <a:rPr lang="en-US" b="0" i="0" dirty="0">
                <a:solidFill>
                  <a:srgbClr val="3C3C3B"/>
                </a:solidFill>
                <a:effectLst/>
                <a:latin typeface="Lato"/>
              </a:rPr>
              <a:t> and </a:t>
            </a:r>
            <a:r>
              <a:rPr lang="en-US" b="1" i="0" dirty="0">
                <a:solidFill>
                  <a:srgbClr val="3C3C3B"/>
                </a:solidFill>
                <a:effectLst/>
                <a:latin typeface="Lato"/>
              </a:rPr>
              <a:t>Longitude</a:t>
            </a:r>
            <a:r>
              <a:rPr lang="en-US" b="0" i="0" dirty="0">
                <a:solidFill>
                  <a:srgbClr val="3C3C3B"/>
                </a:solidFill>
                <a:effectLst/>
                <a:latin typeface="Lato"/>
              </a:rPr>
              <a:t> fields. These serve as placeholders for Tableau to visualize any spatial objects. On the first section of the </a:t>
            </a:r>
            <a:r>
              <a:rPr lang="en-US" b="1" i="0" dirty="0">
                <a:solidFill>
                  <a:srgbClr val="3C3C3B"/>
                </a:solidFill>
                <a:effectLst/>
                <a:latin typeface="Lato"/>
              </a:rPr>
              <a:t>Marks</a:t>
            </a:r>
            <a:r>
              <a:rPr lang="en-US" b="0" i="0" dirty="0">
                <a:solidFill>
                  <a:srgbClr val="3C3C3B"/>
                </a:solidFill>
                <a:effectLst/>
                <a:latin typeface="Lato"/>
              </a:rPr>
              <a:t> card, we include the </a:t>
            </a:r>
            <a:r>
              <a:rPr lang="en-US" b="1" i="0" dirty="0">
                <a:solidFill>
                  <a:srgbClr val="3C3C3B"/>
                </a:solidFill>
                <a:effectLst/>
                <a:latin typeface="Lato"/>
              </a:rPr>
              <a:t>Latitude</a:t>
            </a:r>
            <a:r>
              <a:rPr lang="en-US" b="0" i="0" dirty="0">
                <a:solidFill>
                  <a:srgbClr val="3C3C3B"/>
                </a:solidFill>
                <a:effectLst/>
                <a:latin typeface="Lato"/>
              </a:rPr>
              <a:t> and </a:t>
            </a:r>
            <a:r>
              <a:rPr lang="en-US" b="1" i="0" dirty="0">
                <a:solidFill>
                  <a:srgbClr val="3C3C3B"/>
                </a:solidFill>
                <a:effectLst/>
                <a:latin typeface="Lato"/>
              </a:rPr>
              <a:t>Longitude</a:t>
            </a:r>
            <a:r>
              <a:rPr lang="en-US" b="0" i="0" dirty="0">
                <a:solidFill>
                  <a:srgbClr val="3C3C3B"/>
                </a:solidFill>
                <a:effectLst/>
                <a:latin typeface="Lato"/>
              </a:rPr>
              <a:t> fields from the data. On the second, we included the </a:t>
            </a:r>
            <a:r>
              <a:rPr lang="en-US" b="1" i="0" dirty="0">
                <a:solidFill>
                  <a:srgbClr val="3C3C3B"/>
                </a:solidFill>
                <a:effectLst/>
                <a:latin typeface="Lato"/>
              </a:rPr>
              <a:t>Hospital Radius</a:t>
            </a:r>
            <a:r>
              <a:rPr lang="en-US" b="0" i="0" dirty="0">
                <a:solidFill>
                  <a:srgbClr val="3C3C3B"/>
                </a:solidFill>
                <a:effectLst/>
                <a:latin typeface="Lato"/>
              </a:rPr>
              <a:t> field. In both cases, the generated fields allow Tableau to use the geographic or spatial objects on the </a:t>
            </a:r>
            <a:r>
              <a:rPr lang="en-US" b="1" i="0" dirty="0">
                <a:solidFill>
                  <a:srgbClr val="3C3C3B"/>
                </a:solidFill>
                <a:effectLst/>
                <a:latin typeface="Lato"/>
              </a:rPr>
              <a:t>Marks</a:t>
            </a:r>
            <a:r>
              <a:rPr lang="en-US" b="0" i="0" dirty="0">
                <a:solidFill>
                  <a:srgbClr val="3C3C3B"/>
                </a:solidFill>
                <a:effectLst/>
                <a:latin typeface="Lato"/>
              </a:rPr>
              <a:t> card to define the visualization.</a:t>
            </a:r>
          </a:p>
          <a:p>
            <a:pPr algn="l"/>
            <a:r>
              <a:rPr lang="en-US" b="0" i="0" dirty="0">
                <a:solidFill>
                  <a:srgbClr val="3C3C3B"/>
                </a:solidFill>
                <a:effectLst/>
                <a:latin typeface="Lato"/>
              </a:rPr>
              <a:t>We've barely scratched the surface of what's possible with spatial functions. For example, you could parameterize the radius value to allow the end user to change the distance dynamically. You could use MAKEPOINT() and BUFFER() calculations as join calculations in your data source to bring together spatially related data. With this data, for example, you could </a:t>
            </a:r>
            <a:r>
              <a:rPr lang="en-US" b="1" i="0" dirty="0">
                <a:solidFill>
                  <a:srgbClr val="3C3C3B"/>
                </a:solidFill>
                <a:effectLst/>
                <a:latin typeface="Lato"/>
              </a:rPr>
              <a:t>intersect join</a:t>
            </a:r>
            <a:r>
              <a:rPr lang="en-US" b="0" i="0" dirty="0">
                <a:solidFill>
                  <a:srgbClr val="3C3C3B"/>
                </a:solidFill>
                <a:effectLst/>
                <a:latin typeface="Lato"/>
              </a:rPr>
              <a:t> the hospital record on BUFFER() to the patient records on MAKEPOINT() to specifically work with a dataset that includes or excludes patients within a certain radius. This greatly increases your analytic capabilities.</a:t>
            </a:r>
          </a:p>
          <a:p>
            <a:pPr algn="l"/>
            <a:r>
              <a:rPr lang="en-US" b="0" i="0" dirty="0">
                <a:solidFill>
                  <a:srgbClr val="3C3C3B"/>
                </a:solidFill>
                <a:effectLst/>
                <a:latin typeface="Lato"/>
              </a:rPr>
              <a:t>With a good understanding of the geospatial functions available, let's shift our focus just a bit to discuss another topic of interest: creating custom territories.</a:t>
            </a:r>
          </a:p>
          <a:p>
            <a:pPr marL="158750" indent="0">
              <a:buNone/>
            </a:pPr>
            <a:endParaRPr dirty="0">
              <a:uFillTx/>
            </a:endParaRPr>
          </a:p>
        </p:txBody>
      </p:sp>
    </p:spTree>
    <p:extLst>
      <p:ext uri="{BB962C8B-B14F-4D97-AF65-F5344CB8AC3E}">
        <p14:creationId xmlns:p14="http://schemas.microsoft.com/office/powerpoint/2010/main" val="40807715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68168591"/>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144127001"/>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86001071"/>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102784345"/>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automatically includes the group field on </a:t>
            </a:r>
            <a:r>
              <a:rPr lang="en-US" b="1" i="0" dirty="0">
                <a:solidFill>
                  <a:srgbClr val="3C3C3B"/>
                </a:solidFill>
                <a:effectLst/>
                <a:latin typeface="Lato"/>
              </a:rPr>
              <a:t>Color</a:t>
            </a:r>
            <a:r>
              <a:rPr lang="en-US" b="0" i="0" dirty="0">
                <a:solidFill>
                  <a:srgbClr val="3C3C3B"/>
                </a:solidFill>
                <a:effectLst/>
                <a:latin typeface="Lato"/>
              </a:rPr>
              <a:t>.</a:t>
            </a:r>
          </a:p>
          <a:p>
            <a:pPr algn="l"/>
            <a:r>
              <a:rPr lang="en-US" b="0" i="0" dirty="0">
                <a:solidFill>
                  <a:srgbClr val="3C3C3B"/>
                </a:solidFill>
                <a:effectLst/>
                <a:latin typeface="Lato"/>
              </a:rPr>
              <a:t>You may continue to select and group marks until you have all the custom territories you'd like. With zip code still part of the view level of detail, you will have a mark for each zip code (and any measure will be sliced by zip code).</a:t>
            </a:r>
          </a:p>
          <a:p>
            <a:pPr marL="158750" indent="0">
              <a:buNone/>
            </a:pPr>
            <a:endParaRPr dirty="0">
              <a:uFillTx/>
            </a:endParaRPr>
          </a:p>
        </p:txBody>
      </p:sp>
    </p:spTree>
    <p:extLst>
      <p:ext uri="{BB962C8B-B14F-4D97-AF65-F5344CB8AC3E}">
        <p14:creationId xmlns:p14="http://schemas.microsoft.com/office/powerpoint/2010/main" val="4004811128"/>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you remove zip code from the view, leaving only the </a:t>
            </a:r>
            <a:r>
              <a:rPr lang="en-US" dirty="0"/>
              <a:t>Zip Code (group)</a:t>
            </a:r>
            <a:r>
              <a:rPr lang="en-US" b="0" i="0" dirty="0">
                <a:solidFill>
                  <a:srgbClr val="3C3C3B"/>
                </a:solidFill>
                <a:effectLst/>
                <a:latin typeface="Lato"/>
              </a:rPr>
              <a:t> field, Tableau will draw the marks based on the new group:</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Here, the group field has been renamed Custom Territories and the group names have been aliased as East, West, and Central. We can see the average price of houses in each of the custom territories.</a:t>
            </a:r>
          </a:p>
          <a:p>
            <a:pPr algn="l"/>
            <a:r>
              <a:rPr lang="en-US" b="0" i="0" dirty="0">
                <a:solidFill>
                  <a:srgbClr val="3C3C3B"/>
                </a:solidFill>
                <a:effectLst/>
                <a:latin typeface="Lato"/>
              </a:rPr>
              <a:t>The details of these capabilities are outside the scope of this course, however, you'll find excellent documentation from Tableau at </a:t>
            </a:r>
            <a:r>
              <a:rPr lang="en-US" b="0" i="0" u="none" strike="noStrike" dirty="0">
                <a:solidFill>
                  <a:srgbClr val="EC6611"/>
                </a:solidFill>
                <a:effectLst/>
                <a:latin typeface="Lato"/>
                <a:hlinkClick r:id="rId3"/>
              </a:rPr>
              <a:t>https://help.tableau.com/current/pro/desktop/en-us/maps_mapsources_wms.htm</a:t>
            </a:r>
            <a:r>
              <a:rPr lang="en-US" b="0" i="0" dirty="0">
                <a:solidFill>
                  <a:srgbClr val="3C3C3B"/>
                </a:solidFill>
                <a:effectLst/>
                <a:latin typeface="Lato"/>
              </a:rPr>
              <a:t>.</a:t>
            </a:r>
          </a:p>
          <a:p>
            <a:pPr algn="l"/>
            <a:r>
              <a:rPr lang="en-US" b="0" i="0" dirty="0">
                <a:solidFill>
                  <a:srgbClr val="FFFFFF"/>
                </a:solidFill>
                <a:effectLst/>
                <a:latin typeface="Lato"/>
              </a:rPr>
              <a:t>With a filled map, Tableau will connect all contiguous areas and still include disconnected areas as part of selections and highlighting. With a symbol map, Tableau will draw the mark in the geographic center of all grouped areas.</a:t>
            </a:r>
          </a:p>
          <a:p>
            <a:pPr algn="l"/>
            <a:r>
              <a:rPr lang="en-US" b="0" i="0" dirty="0">
                <a:solidFill>
                  <a:srgbClr val="3C3C3B"/>
                </a:solidFill>
                <a:effectLst/>
                <a:latin typeface="Lato"/>
              </a:rPr>
              <a:t>Sometimes the data itself defines the territories. In that case, we won't need to manually create the territories. Instead, we'll use the technique described next.</a:t>
            </a:r>
          </a:p>
          <a:p>
            <a:pPr marL="158750" indent="0">
              <a:buNone/>
            </a:pPr>
            <a:endParaRPr dirty="0">
              <a:uFillTx/>
            </a:endParaRPr>
          </a:p>
        </p:txBody>
      </p:sp>
    </p:spTree>
    <p:extLst>
      <p:ext uri="{BB962C8B-B14F-4D97-AF65-F5344CB8AC3E}">
        <p14:creationId xmlns:p14="http://schemas.microsoft.com/office/powerpoint/2010/main" val="1506179407"/>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Instead, you can tell Tableau the relationship already exists in the data.</a:t>
            </a:r>
          </a:p>
          <a:p>
            <a:pPr marL="158750" indent="0">
              <a:buNone/>
            </a:pPr>
            <a:endParaRPr dirty="0">
              <a:uFillTx/>
            </a:endParaRPr>
          </a:p>
        </p:txBody>
      </p:sp>
    </p:spTree>
    <p:extLst>
      <p:ext uri="{BB962C8B-B14F-4D97-AF65-F5344CB8AC3E}">
        <p14:creationId xmlns:p14="http://schemas.microsoft.com/office/powerpoint/2010/main" val="3316747736"/>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example, you'd use the drop-down menu of the </a:t>
            </a:r>
            <a:r>
              <a:rPr lang="en-US" b="1" i="0" dirty="0">
                <a:solidFill>
                  <a:srgbClr val="3C3C3B"/>
                </a:solidFill>
                <a:effectLst/>
                <a:latin typeface="Lato"/>
              </a:rPr>
              <a:t>Region</a:t>
            </a:r>
            <a:r>
              <a:rPr lang="en-US" b="0" i="0" dirty="0">
                <a:solidFill>
                  <a:srgbClr val="3C3C3B"/>
                </a:solidFill>
                <a:effectLst/>
                <a:latin typeface="Lato"/>
              </a:rPr>
              <a:t> field in the data pane and select </a:t>
            </a:r>
            <a:r>
              <a:rPr lang="en-US" b="1" i="0" dirty="0">
                <a:solidFill>
                  <a:srgbClr val="3C3C3B"/>
                </a:solidFill>
                <a:effectLst/>
                <a:latin typeface="Lato"/>
              </a:rPr>
              <a:t>Geographic Role</a:t>
            </a:r>
            <a:r>
              <a:rPr lang="en-US" b="0" i="0" dirty="0">
                <a:solidFill>
                  <a:srgbClr val="3C3C3B"/>
                </a:solidFill>
                <a:effectLst/>
                <a:latin typeface="Lato"/>
              </a:rPr>
              <a:t> | </a:t>
            </a:r>
            <a:r>
              <a:rPr lang="en-US" b="1" i="0" dirty="0">
                <a:solidFill>
                  <a:srgbClr val="3C3C3B"/>
                </a:solidFill>
                <a:effectLst/>
                <a:latin typeface="Lato"/>
              </a:rPr>
              <a:t>Create From...</a:t>
            </a:r>
            <a:r>
              <a:rPr lang="en-US" b="0" i="0" dirty="0">
                <a:solidFill>
                  <a:srgbClr val="3C3C3B"/>
                </a:solidFill>
                <a:effectLst/>
                <a:latin typeface="Lato"/>
              </a:rPr>
              <a:t> | </a:t>
            </a:r>
            <a:r>
              <a:rPr lang="en-US" b="1" i="0" dirty="0">
                <a:solidFill>
                  <a:srgbClr val="3C3C3B"/>
                </a:solidFill>
                <a:effectLst/>
                <a:latin typeface="Lato"/>
              </a:rPr>
              <a:t>Zip Code</a:t>
            </a:r>
            <a:r>
              <a:rPr lang="en-US" b="0" i="0" dirty="0">
                <a:solidFill>
                  <a:srgbClr val="3C3C3B"/>
                </a:solidFill>
                <a:effectLst/>
                <a:latin typeface="Lato"/>
              </a:rPr>
              <a:t>. </a:t>
            </a:r>
            <a:r>
              <a:rPr lang="en-US" b="1" i="0" dirty="0">
                <a:solidFill>
                  <a:srgbClr val="3C3C3B"/>
                </a:solidFill>
                <a:effectLst/>
                <a:latin typeface="Lato"/>
              </a:rPr>
              <a:t>Region</a:t>
            </a:r>
            <a:r>
              <a:rPr lang="en-US" b="0" i="0" dirty="0">
                <a:solidFill>
                  <a:srgbClr val="3C3C3B"/>
                </a:solidFill>
                <a:effectLst/>
                <a:latin typeface="Lato"/>
              </a:rPr>
              <a:t> is now a geographic field that defines custom territories: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In this case, the regions have been defined by the </a:t>
            </a:r>
            <a:r>
              <a:rPr lang="en-US" b="1" i="0" dirty="0">
                <a:solidFill>
                  <a:srgbClr val="3C3C3B"/>
                </a:solidFill>
                <a:effectLst/>
                <a:latin typeface="Lato"/>
              </a:rPr>
              <a:t>Region</a:t>
            </a:r>
            <a:r>
              <a:rPr lang="en-US" b="0" i="0" dirty="0">
                <a:solidFill>
                  <a:srgbClr val="3C3C3B"/>
                </a:solidFill>
                <a:effectLst/>
                <a:latin typeface="Lato"/>
              </a:rPr>
              <a:t> field in the data. If the regions are redefined at a later date, Tableau will display the new regions (as long as the data is updated). Using field-defined custom regions gives us confidence that we won't need to manually update the definitions.</a:t>
            </a:r>
          </a:p>
          <a:p>
            <a:pPr algn="l"/>
            <a:r>
              <a:rPr lang="en-US" b="0" i="0" dirty="0">
                <a:solidFill>
                  <a:srgbClr val="FFFFFF"/>
                </a:solidFill>
                <a:effectLst/>
                <a:latin typeface="Lato"/>
              </a:rPr>
              <a:t>Use ad hoc custom territories to perform quick analysis, but consider field-defined custom territories for long-term solutions because you can then redefine the territories in the data without manually editing any groups in the Tableau data source.</a:t>
            </a:r>
          </a:p>
          <a:p>
            <a:pPr marL="158750" indent="0">
              <a:buNone/>
            </a:pPr>
            <a:endParaRPr dirty="0">
              <a:uFillTx/>
            </a:endParaRPr>
          </a:p>
        </p:txBody>
      </p:sp>
    </p:spTree>
    <p:extLst>
      <p:ext uri="{BB962C8B-B14F-4D97-AF65-F5344CB8AC3E}">
        <p14:creationId xmlns:p14="http://schemas.microsoft.com/office/powerpoint/2010/main" val="1665587963"/>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You can show or hide the zoom controls and/or map search by right-clicking the map and selecting the appropriate option.</a:t>
            </a:r>
          </a:p>
          <a:p>
            <a:pPr algn="l">
              <a:buFont typeface="Arial" panose="020B0604020202020204" pitchFamily="34" charset="0"/>
              <a:buChar char="•"/>
            </a:pPr>
            <a:r>
              <a:rPr lang="en-US" b="0" i="0" dirty="0">
                <a:solidFill>
                  <a:srgbClr val="3C3C3B"/>
                </a:solidFill>
                <a:effectLst/>
                <a:latin typeface="Lato"/>
              </a:rPr>
              <a:t>Zoom controls can be shown on any visualization type that uses an axis.</a:t>
            </a:r>
          </a:p>
          <a:p>
            <a:pPr algn="l">
              <a:buFont typeface="Arial" panose="020B0604020202020204" pitchFamily="34" charset="0"/>
              <a:buChar char="•"/>
            </a:pPr>
            <a:r>
              <a:rPr lang="en-US" b="0" i="0" dirty="0">
                <a:solidFill>
                  <a:srgbClr val="3C3C3B"/>
                </a:solidFill>
                <a:effectLst/>
                <a:latin typeface="Lato"/>
              </a:rPr>
              <a:t>The pushpin on the zoom controls alternately returns the map to the best fit of visible data or locks the current zoom and location.</a:t>
            </a:r>
          </a:p>
          <a:p>
            <a:pPr marL="158750" indent="0">
              <a:buNone/>
            </a:pPr>
            <a:endParaRPr dirty="0">
              <a:uFillTx/>
            </a:endParaRPr>
          </a:p>
        </p:txBody>
      </p:sp>
    </p:spTree>
    <p:extLst>
      <p:ext uri="{BB962C8B-B14F-4D97-AF65-F5344CB8AC3E}">
        <p14:creationId xmlns:p14="http://schemas.microsoft.com/office/powerpoint/2010/main" val="424248913"/>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create a </a:t>
            </a:r>
            <a:r>
              <a:rPr lang="en-US" b="1" i="0" dirty="0">
                <a:solidFill>
                  <a:srgbClr val="3C3C3B"/>
                </a:solidFill>
                <a:effectLst/>
                <a:latin typeface="Lato"/>
              </a:rPr>
              <a:t>dual-axis map</a:t>
            </a:r>
            <a:r>
              <a:rPr lang="en-US" b="0" i="0" dirty="0">
                <a:solidFill>
                  <a:srgbClr val="3C3C3B"/>
                </a:solidFill>
                <a:effectLst/>
                <a:latin typeface="Lato"/>
              </a:rPr>
              <a:t> by duplicating (</a:t>
            </a:r>
            <a:r>
              <a:rPr lang="en-US" b="0" i="1" dirty="0">
                <a:solidFill>
                  <a:srgbClr val="3C3C3B"/>
                </a:solidFill>
                <a:effectLst/>
                <a:latin typeface="Lato"/>
              </a:rPr>
              <a:t>Ctrl</a:t>
            </a:r>
            <a:r>
              <a:rPr lang="en-US" b="0" i="0" dirty="0">
                <a:solidFill>
                  <a:srgbClr val="3C3C3B"/>
                </a:solidFill>
                <a:effectLst/>
                <a:latin typeface="Lato"/>
              </a:rPr>
              <a:t> + drag/drop) either the </a:t>
            </a:r>
            <a:r>
              <a:rPr lang="en-US" b="1" i="0" dirty="0">
                <a:solidFill>
                  <a:srgbClr val="3C3C3B"/>
                </a:solidFill>
                <a:effectLst/>
                <a:latin typeface="Lato"/>
              </a:rPr>
              <a:t>Longitude</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or </a:t>
            </a:r>
            <a:r>
              <a:rPr lang="en-US" b="1" i="0" dirty="0">
                <a:solidFill>
                  <a:srgbClr val="3C3C3B"/>
                </a:solidFill>
                <a:effectLst/>
                <a:latin typeface="Lato"/>
              </a:rPr>
              <a:t>Latitude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and then using the field's drop-down menu to select </a:t>
            </a:r>
            <a:r>
              <a:rPr lang="en-US" b="1" i="0" dirty="0">
                <a:solidFill>
                  <a:srgbClr val="3C3C3B"/>
                </a:solidFill>
                <a:effectLst/>
                <a:latin typeface="Lato"/>
              </a:rPr>
              <a:t>Dual Axis</a:t>
            </a:r>
            <a:r>
              <a:rPr lang="en-US" b="0" i="0" dirty="0">
                <a:solidFill>
                  <a:srgbClr val="3C3C3B"/>
                </a:solidFill>
                <a:effectLst/>
                <a:latin typeface="Lato"/>
              </a:rPr>
              <a:t>. You can use this technique to combine multiple mark types on a single map:</a:t>
            </a:r>
            <a:endParaRPr dirty="0">
              <a:uFillTx/>
            </a:endParaRPr>
          </a:p>
        </p:txBody>
      </p:sp>
    </p:spTree>
    <p:extLst>
      <p:ext uri="{BB962C8B-B14F-4D97-AF65-F5344CB8AC3E}">
        <p14:creationId xmlns:p14="http://schemas.microsoft.com/office/powerpoint/2010/main" val="2501215364"/>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 can use dual axes to display various levels of detail or to use different mark types. In this case, both are accomplished. The map leverages the dual axis to show </a:t>
            </a:r>
            <a:r>
              <a:rPr lang="en-US" b="1" i="0" dirty="0">
                <a:solidFill>
                  <a:srgbClr val="3C3C3B"/>
                </a:solidFill>
                <a:effectLst/>
                <a:latin typeface="Lato"/>
              </a:rPr>
              <a:t>Profit</a:t>
            </a:r>
            <a:r>
              <a:rPr lang="en-US" b="0" i="0" dirty="0">
                <a:solidFill>
                  <a:srgbClr val="3C3C3B"/>
                </a:solidFill>
                <a:effectLst/>
                <a:latin typeface="Lato"/>
              </a:rPr>
              <a:t> at a state level with a filled map and </a:t>
            </a:r>
            <a:r>
              <a:rPr lang="en-US" b="1" i="0" dirty="0">
                <a:solidFill>
                  <a:srgbClr val="3C3C3B"/>
                </a:solidFill>
                <a:effectLst/>
                <a:latin typeface="Lato"/>
              </a:rPr>
              <a:t>Sales</a:t>
            </a:r>
            <a:r>
              <a:rPr lang="en-US" b="0" i="0" dirty="0">
                <a:solidFill>
                  <a:srgbClr val="3C3C3B"/>
                </a:solidFill>
                <a:effectLst/>
                <a:latin typeface="Lato"/>
              </a:rPr>
              <a:t> at a </a:t>
            </a:r>
            <a:r>
              <a:rPr lang="en-US" b="1" i="0" dirty="0">
                <a:solidFill>
                  <a:srgbClr val="3C3C3B"/>
                </a:solidFill>
                <a:effectLst/>
                <a:latin typeface="Lato"/>
              </a:rPr>
              <a:t>Postal Code</a:t>
            </a:r>
            <a:r>
              <a:rPr lang="en-US" b="0" i="0" dirty="0">
                <a:solidFill>
                  <a:srgbClr val="3C3C3B"/>
                </a:solidFill>
                <a:effectLst/>
                <a:latin typeface="Lato"/>
              </a:rPr>
              <a:t> level with a circle:</a:t>
            </a:r>
          </a:p>
          <a:p>
            <a:pPr algn="l">
              <a:buFont typeface="Arial" panose="020B0604020202020204" pitchFamily="34" charset="0"/>
              <a:buChar char="•"/>
            </a:pPr>
            <a:r>
              <a:rPr lang="en-US" b="0" i="0" dirty="0">
                <a:solidFill>
                  <a:srgbClr val="3C3C3B"/>
                </a:solidFill>
                <a:effectLst/>
                <a:latin typeface="Lato"/>
              </a:rPr>
              <a:t>When using filled maps, consider setting </a:t>
            </a:r>
            <a:r>
              <a:rPr lang="en-US" b="1" i="0" dirty="0">
                <a:solidFill>
                  <a:srgbClr val="3C3C3B"/>
                </a:solidFill>
                <a:effectLst/>
                <a:latin typeface="Lato"/>
              </a:rPr>
              <a:t>Washout</a:t>
            </a:r>
            <a:r>
              <a:rPr lang="en-US" b="0" i="0" dirty="0">
                <a:solidFill>
                  <a:srgbClr val="3C3C3B"/>
                </a:solidFill>
                <a:effectLst/>
                <a:latin typeface="Lato"/>
              </a:rPr>
              <a:t> to </a:t>
            </a:r>
            <a:r>
              <a:rPr lang="en-US" b="1" i="0" dirty="0">
                <a:solidFill>
                  <a:srgbClr val="3C3C3B"/>
                </a:solidFill>
                <a:effectLst/>
                <a:latin typeface="Lato"/>
              </a:rPr>
              <a:t>100%</a:t>
            </a:r>
            <a:r>
              <a:rPr lang="en-US" b="0" i="0" dirty="0">
                <a:solidFill>
                  <a:srgbClr val="3C3C3B"/>
                </a:solidFill>
                <a:effectLst/>
                <a:latin typeface="Lato"/>
              </a:rPr>
              <a:t> in the </a:t>
            </a:r>
            <a:r>
              <a:rPr lang="en-US" b="1" i="0" dirty="0">
                <a:solidFill>
                  <a:srgbClr val="3C3C3B"/>
                </a:solidFill>
                <a:effectLst/>
                <a:latin typeface="Lato"/>
              </a:rPr>
              <a:t>Map Layers</a:t>
            </a:r>
            <a:r>
              <a:rPr lang="en-US" b="0" i="0" dirty="0">
                <a:solidFill>
                  <a:srgbClr val="3C3C3B"/>
                </a:solidFill>
                <a:effectLst/>
                <a:latin typeface="Lato"/>
              </a:rPr>
              <a:t> window for clean-looking maps. However, only filled shapes will show, so any missing states (or counties, countries, or others) will not be drawn:</a:t>
            </a:r>
          </a:p>
          <a:p>
            <a:pPr algn="l">
              <a:buFont typeface="Arial" panose="020B0604020202020204" pitchFamily="34" charset="0"/>
              <a:buChar char="•"/>
            </a:pPr>
            <a:endParaRPr lang="en-US" b="0" i="0" dirty="0">
              <a:solidFill>
                <a:srgbClr val="3C3C3B"/>
              </a:solidFill>
              <a:effectLst/>
              <a:latin typeface="Lato"/>
            </a:endParaRPr>
          </a:p>
          <a:p>
            <a:pPr marL="742950" lvl="1" indent="-285750" algn="l">
              <a:buFont typeface="Arial" panose="020B0604020202020204" pitchFamily="34" charset="0"/>
              <a:buChar char="•"/>
            </a:pPr>
            <a:r>
              <a:rPr lang="en-US" b="0" i="0" dirty="0">
                <a:solidFill>
                  <a:srgbClr val="3C3C3B"/>
                </a:solidFill>
                <a:effectLst/>
                <a:latin typeface="Lato"/>
              </a:rPr>
              <a:t>You can change the source of the background map image tiles using the menu and selecting </a:t>
            </a:r>
            <a:r>
              <a:rPr lang="en-US" b="1" i="0" dirty="0">
                <a:solidFill>
                  <a:srgbClr val="3C3C3B"/>
                </a:solidFill>
                <a:effectLst/>
                <a:latin typeface="Lato"/>
              </a:rPr>
              <a:t>Map</a:t>
            </a:r>
            <a:r>
              <a:rPr lang="en-US" b="0" i="0" dirty="0">
                <a:solidFill>
                  <a:srgbClr val="3C3C3B"/>
                </a:solidFill>
                <a:effectLst/>
                <a:latin typeface="Lato"/>
              </a:rPr>
              <a:t> | </a:t>
            </a:r>
            <a:r>
              <a:rPr lang="en-US" b="1" i="0" dirty="0">
                <a:solidFill>
                  <a:srgbClr val="3C3C3B"/>
                </a:solidFill>
                <a:effectLst/>
                <a:latin typeface="Lato"/>
              </a:rPr>
              <a:t>Background Maps</a:t>
            </a:r>
            <a:r>
              <a:rPr lang="en-US" b="0" i="0" dirty="0">
                <a:solidFill>
                  <a:srgbClr val="3C3C3B"/>
                </a:solidFill>
                <a:effectLst/>
                <a:latin typeface="Lato"/>
              </a:rPr>
              <a:t>. This allows you to choose between </a:t>
            </a:r>
            <a:r>
              <a:rPr lang="en-US" b="1" i="0" dirty="0">
                <a:solidFill>
                  <a:srgbClr val="3C3C3B"/>
                </a:solidFill>
                <a:effectLst/>
                <a:latin typeface="Lato"/>
              </a:rPr>
              <a:t>None</a:t>
            </a:r>
            <a:r>
              <a:rPr lang="en-US" b="0" i="0" dirty="0">
                <a:solidFill>
                  <a:srgbClr val="3C3C3B"/>
                </a:solidFill>
                <a:effectLst/>
                <a:latin typeface="Lato"/>
              </a:rPr>
              <a:t>, </a:t>
            </a:r>
            <a:r>
              <a:rPr lang="en-US" b="1" i="0" dirty="0">
                <a:solidFill>
                  <a:srgbClr val="3C3C3B"/>
                </a:solidFill>
                <a:effectLst/>
                <a:latin typeface="Lato"/>
              </a:rPr>
              <a:t>Offline</a:t>
            </a:r>
            <a:r>
              <a:rPr lang="en-US" b="0" i="0" dirty="0">
                <a:solidFill>
                  <a:srgbClr val="3C3C3B"/>
                </a:solidFill>
                <a:effectLst/>
                <a:latin typeface="Lato"/>
              </a:rPr>
              <a:t> (which is useful when you don't have an internet connection but is limited in the detail that can be shown), or </a:t>
            </a:r>
            <a:r>
              <a:rPr lang="en-US" b="1" i="0" dirty="0">
                <a:solidFill>
                  <a:srgbClr val="3C3C3B"/>
                </a:solidFill>
                <a:effectLst/>
                <a:latin typeface="Lato"/>
              </a:rPr>
              <a:t>Tableau</a:t>
            </a:r>
            <a:r>
              <a:rPr lang="en-US" b="0" i="0" dirty="0">
                <a:solidFill>
                  <a:srgbClr val="3C3C3B"/>
                </a:solidFill>
                <a:effectLst/>
                <a:latin typeface="Lato"/>
              </a:rPr>
              <a:t> (the default).</a:t>
            </a:r>
          </a:p>
          <a:p>
            <a:pPr marL="742950" lvl="1" indent="-285750" algn="l">
              <a:buFont typeface="Arial" panose="020B0604020202020204" pitchFamily="34" charset="0"/>
              <a:buChar char="•"/>
            </a:pPr>
            <a:r>
              <a:rPr lang="en-US" b="0" i="0" dirty="0">
                <a:solidFill>
                  <a:srgbClr val="3C3C3B"/>
                </a:solidFill>
                <a:effectLst/>
                <a:latin typeface="Lato"/>
              </a:rPr>
              <a:t>Additionally, from the same menu option, you can specify </a:t>
            </a:r>
            <a:r>
              <a:rPr lang="en-US" b="1" i="0" dirty="0">
                <a:solidFill>
                  <a:srgbClr val="3C3C3B"/>
                </a:solidFill>
                <a:effectLst/>
                <a:latin typeface="Lato"/>
              </a:rPr>
              <a:t>Map Services...</a:t>
            </a:r>
            <a:r>
              <a:rPr lang="en-US" b="0" i="0" dirty="0">
                <a:solidFill>
                  <a:srgbClr val="3C3C3B"/>
                </a:solidFill>
                <a:effectLst/>
                <a:latin typeface="Lato"/>
              </a:rPr>
              <a:t> to use a WMS server or Mapbox.</a:t>
            </a:r>
          </a:p>
          <a:p>
            <a:pPr algn="l"/>
            <a:r>
              <a:rPr lang="en-US" b="0" i="0" dirty="0">
                <a:solidFill>
                  <a:srgbClr val="3C3C3B"/>
                </a:solidFill>
                <a:effectLst/>
                <a:latin typeface="Lato"/>
              </a:rPr>
              <a:t>Next, we'll conclude this lesson by exploring how plotting your data onto background images can further enhance data visualization and presentation.</a:t>
            </a:r>
          </a:p>
          <a:p>
            <a:pPr marL="158750" indent="0">
              <a:buNone/>
            </a:pPr>
            <a:endParaRPr dirty="0">
              <a:uFillTx/>
            </a:endParaRPr>
          </a:p>
        </p:txBody>
      </p:sp>
    </p:spTree>
    <p:extLst>
      <p:ext uri="{BB962C8B-B14F-4D97-AF65-F5344CB8AC3E}">
        <p14:creationId xmlns:p14="http://schemas.microsoft.com/office/powerpoint/2010/main" val="37806804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Tableau offers the ability to connect to nearly any data source. It does this with a unique paradigm that leverages the power and efficiency of existing database engines or alternately extracts the data locally. We'll look at joins, blends, unions, and the brand new object model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In this lesson, we'll focus on essential concepts of how Tableau connects to and works with data.</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We'll start by gaining an understanding of the underlying paradigm of how Tableau works with data.</a:t>
            </a:r>
          </a:p>
        </p:txBody>
      </p:sp>
    </p:spTree>
    <p:extLst>
      <p:ext uri="{BB962C8B-B14F-4D97-AF65-F5344CB8AC3E}">
        <p14:creationId xmlns:p14="http://schemas.microsoft.com/office/powerpoint/2010/main" val="2396288845"/>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this example, we'll plot the number of patients per month in various rooms in a hospital. We'll use two images of floorplans for the ground floor and the second floor of the hospital. The data source is located in the lesson 12 directory and is named Hospital.xlsx. It consists of two tabs: one for patient counts and another for room locations based on the x/y coordinates mapped to the images. We'll shortly consider how that works. You can view the completed example in the lesson 12 Complete.twbx workbook or start from scratch using lesson 12 Starter.twbx.</a:t>
            </a:r>
          </a:p>
          <a:p>
            <a:pPr algn="l"/>
            <a:r>
              <a:rPr lang="en-US" b="0" i="0" dirty="0">
                <a:solidFill>
                  <a:srgbClr val="3C3C3B"/>
                </a:solidFill>
                <a:effectLst/>
                <a:latin typeface="Lato"/>
              </a:rPr>
              <a:t>To specify a background image, use the top menu to select </a:t>
            </a:r>
            <a:r>
              <a:rPr lang="en-US" b="1" i="0" dirty="0">
                <a:solidFill>
                  <a:srgbClr val="3C3C3B"/>
                </a:solidFill>
                <a:effectLst/>
                <a:latin typeface="Lato"/>
              </a:rPr>
              <a:t>Map</a:t>
            </a:r>
            <a:r>
              <a:rPr lang="en-US" b="0" i="0" dirty="0">
                <a:solidFill>
                  <a:srgbClr val="3C3C3B"/>
                </a:solidFill>
                <a:effectLst/>
                <a:latin typeface="Lato"/>
              </a:rPr>
              <a:t> | </a:t>
            </a:r>
            <a:r>
              <a:rPr lang="en-US" b="1" i="0" dirty="0">
                <a:solidFill>
                  <a:srgbClr val="3C3C3B"/>
                </a:solidFill>
                <a:effectLst/>
                <a:latin typeface="Lato"/>
              </a:rPr>
              <a:t>Background Images</a:t>
            </a:r>
            <a:r>
              <a:rPr lang="en-US" b="0" i="0" dirty="0">
                <a:solidFill>
                  <a:srgbClr val="3C3C3B"/>
                </a:solidFill>
                <a:effectLst/>
                <a:latin typeface="Lato"/>
              </a:rPr>
              <a:t> and then click the data source to which the image applies – in this example, Patient Activity (Hospital). On the </a:t>
            </a:r>
            <a:r>
              <a:rPr lang="en-US" b="1" i="0" dirty="0">
                <a:solidFill>
                  <a:srgbClr val="3C3C3B"/>
                </a:solidFill>
                <a:effectLst/>
                <a:latin typeface="Lato"/>
              </a:rPr>
              <a:t>Background Images</a:t>
            </a:r>
            <a:r>
              <a:rPr lang="en-US" b="0" i="0" dirty="0">
                <a:solidFill>
                  <a:srgbClr val="3C3C3B"/>
                </a:solidFill>
                <a:effectLst/>
                <a:latin typeface="Lato"/>
              </a:rPr>
              <a:t> screen, you can add one or more images.</a:t>
            </a:r>
          </a:p>
          <a:p>
            <a:pPr marL="158750" indent="0">
              <a:buNone/>
            </a:pPr>
            <a:endParaRPr dirty="0">
              <a:uFillTx/>
            </a:endParaRPr>
          </a:p>
        </p:txBody>
      </p:sp>
    </p:spTree>
    <p:extLst>
      <p:ext uri="{BB962C8B-B14F-4D97-AF65-F5344CB8AC3E}">
        <p14:creationId xmlns:p14="http://schemas.microsoft.com/office/powerpoint/2010/main" val="1459698279"/>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You'll notice that we mapped the fields </a:t>
            </a:r>
            <a:r>
              <a:rPr lang="en-US" b="1" i="0" dirty="0">
                <a:solidFill>
                  <a:srgbClr val="3C3C3B"/>
                </a:solidFill>
                <a:effectLst/>
                <a:latin typeface="Lato"/>
              </a:rPr>
              <a:t>X</a:t>
            </a:r>
            <a:r>
              <a:rPr lang="en-US" b="0" i="0" dirty="0">
                <a:solidFill>
                  <a:srgbClr val="3C3C3B"/>
                </a:solidFill>
                <a:effectLst/>
                <a:latin typeface="Lato"/>
              </a:rPr>
              <a:t> and </a:t>
            </a:r>
            <a:r>
              <a:rPr lang="en-US" b="1" i="0" dirty="0">
                <a:solidFill>
                  <a:srgbClr val="3C3C3B"/>
                </a:solidFill>
                <a:effectLst/>
                <a:latin typeface="Lato"/>
              </a:rPr>
              <a:t>Y</a:t>
            </a:r>
            <a:r>
              <a:rPr lang="en-US" b="0" i="0" dirty="0">
                <a:solidFill>
                  <a:srgbClr val="3C3C3B"/>
                </a:solidFill>
                <a:effectLst/>
                <a:latin typeface="Lato"/>
              </a:rPr>
              <a:t> (from the </a:t>
            </a:r>
            <a:r>
              <a:rPr lang="en-US" b="1" i="0" dirty="0">
                <a:solidFill>
                  <a:srgbClr val="3C3C3B"/>
                </a:solidFill>
                <a:effectLst/>
                <a:latin typeface="Lato"/>
              </a:rPr>
              <a:t>Locations</a:t>
            </a:r>
            <a:r>
              <a:rPr lang="en-US" b="0" i="0" dirty="0">
                <a:solidFill>
                  <a:srgbClr val="3C3C3B"/>
                </a:solidFill>
                <a:effectLst/>
                <a:latin typeface="Lato"/>
              </a:rPr>
              <a:t> tab) and specified </a:t>
            </a:r>
            <a:r>
              <a:rPr lang="en-US" b="1" i="0" dirty="0">
                <a:solidFill>
                  <a:srgbClr val="3C3C3B"/>
                </a:solidFill>
                <a:effectLst/>
                <a:latin typeface="Lato"/>
              </a:rPr>
              <a:t>Right</a:t>
            </a:r>
            <a:r>
              <a:rPr lang="en-US" b="0" i="0" dirty="0">
                <a:solidFill>
                  <a:srgbClr val="3C3C3B"/>
                </a:solidFill>
                <a:effectLst/>
                <a:latin typeface="Lato"/>
              </a:rPr>
              <a:t> at </a:t>
            </a:r>
            <a:r>
              <a:rPr lang="en-US" b="1" i="0" dirty="0">
                <a:solidFill>
                  <a:srgbClr val="3C3C3B"/>
                </a:solidFill>
                <a:effectLst/>
                <a:latin typeface="Lato"/>
              </a:rPr>
              <a:t>800</a:t>
            </a:r>
            <a:r>
              <a:rPr lang="en-US" b="0" i="0" dirty="0">
                <a:solidFill>
                  <a:srgbClr val="3C3C3B"/>
                </a:solidFill>
                <a:effectLst/>
                <a:latin typeface="Lato"/>
              </a:rPr>
              <a:t> and </a:t>
            </a:r>
            <a:r>
              <a:rPr lang="en-US" b="1" i="0" dirty="0">
                <a:solidFill>
                  <a:srgbClr val="3C3C3B"/>
                </a:solidFill>
                <a:effectLst/>
                <a:latin typeface="Lato"/>
              </a:rPr>
              <a:t>Bottom</a:t>
            </a:r>
            <a:r>
              <a:rPr lang="en-US" b="0" i="0" dirty="0">
                <a:solidFill>
                  <a:srgbClr val="3C3C3B"/>
                </a:solidFill>
                <a:effectLst/>
                <a:latin typeface="Lato"/>
              </a:rPr>
              <a:t> at </a:t>
            </a:r>
            <a:r>
              <a:rPr lang="en-US" b="1" i="0" dirty="0">
                <a:solidFill>
                  <a:srgbClr val="3C3C3B"/>
                </a:solidFill>
                <a:effectLst/>
                <a:latin typeface="Lato"/>
              </a:rPr>
              <a:t>700</a:t>
            </a:r>
            <a:r>
              <a:rPr lang="en-US" b="0" i="0" dirty="0">
                <a:solidFill>
                  <a:srgbClr val="3C3C3B"/>
                </a:solidFill>
                <a:effectLst/>
                <a:latin typeface="Lato"/>
              </a:rPr>
              <a:t>. This is based on the size of the image in pixels.</a:t>
            </a:r>
          </a:p>
          <a:p>
            <a:pPr algn="l"/>
            <a:r>
              <a:rPr lang="en-US" b="0" i="0" dirty="0">
                <a:solidFill>
                  <a:srgbClr val="FFFFFF"/>
                </a:solidFill>
                <a:effectLst/>
                <a:latin typeface="Lato"/>
              </a:rPr>
              <a:t>You don't have to use pixels, but most of the time it makes it far easier to map the locations for the data. In this case, we have a tab of an Excel file with the locations already mapped to the </a:t>
            </a:r>
            <a:r>
              <a:rPr lang="en-US" b="1" i="0" dirty="0">
                <a:solidFill>
                  <a:srgbClr val="FFFFFF"/>
                </a:solidFill>
                <a:effectLst/>
                <a:latin typeface="Lato"/>
              </a:rPr>
              <a:t>x</a:t>
            </a:r>
            <a:r>
              <a:rPr lang="en-US" b="0" i="0" dirty="0">
                <a:solidFill>
                  <a:srgbClr val="FFFFFF"/>
                </a:solidFill>
                <a:effectLst/>
                <a:latin typeface="Lato"/>
              </a:rPr>
              <a:t> and </a:t>
            </a:r>
            <a:r>
              <a:rPr lang="en-US" b="1" i="0" dirty="0">
                <a:solidFill>
                  <a:srgbClr val="FFFFFF"/>
                </a:solidFill>
                <a:effectLst/>
                <a:latin typeface="Lato"/>
              </a:rPr>
              <a:t>y</a:t>
            </a:r>
            <a:r>
              <a:rPr lang="en-US" b="0" i="0" dirty="0">
                <a:solidFill>
                  <a:srgbClr val="FFFFFF"/>
                </a:solidFill>
                <a:effectLst/>
                <a:latin typeface="Lato"/>
              </a:rPr>
              <a:t> coordinates on the image (in pixels). With cross-database joins, you can create a simple text or Excel file containing mappings for your images and join them to an existing data source. You can map points manually (using a graphics application) or use one of many free online tools that allow you to quickly map coordinates on images.</a:t>
            </a:r>
          </a:p>
          <a:p>
            <a:pPr marL="158750" indent="0">
              <a:buNone/>
            </a:pPr>
            <a:endParaRPr dirty="0">
              <a:uFillTx/>
            </a:endParaRPr>
          </a:p>
        </p:txBody>
      </p:sp>
    </p:spTree>
    <p:extLst>
      <p:ext uri="{BB962C8B-B14F-4D97-AF65-F5344CB8AC3E}">
        <p14:creationId xmlns:p14="http://schemas.microsoft.com/office/powerpoint/2010/main" val="1357505689"/>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Next, repeating the preceding steps, we'll add the second image (Hospital - 2nd Floor.png) to the data source, ensuring it only shows for 2nd Floor.</a:t>
            </a:r>
          </a:p>
          <a:p>
            <a:pPr algn="l"/>
            <a:r>
              <a:rPr lang="en-US" b="0" i="0" dirty="0">
                <a:solidFill>
                  <a:srgbClr val="3C3C3B"/>
                </a:solidFill>
                <a:effectLst/>
                <a:latin typeface="Lato"/>
              </a:rPr>
              <a:t>Once we have the images defined and mapped, we're ready to build a visualization. The basic idea is to build a scatterplot using the </a:t>
            </a:r>
            <a:r>
              <a:rPr lang="en-US" b="1" i="0" dirty="0">
                <a:solidFill>
                  <a:srgbClr val="3C3C3B"/>
                </a:solidFill>
                <a:effectLst/>
                <a:latin typeface="Lato"/>
              </a:rPr>
              <a:t>X</a:t>
            </a:r>
            <a:r>
              <a:rPr lang="en-US" b="0" i="0" dirty="0">
                <a:solidFill>
                  <a:srgbClr val="3C3C3B"/>
                </a:solidFill>
                <a:effectLst/>
                <a:latin typeface="Lato"/>
              </a:rPr>
              <a:t> and </a:t>
            </a:r>
            <a:r>
              <a:rPr lang="en-US" b="1" i="0" dirty="0">
                <a:solidFill>
                  <a:srgbClr val="3C3C3B"/>
                </a:solidFill>
                <a:effectLst/>
                <a:latin typeface="Lato"/>
              </a:rPr>
              <a:t>Y</a:t>
            </a:r>
            <a:r>
              <a:rPr lang="en-US" b="0" i="0" dirty="0">
                <a:solidFill>
                  <a:srgbClr val="3C3C3B"/>
                </a:solidFill>
                <a:effectLst/>
                <a:latin typeface="Lato"/>
              </a:rPr>
              <a:t> fields for axes. But we have to ensure that </a:t>
            </a:r>
            <a:r>
              <a:rPr lang="en-US" b="1" i="0" dirty="0">
                <a:solidFill>
                  <a:srgbClr val="3C3C3B"/>
                </a:solidFill>
                <a:effectLst/>
                <a:latin typeface="Lato"/>
              </a:rPr>
              <a:t>X</a:t>
            </a:r>
            <a:r>
              <a:rPr lang="en-US" b="0" i="0" dirty="0">
                <a:solidFill>
                  <a:srgbClr val="3C3C3B"/>
                </a:solidFill>
                <a:effectLst/>
                <a:latin typeface="Lato"/>
              </a:rPr>
              <a:t> and </a:t>
            </a:r>
            <a:r>
              <a:rPr lang="en-US" b="1" i="0" dirty="0">
                <a:solidFill>
                  <a:srgbClr val="3C3C3B"/>
                </a:solidFill>
                <a:effectLst/>
                <a:latin typeface="Lato"/>
              </a:rPr>
              <a:t>Y</a:t>
            </a:r>
            <a:r>
              <a:rPr lang="en-US" b="0" i="0" dirty="0">
                <a:solidFill>
                  <a:srgbClr val="3C3C3B"/>
                </a:solidFill>
                <a:effectLst/>
                <a:latin typeface="Lato"/>
              </a:rPr>
              <a:t> are not summed because if they are added together for multiple records, then we no longer have a correct mapping to pixel locations. There are a couple of options:</a:t>
            </a:r>
          </a:p>
          <a:p>
            <a:pPr algn="l">
              <a:buFont typeface="Arial" panose="020B0604020202020204" pitchFamily="34" charset="0"/>
              <a:buChar char="•"/>
            </a:pPr>
            <a:r>
              <a:rPr lang="en-US" b="0" i="0" dirty="0">
                <a:solidFill>
                  <a:srgbClr val="3C3C3B"/>
                </a:solidFill>
                <a:effectLst/>
                <a:latin typeface="Lato"/>
              </a:rPr>
              <a:t>Use </a:t>
            </a:r>
            <a:r>
              <a:rPr lang="en-US" b="1" i="0" dirty="0">
                <a:solidFill>
                  <a:srgbClr val="3C3C3B"/>
                </a:solidFill>
                <a:effectLst/>
                <a:latin typeface="Lato"/>
              </a:rPr>
              <a:t>X</a:t>
            </a:r>
            <a:r>
              <a:rPr lang="en-US" b="0" i="0" dirty="0">
                <a:solidFill>
                  <a:srgbClr val="3C3C3B"/>
                </a:solidFill>
                <a:effectLst/>
                <a:latin typeface="Lato"/>
              </a:rPr>
              <a:t> and </a:t>
            </a:r>
            <a:r>
              <a:rPr lang="en-US" b="1" i="0" dirty="0">
                <a:solidFill>
                  <a:srgbClr val="3C3C3B"/>
                </a:solidFill>
                <a:effectLst/>
                <a:latin typeface="Lato"/>
              </a:rPr>
              <a:t>Y</a:t>
            </a:r>
            <a:r>
              <a:rPr lang="en-US" b="0" i="0" dirty="0">
                <a:solidFill>
                  <a:srgbClr val="3C3C3B"/>
                </a:solidFill>
                <a:effectLst/>
                <a:latin typeface="Lato"/>
              </a:rPr>
              <a:t> as continuous dimensions.</a:t>
            </a:r>
          </a:p>
          <a:p>
            <a:pPr algn="l">
              <a:buFont typeface="Arial" panose="020B0604020202020204" pitchFamily="34" charset="0"/>
              <a:buChar char="•"/>
            </a:pPr>
            <a:r>
              <a:rPr lang="en-US" b="0" i="0" dirty="0">
                <a:solidFill>
                  <a:srgbClr val="3C3C3B"/>
                </a:solidFill>
                <a:effectLst/>
                <a:latin typeface="Lato"/>
              </a:rPr>
              <a:t>Use MIN, MAX, or AVG instead of SUM, and ensure that </a:t>
            </a:r>
            <a:r>
              <a:rPr lang="en-US" b="1" i="0" dirty="0">
                <a:solidFill>
                  <a:srgbClr val="3C3C3B"/>
                </a:solidFill>
                <a:effectLst/>
                <a:latin typeface="Lato"/>
              </a:rPr>
              <a:t>Location</a:t>
            </a:r>
            <a:r>
              <a:rPr lang="en-US" b="0" i="0" dirty="0">
                <a:solidFill>
                  <a:srgbClr val="3C3C3B"/>
                </a:solidFill>
                <a:effectLst/>
                <a:latin typeface="Lato"/>
              </a:rPr>
              <a:t> is used to define the view level of detail.</a:t>
            </a:r>
          </a:p>
          <a:p>
            <a:pPr algn="l">
              <a:buFont typeface="Arial" panose="020B0604020202020204" pitchFamily="34" charset="0"/>
              <a:buChar char="•"/>
            </a:pPr>
            <a:r>
              <a:rPr lang="en-US" b="0" i="0" dirty="0">
                <a:solidFill>
                  <a:srgbClr val="3C3C3B"/>
                </a:solidFill>
                <a:effectLst/>
                <a:latin typeface="Lato"/>
              </a:rPr>
              <a:t>Additionally, images are measured from 0 at the top to </a:t>
            </a:r>
            <a:r>
              <a:rPr lang="en-US" b="1" i="0" dirty="0">
                <a:solidFill>
                  <a:srgbClr val="3C3C3B"/>
                </a:solidFill>
                <a:effectLst/>
                <a:latin typeface="Lato"/>
              </a:rPr>
              <a:t>Y</a:t>
            </a:r>
            <a:r>
              <a:rPr lang="en-US" b="0" i="0" dirty="0">
                <a:solidFill>
                  <a:srgbClr val="3C3C3B"/>
                </a:solidFill>
                <a:effectLst/>
                <a:latin typeface="Lato"/>
              </a:rPr>
              <a:t> at the bottom, but scatterplots start with 0 at the bottom and values increase upward. So, initially, you may see your background images appear upside-down. To get around this, we'll edit the </a:t>
            </a:r>
            <a:r>
              <a:rPr lang="en-US" b="0" i="1" dirty="0">
                <a:solidFill>
                  <a:srgbClr val="3C3C3B"/>
                </a:solidFill>
                <a:effectLst/>
                <a:latin typeface="Lato"/>
              </a:rPr>
              <a:t>y</a:t>
            </a:r>
            <a:r>
              <a:rPr lang="en-US" b="0" i="0" dirty="0">
                <a:solidFill>
                  <a:srgbClr val="3C3C3B"/>
                </a:solidFill>
                <a:effectLst/>
                <a:latin typeface="Lato"/>
              </a:rPr>
              <a:t> axis (right-click and select </a:t>
            </a:r>
            <a:r>
              <a:rPr lang="en-US" b="1" i="0" dirty="0">
                <a:solidFill>
                  <a:srgbClr val="3C3C3B"/>
                </a:solidFill>
                <a:effectLst/>
                <a:latin typeface="Lato"/>
              </a:rPr>
              <a:t>Edit Axis</a:t>
            </a:r>
            <a:r>
              <a:rPr lang="en-US" b="0" i="0" dirty="0">
                <a:solidFill>
                  <a:srgbClr val="3C3C3B"/>
                </a:solidFill>
                <a:effectLst/>
                <a:latin typeface="Lato"/>
              </a:rPr>
              <a:t>) and check the option for </a:t>
            </a:r>
            <a:r>
              <a:rPr lang="en-US" b="1" i="0" dirty="0">
                <a:solidFill>
                  <a:srgbClr val="3C3C3B"/>
                </a:solidFill>
                <a:effectLst/>
                <a:latin typeface="Lato"/>
              </a:rPr>
              <a:t>Reversed</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39550490"/>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We also need to ensure that the </a:t>
            </a:r>
            <a:r>
              <a:rPr lang="en-US" b="1" i="0" dirty="0">
                <a:solidFill>
                  <a:srgbClr val="3C3C3B"/>
                </a:solidFill>
                <a:effectLst/>
                <a:latin typeface="Lato"/>
              </a:rPr>
              <a:t>Floor</a:t>
            </a:r>
            <a:r>
              <a:rPr lang="en-US" b="0" i="0" dirty="0">
                <a:solidFill>
                  <a:srgbClr val="3C3C3B"/>
                </a:solidFill>
                <a:effectLst/>
                <a:latin typeface="Lato"/>
              </a:rPr>
              <a:t> field is used in the view. This is necessary to tell Tableau which image should be displayed. At this point, we should be able to get a visualization like this:</a:t>
            </a:r>
            <a:endParaRPr dirty="0">
              <a:uFillTx/>
            </a:endParaRPr>
          </a:p>
        </p:txBody>
      </p:sp>
    </p:spTree>
    <p:extLst>
      <p:ext uri="{BB962C8B-B14F-4D97-AF65-F5344CB8AC3E}">
        <p14:creationId xmlns:p14="http://schemas.microsoft.com/office/powerpoint/2010/main" val="2893130444"/>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ability to plot marks on background images opens a world of possibilities for communicating complex topics. Consider how you might show the number of hardware errors on a diagram of a computer network, the number of missed jump shots on a basketball court, or the distance between people in an office building. All of this, and more, is possible!</a:t>
            </a:r>
            <a:endParaRPr dirty="0">
              <a:uFillTx/>
            </a:endParaRPr>
          </a:p>
        </p:txBody>
      </p:sp>
    </p:spTree>
    <p:extLst>
      <p:ext uri="{BB962C8B-B14F-4D97-AF65-F5344CB8AC3E}">
        <p14:creationId xmlns:p14="http://schemas.microsoft.com/office/powerpoint/2010/main" val="2164678750"/>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Next, we'll turn our attention to a brand new feature of Tableau 2020.2: Data Model! And we'll explore the difference between data model relationships, joins, blends, and see how all of them can be used to perform all kinds of valuable analysis!</a:t>
            </a:r>
          </a:p>
          <a:p>
            <a:pPr marL="158750" indent="0">
              <a:buNone/>
            </a:pPr>
            <a:endParaRPr dirty="0">
              <a:uFillTx/>
            </a:endParaRPr>
          </a:p>
        </p:txBody>
      </p:sp>
    </p:spTree>
    <p:extLst>
      <p:ext uri="{BB962C8B-B14F-4D97-AF65-F5344CB8AC3E}">
        <p14:creationId xmlns:p14="http://schemas.microsoft.com/office/powerpoint/2010/main" val="1980304251"/>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24882343"/>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this lesson, we'll gain a deeper understanding of how to model and structure data with Tableau. We've seen the </a:t>
            </a:r>
            <a:r>
              <a:rPr lang="en-US" b="1" i="0" dirty="0">
                <a:solidFill>
                  <a:srgbClr val="3C3C3B"/>
                </a:solidFill>
                <a:effectLst/>
                <a:latin typeface="Lato"/>
              </a:rPr>
              <a:t>Data Source</a:t>
            </a:r>
            <a:r>
              <a:rPr lang="en-US" b="0" i="0" dirty="0">
                <a:solidFill>
                  <a:srgbClr val="3C3C3B"/>
                </a:solidFill>
                <a:effectLst/>
                <a:latin typeface="Lato"/>
              </a:rPr>
              <a:t> screen in previous lessons and briefly explored how to drag and drop tables to form relationships. Now, we'll explore some of Tableau's more complex features to gain a good understanding of how Tableau allows you to relate multiple tables together, either logically or physically.</a:t>
            </a:r>
          </a:p>
          <a:p>
            <a:pPr algn="l"/>
            <a:r>
              <a:rPr lang="en-US" b="0" i="0" dirty="0">
                <a:solidFill>
                  <a:srgbClr val="3C3C3B"/>
                </a:solidFill>
                <a:effectLst/>
                <a:latin typeface="Lato"/>
              </a:rPr>
              <a:t>We'll start with a broad overview of Tableau's new data model and then examine some details of different types of joins and blends. The data model and blending apply primarily to Tableau Desktop (and Server), but pay special attention to the discussion of joins, as a good understanding of join types will aid you greatly when we discuss Tableau preparation in </a:t>
            </a:r>
            <a:r>
              <a:rPr lang="en-US" b="0" i="1" dirty="0">
                <a:solidFill>
                  <a:srgbClr val="3C3C3B"/>
                </a:solidFill>
                <a:effectLst/>
                <a:latin typeface="Lato"/>
              </a:rPr>
              <a:t>lesson 15</a:t>
            </a:r>
            <a:r>
              <a:rPr lang="en-US" b="0" i="0" dirty="0">
                <a:solidFill>
                  <a:srgbClr val="3C3C3B"/>
                </a:solidFill>
                <a:effectLst/>
                <a:latin typeface="Lato"/>
              </a:rPr>
              <a:t>, </a:t>
            </a:r>
            <a:r>
              <a:rPr lang="en-US" b="0" i="1" dirty="0">
                <a:solidFill>
                  <a:srgbClr val="3C3C3B"/>
                </a:solidFill>
                <a:effectLst/>
                <a:latin typeface="Lato"/>
              </a:rPr>
              <a:t>Taming Data with Tableau Prep</a:t>
            </a:r>
            <a:r>
              <a:rPr lang="en-US" b="0" i="0" dirty="0">
                <a:solidFill>
                  <a:srgbClr val="3C3C3B"/>
                </a:solidFill>
                <a:effectLst/>
                <a:latin typeface="Lato"/>
              </a:rPr>
              <a:t>.</a:t>
            </a:r>
          </a:p>
          <a:p>
            <a:pPr algn="l"/>
            <a:r>
              <a:rPr lang="en-US" b="0" i="0" dirty="0">
                <a:solidFill>
                  <a:srgbClr val="FFFFFF"/>
                </a:solidFill>
                <a:effectLst/>
                <a:latin typeface="Lato"/>
              </a:rPr>
              <a:t>The data model is only available in Tableau 2020.2 and later. If you are using an older version, the explanation of joins and blends will be directly applicable, while the explanation of the data model will serve as inspiration for you to upgrade!</a:t>
            </a: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We'll start by understanding the sample dataset included in the workbook for this lesson. This is so that you have a good foundation of knowledge before working through the examples.</a:t>
            </a:r>
            <a:endParaRPr dirty="0">
              <a:uFillTx/>
            </a:endParaRPr>
          </a:p>
        </p:txBody>
      </p:sp>
    </p:spTree>
    <p:extLst>
      <p:ext uri="{BB962C8B-B14F-4D97-AF65-F5344CB8AC3E}">
        <p14:creationId xmlns:p14="http://schemas.microsoft.com/office/powerpoint/2010/main" val="1141398290"/>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b="0" i="0" dirty="0">
                <a:solidFill>
                  <a:srgbClr val="3C3C3B"/>
                </a:solidFill>
                <a:effectLst/>
                <a:latin typeface="Lato"/>
              </a:rPr>
              <a:t>For this lesson, we'll use a sample dataset of patient visits to the hospital. The data itself is contained in the Excel file </a:t>
            </a:r>
            <a:r>
              <a:rPr lang="en-US" dirty="0"/>
              <a:t>Hospital Visits.xlsx</a:t>
            </a:r>
            <a:r>
              <a:rPr lang="en-US" b="0" i="0" dirty="0">
                <a:solidFill>
                  <a:srgbClr val="3C3C3B"/>
                </a:solidFill>
                <a:effectLst/>
                <a:latin typeface="Lato"/>
              </a:rPr>
              <a:t> in the </a:t>
            </a:r>
            <a:r>
              <a:rPr lang="en-US" dirty="0"/>
              <a:t>Learning Tableau\lesson 13</a:t>
            </a:r>
            <a:r>
              <a:rPr lang="en-US" b="0" i="0" dirty="0">
                <a:solidFill>
                  <a:srgbClr val="3C3C3B"/>
                </a:solidFill>
                <a:effectLst/>
                <a:latin typeface="Lato"/>
              </a:rPr>
              <a:t> directory. The tabs of the Excel file represent tables of data, just as you might find in any relational database as multiple files, or simply as literal tabs in an Excel file! The relationship between those tables is illustrated here: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Excel does not explicitly define the relationships, but they are shown here as they might exist in a relational database using foreign key lookups. Here is a brief explanation of the tables and their relationships:</a:t>
            </a:r>
          </a:p>
          <a:p>
            <a:pPr algn="l">
              <a:buFont typeface="Arial" panose="020B0604020202020204" pitchFamily="34" charset="0"/>
              <a:buChar char="•"/>
            </a:pPr>
            <a:r>
              <a:rPr lang="en-US" b="1" i="0" dirty="0">
                <a:solidFill>
                  <a:srgbClr val="3C3C3B"/>
                </a:solidFill>
                <a:effectLst/>
                <a:latin typeface="Lato"/>
              </a:rPr>
              <a:t>Hospital Visit</a:t>
            </a:r>
            <a:r>
              <a:rPr lang="en-US" b="0" i="0" dirty="0">
                <a:solidFill>
                  <a:srgbClr val="3C3C3B"/>
                </a:solidFill>
                <a:effectLst/>
                <a:latin typeface="Lato"/>
              </a:rPr>
              <a:t>: This is the primary table that records the admission and diagnosis of a single patient on a single visit to the hospital. It contains attributes, such as </a:t>
            </a:r>
            <a:r>
              <a:rPr lang="en-US" b="1" i="0" dirty="0">
                <a:solidFill>
                  <a:srgbClr val="3C3C3B"/>
                </a:solidFill>
                <a:effectLst/>
                <a:latin typeface="Lato"/>
              </a:rPr>
              <a:t>Admit Type</a:t>
            </a:r>
            <a:r>
              <a:rPr lang="en-US" b="0" i="0" dirty="0">
                <a:solidFill>
                  <a:srgbClr val="3C3C3B"/>
                </a:solidFill>
                <a:effectLst/>
                <a:latin typeface="Lato"/>
              </a:rPr>
              <a:t> and </a:t>
            </a:r>
            <a:r>
              <a:rPr lang="en-US" b="1" i="0" dirty="0">
                <a:solidFill>
                  <a:srgbClr val="3C3C3B"/>
                </a:solidFill>
                <a:effectLst/>
                <a:latin typeface="Lato"/>
              </a:rPr>
              <a:t>Location</a:t>
            </a:r>
            <a:r>
              <a:rPr lang="en-US" b="0" i="0" dirty="0">
                <a:solidFill>
                  <a:srgbClr val="3C3C3B"/>
                </a:solidFill>
                <a:effectLst/>
                <a:latin typeface="Lato"/>
              </a:rPr>
              <a:t>, and a measure of </a:t>
            </a:r>
            <a:r>
              <a:rPr lang="en-US" b="1" i="0" dirty="0">
                <a:solidFill>
                  <a:srgbClr val="3C3C3B"/>
                </a:solidFill>
                <a:effectLst/>
                <a:latin typeface="Lato"/>
              </a:rPr>
              <a:t>Minutes to Service</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Patient</a:t>
            </a:r>
            <a:r>
              <a:rPr lang="en-US" b="0" i="0" dirty="0">
                <a:solidFill>
                  <a:srgbClr val="3C3C3B"/>
                </a:solidFill>
                <a:effectLst/>
                <a:latin typeface="Lato"/>
              </a:rPr>
              <a:t>: This table contains additional information for a single patient, such as their </a:t>
            </a:r>
            <a:r>
              <a:rPr lang="en-US" b="1" i="0" dirty="0">
                <a:solidFill>
                  <a:srgbClr val="3C3C3B"/>
                </a:solidFill>
                <a:effectLst/>
                <a:latin typeface="Lato"/>
              </a:rPr>
              <a:t>Name</a:t>
            </a:r>
            <a:r>
              <a:rPr lang="en-US" b="0" i="0" dirty="0">
                <a:solidFill>
                  <a:srgbClr val="3C3C3B"/>
                </a:solidFill>
                <a:effectLst/>
                <a:latin typeface="Lato"/>
              </a:rPr>
              <a:t> and </a:t>
            </a:r>
            <a:r>
              <a:rPr lang="en-US" b="1" i="0" dirty="0">
                <a:solidFill>
                  <a:srgbClr val="3C3C3B"/>
                </a:solidFill>
                <a:effectLst/>
                <a:latin typeface="Lato"/>
              </a:rPr>
              <a:t>Birthdate</a:t>
            </a:r>
            <a:r>
              <a:rPr lang="en-US" b="0" i="0" dirty="0">
                <a:solidFill>
                  <a:srgbClr val="3C3C3B"/>
                </a:solidFill>
                <a:effectLst/>
                <a:latin typeface="Lato"/>
              </a:rPr>
              <a:t>, and a measure of their </a:t>
            </a:r>
            <a:r>
              <a:rPr lang="en-US" b="1" i="0" dirty="0">
                <a:solidFill>
                  <a:srgbClr val="3C3C3B"/>
                </a:solidFill>
                <a:effectLst/>
                <a:latin typeface="Lato"/>
              </a:rPr>
              <a:t>Age at Most Recent Admit</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Discharge Details</a:t>
            </a:r>
            <a:r>
              <a:rPr lang="en-US" b="0" i="0" dirty="0">
                <a:solidFill>
                  <a:srgbClr val="3C3C3B"/>
                </a:solidFill>
                <a:effectLst/>
                <a:latin typeface="Lato"/>
              </a:rPr>
              <a:t>: This table gives additional information for the discharge of a patient, such as the </a:t>
            </a:r>
            <a:r>
              <a:rPr lang="en-US" b="1" i="0" dirty="0">
                <a:solidFill>
                  <a:srgbClr val="3C3C3B"/>
                </a:solidFill>
                <a:effectLst/>
                <a:latin typeface="Lato"/>
              </a:rPr>
              <a:t>Discharge Date</a:t>
            </a:r>
            <a:r>
              <a:rPr lang="en-US" b="0" i="0" dirty="0">
                <a:solidFill>
                  <a:srgbClr val="3C3C3B"/>
                </a:solidFill>
                <a:effectLst/>
                <a:latin typeface="Lato"/>
              </a:rPr>
              <a:t> and the </a:t>
            </a:r>
            <a:r>
              <a:rPr lang="en-US" b="1" i="0" dirty="0">
                <a:solidFill>
                  <a:srgbClr val="3C3C3B"/>
                </a:solidFill>
                <a:effectLst/>
                <a:latin typeface="Lato"/>
              </a:rPr>
              <a:t>Disposition</a:t>
            </a:r>
            <a:r>
              <a:rPr lang="en-US" b="0" i="0" dirty="0">
                <a:solidFill>
                  <a:srgbClr val="3C3C3B"/>
                </a:solidFill>
                <a:effectLst/>
                <a:latin typeface="Lato"/>
              </a:rPr>
              <a:t> (the condition under which they were discharged and where they went after being discharged). It also contains a measure </a:t>
            </a:r>
            <a:r>
              <a:rPr lang="en-US" b="1" i="0" dirty="0">
                <a:solidFill>
                  <a:srgbClr val="3C3C3B"/>
                </a:solidFill>
                <a:effectLst/>
                <a:latin typeface="Lato"/>
              </a:rPr>
              <a:t>How did the patient feel about care? (1-10)</a:t>
            </a:r>
            <a:r>
              <a:rPr lang="en-US" b="0" i="0" dirty="0">
                <a:solidFill>
                  <a:srgbClr val="3C3C3B"/>
                </a:solidFill>
                <a:effectLst/>
                <a:latin typeface="Lato"/>
              </a:rPr>
              <a:t> that ranks the patient's feelings about the level of care, with 1 being the lowest and 10 being the highest.</a:t>
            </a:r>
          </a:p>
          <a:p>
            <a:pPr algn="l">
              <a:buFont typeface="Arial" panose="020B0604020202020204" pitchFamily="34" charset="0"/>
              <a:buChar char="•"/>
            </a:pPr>
            <a:r>
              <a:rPr lang="en-US" b="1" i="0" dirty="0">
                <a:solidFill>
                  <a:srgbClr val="3C3C3B"/>
                </a:solidFill>
                <a:effectLst/>
                <a:latin typeface="Lato"/>
              </a:rPr>
              <a:t>Patient &amp; Doctor Interaction</a:t>
            </a:r>
            <a:r>
              <a:rPr lang="en-US" b="0" i="0" dirty="0">
                <a:solidFill>
                  <a:srgbClr val="3C3C3B"/>
                </a:solidFill>
                <a:effectLst/>
                <a:latin typeface="Lato"/>
              </a:rPr>
              <a:t>: This</a:t>
            </a:r>
            <a:r>
              <a:rPr lang="en-US" b="1" i="0" dirty="0">
                <a:solidFill>
                  <a:srgbClr val="3C3C3B"/>
                </a:solidFill>
                <a:effectLst/>
                <a:latin typeface="Lato"/>
              </a:rPr>
              <a:t> </a:t>
            </a:r>
            <a:r>
              <a:rPr lang="en-US" b="0" i="0" dirty="0">
                <a:solidFill>
                  <a:srgbClr val="3C3C3B"/>
                </a:solidFill>
                <a:effectLst/>
                <a:latin typeface="Lato"/>
              </a:rPr>
              <a:t>table defines the interaction between a patient and a doctor during the visit. It includes the </a:t>
            </a:r>
            <a:r>
              <a:rPr lang="en-US" b="1" i="0" dirty="0">
                <a:solidFill>
                  <a:srgbClr val="3C3C3B"/>
                </a:solidFill>
                <a:effectLst/>
                <a:latin typeface="Lato"/>
              </a:rPr>
              <a:t>Doctor Name</a:t>
            </a:r>
            <a:r>
              <a:rPr lang="en-US" b="0" i="0" dirty="0">
                <a:solidFill>
                  <a:srgbClr val="3C3C3B"/>
                </a:solidFill>
                <a:effectLst/>
                <a:latin typeface="Lato"/>
              </a:rPr>
              <a:t>, </a:t>
            </a:r>
            <a:r>
              <a:rPr lang="en-US" b="1" i="0" dirty="0">
                <a:solidFill>
                  <a:srgbClr val="3C3C3B"/>
                </a:solidFill>
                <a:effectLst/>
                <a:latin typeface="Lato"/>
              </a:rPr>
              <a:t>Notes</a:t>
            </a:r>
            <a:r>
              <a:rPr lang="en-US" b="0" i="0" dirty="0">
                <a:solidFill>
                  <a:srgbClr val="3C3C3B"/>
                </a:solidFill>
                <a:effectLst/>
                <a:latin typeface="Lato"/>
              </a:rPr>
              <a:t>, and measures how long the doctor spent with the patient (</a:t>
            </a:r>
            <a:r>
              <a:rPr lang="en-US" b="1" i="0" dirty="0">
                <a:solidFill>
                  <a:srgbClr val="3C3C3B"/>
                </a:solidFill>
                <a:effectLst/>
                <a:latin typeface="Lato"/>
              </a:rPr>
              <a:t>Minutes spent with Patient</a:t>
            </a:r>
            <a:r>
              <a:rPr lang="en-US" b="0" i="0" dirty="0">
                <a:solidFill>
                  <a:srgbClr val="3C3C3B"/>
                </a:solidFill>
                <a:effectLst/>
                <a:latin typeface="Lato"/>
              </a:rPr>
              <a:t>).</a:t>
            </a:r>
          </a:p>
          <a:p>
            <a:pPr algn="l"/>
            <a:r>
              <a:rPr lang="en-US" b="0" i="0" dirty="0">
                <a:solidFill>
                  <a:srgbClr val="3C3C3B"/>
                </a:solidFill>
                <a:effectLst/>
                <a:latin typeface="Lato"/>
              </a:rPr>
              <a:t>The tables relate to each other in different ways. Here are some details:</a:t>
            </a:r>
          </a:p>
          <a:p>
            <a:pPr algn="l">
              <a:buFont typeface="Arial" panose="020B0604020202020204" pitchFamily="34" charset="0"/>
              <a:buChar char="•"/>
            </a:pPr>
            <a:r>
              <a:rPr lang="en-US" b="1" i="0" dirty="0">
                <a:solidFill>
                  <a:srgbClr val="3C3C3B"/>
                </a:solidFill>
                <a:effectLst/>
                <a:latin typeface="Lato"/>
              </a:rPr>
              <a:t>Hospital Visit</a:t>
            </a:r>
            <a:r>
              <a:rPr lang="en-US" b="0" i="0" dirty="0">
                <a:solidFill>
                  <a:srgbClr val="3C3C3B"/>
                </a:solidFill>
                <a:effectLst/>
                <a:latin typeface="Lato"/>
              </a:rPr>
              <a:t> to </a:t>
            </a:r>
            <a:r>
              <a:rPr lang="en-US" b="1" i="0" dirty="0">
                <a:solidFill>
                  <a:srgbClr val="3C3C3B"/>
                </a:solidFill>
                <a:effectLst/>
                <a:latin typeface="Lato"/>
              </a:rPr>
              <a:t>Patient</a:t>
            </a:r>
            <a:r>
              <a:rPr lang="en-US" b="0" i="0" dirty="0">
                <a:solidFill>
                  <a:srgbClr val="3C3C3B"/>
                </a:solidFill>
                <a:effectLst/>
                <a:latin typeface="Lato"/>
              </a:rPr>
              <a:t>: Each visit has a single patient, so </a:t>
            </a:r>
            <a:r>
              <a:rPr lang="en-US" b="1" i="0" dirty="0">
                <a:solidFill>
                  <a:srgbClr val="3C3C3B"/>
                </a:solidFill>
                <a:effectLst/>
                <a:latin typeface="Lato"/>
              </a:rPr>
              <a:t>Hospital Visit</a:t>
            </a:r>
            <a:r>
              <a:rPr lang="en-US" b="0" i="0" dirty="0">
                <a:solidFill>
                  <a:srgbClr val="3C3C3B"/>
                </a:solidFill>
                <a:effectLst/>
                <a:latin typeface="Lato"/>
              </a:rPr>
              <a:t> will always have a </a:t>
            </a:r>
            <a:r>
              <a:rPr lang="en-US" b="1" i="0" dirty="0">
                <a:solidFill>
                  <a:srgbClr val="3C3C3B"/>
                </a:solidFill>
                <a:effectLst/>
                <a:latin typeface="Lato"/>
              </a:rPr>
              <a:t>Patient ID</a:t>
            </a:r>
            <a:r>
              <a:rPr lang="en-US" b="0" i="0" dirty="0">
                <a:solidFill>
                  <a:srgbClr val="3C3C3B"/>
                </a:solidFill>
                <a:effectLst/>
                <a:latin typeface="Lato"/>
              </a:rPr>
              <a:t> field that points to a single record in the </a:t>
            </a:r>
            <a:r>
              <a:rPr lang="en-US" b="1" i="0" dirty="0">
                <a:solidFill>
                  <a:srgbClr val="3C3C3B"/>
                </a:solidFill>
                <a:effectLst/>
                <a:latin typeface="Lato"/>
              </a:rPr>
              <a:t>Patient</a:t>
            </a:r>
            <a:r>
              <a:rPr lang="en-US" b="0" i="0" dirty="0">
                <a:solidFill>
                  <a:srgbClr val="3C3C3B"/>
                </a:solidFill>
                <a:effectLst/>
                <a:latin typeface="Lato"/>
              </a:rPr>
              <a:t> table. We will also find additional patients in the </a:t>
            </a:r>
            <a:r>
              <a:rPr lang="en-US" b="1" i="0" dirty="0">
                <a:solidFill>
                  <a:srgbClr val="3C3C3B"/>
                </a:solidFill>
                <a:effectLst/>
                <a:latin typeface="Lato"/>
              </a:rPr>
              <a:t>Patient</a:t>
            </a:r>
            <a:r>
              <a:rPr lang="en-US" b="0" i="0" dirty="0">
                <a:solidFill>
                  <a:srgbClr val="3C3C3B"/>
                </a:solidFill>
                <a:effectLst/>
                <a:latin typeface="Lato"/>
              </a:rPr>
              <a:t> table who do not have recorded visits. Perhaps they are historical records from a legacy system or the patient's interaction with the hospital occurred in a manner other than a visit.</a:t>
            </a:r>
          </a:p>
          <a:p>
            <a:pPr algn="l">
              <a:buFont typeface="Arial" panose="020B0604020202020204" pitchFamily="34" charset="0"/>
              <a:buChar char="•"/>
            </a:pPr>
            <a:r>
              <a:rPr lang="en-US" b="1" i="0" dirty="0">
                <a:solidFill>
                  <a:srgbClr val="3C3C3B"/>
                </a:solidFill>
                <a:effectLst/>
                <a:latin typeface="Lato"/>
              </a:rPr>
              <a:t>Hospital Visit</a:t>
            </a:r>
            <a:r>
              <a:rPr lang="en-US" b="0" i="0" dirty="0">
                <a:solidFill>
                  <a:srgbClr val="3C3C3B"/>
                </a:solidFill>
                <a:effectLst/>
                <a:latin typeface="Lato"/>
              </a:rPr>
              <a:t> to </a:t>
            </a:r>
            <a:r>
              <a:rPr lang="en-US" b="1" i="0" dirty="0">
                <a:solidFill>
                  <a:srgbClr val="3C3C3B"/>
                </a:solidFill>
                <a:effectLst/>
                <a:latin typeface="Lato"/>
              </a:rPr>
              <a:t>Discharge Details</a:t>
            </a:r>
            <a:r>
              <a:rPr lang="en-US" b="0" i="0" dirty="0">
                <a:solidFill>
                  <a:srgbClr val="3C3C3B"/>
                </a:solidFill>
                <a:effectLst/>
                <a:latin typeface="Lato"/>
              </a:rPr>
              <a:t>: Each visit may have a single discharge, but some patients may still be in the hospital. In a well-designed data structure, we should be able to count on a record in the </a:t>
            </a:r>
            <a:r>
              <a:rPr lang="en-US" b="1" i="0" dirty="0">
                <a:solidFill>
                  <a:srgbClr val="3C3C3B"/>
                </a:solidFill>
                <a:effectLst/>
                <a:latin typeface="Lato"/>
              </a:rPr>
              <a:t>Discharge Details</a:t>
            </a:r>
            <a:r>
              <a:rPr lang="en-US" b="0" i="0" dirty="0">
                <a:solidFill>
                  <a:srgbClr val="3C3C3B"/>
                </a:solidFill>
                <a:effectLst/>
                <a:latin typeface="Lato"/>
              </a:rPr>
              <a:t> table that indicates "still in the hospital." In our Excel data, however, there may or may not be a </a:t>
            </a:r>
            <a:r>
              <a:rPr lang="en-US" b="1" i="0" dirty="0">
                <a:solidFill>
                  <a:srgbClr val="3C3C3B"/>
                </a:solidFill>
                <a:effectLst/>
                <a:latin typeface="Lato"/>
              </a:rPr>
              <a:t>Discharge Details ID</a:t>
            </a:r>
            <a:r>
              <a:rPr lang="en-US" b="0" i="0" dirty="0">
                <a:solidFill>
                  <a:srgbClr val="3C3C3B"/>
                </a:solidFill>
                <a:effectLst/>
                <a:latin typeface="Lato"/>
              </a:rPr>
              <a:t>, meaning there won't always be a matching </a:t>
            </a:r>
            <a:r>
              <a:rPr lang="en-US" b="1" i="0" dirty="0">
                <a:solidFill>
                  <a:srgbClr val="3C3C3B"/>
                </a:solidFill>
                <a:effectLst/>
                <a:latin typeface="Lato"/>
              </a:rPr>
              <a:t>Discharge Details</a:t>
            </a:r>
            <a:r>
              <a:rPr lang="en-US" b="0" i="0" dirty="0">
                <a:solidFill>
                  <a:srgbClr val="3C3C3B"/>
                </a:solidFill>
                <a:effectLst/>
                <a:latin typeface="Lato"/>
              </a:rPr>
              <a:t> record for every </a:t>
            </a:r>
            <a:r>
              <a:rPr lang="en-US" b="1" i="0" dirty="0">
                <a:solidFill>
                  <a:srgbClr val="3C3C3B"/>
                </a:solidFill>
                <a:effectLst/>
                <a:latin typeface="Lato"/>
              </a:rPr>
              <a:t>Hospital Visit</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Patient &amp; Doctor Interaction</a:t>
            </a:r>
            <a:r>
              <a:rPr lang="en-US" b="0" i="0" dirty="0">
                <a:solidFill>
                  <a:srgbClr val="3C3C3B"/>
                </a:solidFill>
                <a:effectLst/>
                <a:latin typeface="Lato"/>
              </a:rPr>
              <a:t> to </a:t>
            </a:r>
            <a:r>
              <a:rPr lang="en-US" b="1" i="0" dirty="0">
                <a:solidFill>
                  <a:srgbClr val="3C3C3B"/>
                </a:solidFill>
                <a:effectLst/>
                <a:latin typeface="Lato"/>
              </a:rPr>
              <a:t>Hospital Visit</a:t>
            </a:r>
            <a:r>
              <a:rPr lang="en-US" b="0" i="0" dirty="0">
                <a:solidFill>
                  <a:srgbClr val="3C3C3B"/>
                </a:solidFill>
                <a:effectLst/>
                <a:latin typeface="Lato"/>
              </a:rPr>
              <a:t>: Throughout the patient's visit, there may be one or more doctors who interact with a patient. It's also possible that no doctor records any interaction. So, we'll sometimes find multiple records in the </a:t>
            </a:r>
            <a:r>
              <a:rPr lang="en-US" b="1" i="0" dirty="0">
                <a:solidFill>
                  <a:srgbClr val="3C3C3B"/>
                </a:solidFill>
                <a:effectLst/>
                <a:latin typeface="Lato"/>
              </a:rPr>
              <a:t>Patient &amp; Doctor Interaction</a:t>
            </a:r>
            <a:r>
              <a:rPr lang="en-US" b="0" i="0" dirty="0">
                <a:solidFill>
                  <a:srgbClr val="3C3C3B"/>
                </a:solidFill>
                <a:effectLst/>
                <a:latin typeface="Lato"/>
              </a:rPr>
              <a:t> that reference a single </a:t>
            </a:r>
            <a:r>
              <a:rPr lang="en-US" b="1" i="0" dirty="0">
                <a:solidFill>
                  <a:srgbClr val="3C3C3B"/>
                </a:solidFill>
                <a:effectLst/>
                <a:latin typeface="Lato"/>
              </a:rPr>
              <a:t>Visit ID</a:t>
            </a:r>
            <a:r>
              <a:rPr lang="en-US" b="0" i="0" dirty="0">
                <a:solidFill>
                  <a:srgbClr val="3C3C3B"/>
                </a:solidFill>
                <a:effectLst/>
                <a:latin typeface="Lato"/>
              </a:rPr>
              <a:t>, sometimes only a single record, and sometimes no records at all for a visit that exists in the </a:t>
            </a:r>
            <a:r>
              <a:rPr lang="en-US" b="1" i="0" dirty="0">
                <a:solidFill>
                  <a:srgbClr val="3C3C3B"/>
                </a:solidFill>
                <a:effectLst/>
                <a:latin typeface="Lato"/>
              </a:rPr>
              <a:t>Hospital Visit</a:t>
            </a:r>
            <a:r>
              <a:rPr lang="en-US" b="0" i="0" dirty="0">
                <a:solidFill>
                  <a:srgbClr val="3C3C3B"/>
                </a:solidFill>
                <a:effectLst/>
                <a:latin typeface="Lato"/>
              </a:rPr>
              <a:t> table.</a:t>
            </a:r>
          </a:p>
          <a:p>
            <a:pPr algn="l"/>
            <a:r>
              <a:rPr lang="en-US" b="0" i="0" dirty="0">
                <a:solidFill>
                  <a:srgbClr val="3C3C3B"/>
                </a:solidFill>
                <a:effectLst/>
                <a:latin typeface="Lato"/>
              </a:rPr>
              <a:t>With a solid grasp of the sample data source, let's turn our attention to how we might build a data model in Tableau.</a:t>
            </a:r>
          </a:p>
          <a:p>
            <a:pPr marL="158750" indent="0">
              <a:buNone/>
            </a:pPr>
            <a:endParaRPr dirty="0">
              <a:uFillTx/>
            </a:endParaRPr>
          </a:p>
        </p:txBody>
      </p:sp>
    </p:spTree>
    <p:extLst>
      <p:ext uri="{BB962C8B-B14F-4D97-AF65-F5344CB8AC3E}">
        <p14:creationId xmlns:p14="http://schemas.microsoft.com/office/powerpoint/2010/main" val="1942731520"/>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lang="en-US" dirty="0">
              <a:uFillTx/>
            </a:endParaRPr>
          </a:p>
          <a:p>
            <a:pPr marL="158750" indent="0">
              <a:buNone/>
            </a:pPr>
            <a:r>
              <a:rPr lang="en-US" dirty="0">
                <a:uFillTx/>
              </a:rPr>
              <a:t>Previous versions of Tableau allow you to leverage joining tables and blending data sources together, and we'll consider those options at the end of this lesson. For now, we'll look at creating a data model and understanding the paradigm.</a:t>
            </a:r>
          </a:p>
          <a:p>
            <a:pPr marL="158750" indent="0">
              <a:buNone/>
            </a:pPr>
            <a:endParaRPr dirty="0">
              <a:uFillTx/>
            </a:endParaRPr>
          </a:p>
        </p:txBody>
      </p:sp>
    </p:spTree>
    <p:extLst>
      <p:ext uri="{BB962C8B-B14F-4D97-AF65-F5344CB8AC3E}">
        <p14:creationId xmlns:p14="http://schemas.microsoft.com/office/powerpoint/2010/main" val="30039687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VizQL allows Tableau to translate your actions, as you drag and drop fields of data in a visual environment, into a query language that defines how the data encodes those visual elements. You will never need to read, write, or debug VizQL. As you drag and drop fields onto various shelves defining size, color, shape, and spatial location, Tableau will generate the VizQL behind the scenes. This allows you to focus on visualizing data, not writing code!</a:t>
            </a:r>
          </a:p>
          <a:p>
            <a:pPr algn="l"/>
            <a:r>
              <a:rPr lang="en-US" b="0" i="0" dirty="0">
                <a:solidFill>
                  <a:srgbClr val="3C3C3B"/>
                </a:solidFill>
                <a:effectLst/>
                <a:latin typeface="Lato"/>
              </a:rPr>
              <a:t>One of the benefits of VizQL is that it provides a common way of describing how the arrangement of various fields in a view defines a query related to the data. This common baseline can then be translated into numerous flavors of SQL, MDX, and </a:t>
            </a:r>
            <a:r>
              <a:rPr lang="en-US" b="1" i="0" dirty="0">
                <a:solidFill>
                  <a:srgbClr val="3C3C3B"/>
                </a:solidFill>
                <a:effectLst/>
                <a:latin typeface="Lato"/>
              </a:rPr>
              <a:t>Tableau Query Language </a:t>
            </a:r>
            <a:r>
              <a:rPr lang="en-US" b="0" i="0" dirty="0">
                <a:solidFill>
                  <a:srgbClr val="3C3C3B"/>
                </a:solidFill>
                <a:effectLst/>
                <a:latin typeface="Lato"/>
              </a:rPr>
              <a:t>(</a:t>
            </a:r>
            <a:r>
              <a:rPr lang="en-US" b="1" i="0" dirty="0">
                <a:solidFill>
                  <a:srgbClr val="3C3C3B"/>
                </a:solidFill>
                <a:effectLst/>
                <a:latin typeface="Lato"/>
              </a:rPr>
              <a:t>TQL</a:t>
            </a:r>
            <a:r>
              <a:rPr lang="en-US" b="0" i="0" dirty="0">
                <a:solidFill>
                  <a:srgbClr val="3C3C3B"/>
                </a:solidFill>
                <a:effectLst/>
                <a:latin typeface="Lato"/>
              </a:rPr>
              <a:t>, used for extracted data). Tableau will automatically perform the translation of VizQL into a native query to be run by the source data engine.</a:t>
            </a:r>
          </a:p>
          <a:p>
            <a:pPr marL="158750" indent="0">
              <a:buNone/>
            </a:pPr>
            <a:endParaRPr dirty="0">
              <a:uFillTx/>
            </a:endParaRPr>
          </a:p>
        </p:txBody>
      </p:sp>
    </p:spTree>
    <p:extLst>
      <p:ext uri="{BB962C8B-B14F-4D97-AF65-F5344CB8AC3E}">
        <p14:creationId xmlns:p14="http://schemas.microsoft.com/office/powerpoint/2010/main" val="2844078253"/>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We've briefly looked at the </a:t>
            </a:r>
            <a:r>
              <a:rPr lang="en-US" b="1" i="0" dirty="0">
                <a:solidFill>
                  <a:srgbClr val="3C3C3B"/>
                </a:solidFill>
                <a:effectLst/>
                <a:latin typeface="Lato"/>
              </a:rPr>
              <a:t>Data Source</a:t>
            </a:r>
            <a:r>
              <a:rPr lang="en-US" b="0" i="0" dirty="0">
                <a:solidFill>
                  <a:srgbClr val="3C3C3B"/>
                </a:solidFill>
                <a:effectLst/>
                <a:latin typeface="Lato"/>
              </a:rPr>
              <a:t> screen in </a:t>
            </a:r>
            <a:r>
              <a:rPr lang="en-US" b="0" i="1" dirty="0">
                <a:solidFill>
                  <a:srgbClr val="3C3C3B"/>
                </a:solidFill>
                <a:effectLst/>
                <a:latin typeface="Lato"/>
              </a:rPr>
              <a:t>lesson 2</a:t>
            </a:r>
            <a:r>
              <a:rPr lang="en-US" b="0" i="0" dirty="0">
                <a:solidFill>
                  <a:srgbClr val="3C3C3B"/>
                </a:solidFill>
                <a:effectLst/>
                <a:latin typeface="Lato"/>
              </a:rPr>
              <a:t>, </a:t>
            </a:r>
            <a:r>
              <a:rPr lang="en-US" b="0" i="1" dirty="0">
                <a:solidFill>
                  <a:srgbClr val="3C3C3B"/>
                </a:solidFill>
                <a:effectLst/>
                <a:latin typeface="Lato"/>
              </a:rPr>
              <a:t>Connecting to Data in Tableau</a:t>
            </a:r>
            <a:r>
              <a:rPr lang="en-US" b="0" i="0" dirty="0">
                <a:solidFill>
                  <a:srgbClr val="3C3C3B"/>
                </a:solidFill>
                <a:effectLst/>
                <a:latin typeface="Lato"/>
              </a:rPr>
              <a:t>. Now, we'll take a deeper look at the concepts behind the interface. Feel free to follow along with the following example in the lesson 13 Starter.twb workbook, or examine the end results in lesson 13 Complete.twbx.</a:t>
            </a:r>
          </a:p>
          <a:p>
            <a:pPr algn="l"/>
            <a:r>
              <a:rPr lang="en-US" b="0" i="0" dirty="0">
                <a:solidFill>
                  <a:srgbClr val="3C3C3B"/>
                </a:solidFill>
                <a:effectLst/>
                <a:latin typeface="Lato"/>
              </a:rPr>
              <a:t>We'll start by creating a connection to the Hospital Visits.xlsx file in the lesson 13 directory. The </a:t>
            </a:r>
            <a:r>
              <a:rPr lang="en-US" b="1" i="0" dirty="0">
                <a:solidFill>
                  <a:srgbClr val="3C3C3B"/>
                </a:solidFill>
                <a:effectLst/>
                <a:latin typeface="Lato"/>
              </a:rPr>
              <a:t>Data Source </a:t>
            </a:r>
            <a:r>
              <a:rPr lang="en-US" b="0" i="0" dirty="0">
                <a:solidFill>
                  <a:srgbClr val="3C3C3B"/>
                </a:solidFill>
                <a:effectLst/>
                <a:latin typeface="Lato"/>
              </a:rPr>
              <a:t>screen will look like this upon first connecting to the file:</a:t>
            </a:r>
          </a:p>
          <a:p>
            <a:pPr algn="l"/>
            <a:endParaRPr lang="en-US" b="0" i="0" dirty="0">
              <a:solidFill>
                <a:srgbClr val="3C3C3B"/>
              </a:solidFill>
              <a:effectLst/>
              <a:latin typeface="Lato"/>
            </a:endParaRPr>
          </a:p>
          <a:p>
            <a:pPr algn="l"/>
            <a:r>
              <a:rPr lang="en-US" b="0" i="0" dirty="0">
                <a:solidFill>
                  <a:srgbClr val="3C3C3B"/>
                </a:solidFill>
                <a:effectLst/>
                <a:latin typeface="Lato"/>
              </a:rPr>
              <a:t>We'll build the data model by dragging and dropping tables onto the canvas. We'll add all four tables. Tableau will suggest relationships for each new table added based on any matching field names and types. For our tables, we'll accept the default settings because the </a:t>
            </a:r>
            <a:r>
              <a:rPr lang="en-US" dirty="0"/>
              <a:t>ID</a:t>
            </a:r>
            <a:r>
              <a:rPr lang="en-US" b="0" i="0" dirty="0">
                <a:solidFill>
                  <a:srgbClr val="3C3C3B"/>
                </a:solidFill>
                <a:effectLst/>
                <a:latin typeface="Lato"/>
              </a:rPr>
              <a:t> fields that indicate the correct relationship are identically named and typed.</a:t>
            </a:r>
          </a:p>
          <a:p>
            <a:pPr marL="158750" indent="0">
              <a:buNone/>
            </a:pPr>
            <a:endParaRPr dirty="0">
              <a:uFillTx/>
            </a:endParaRPr>
          </a:p>
        </p:txBody>
      </p:sp>
    </p:spTree>
    <p:extLst>
      <p:ext uri="{BB962C8B-B14F-4D97-AF65-F5344CB8AC3E}">
        <p14:creationId xmlns:p14="http://schemas.microsoft.com/office/powerpoint/2010/main" val="2881482399"/>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first table added is the root and forms the start of the data model. In this example, the order in which you add the tables won't matter, though you may notice a slightly different display depending on which table you start with. In the following screenshot, we've started with </a:t>
            </a:r>
            <a:r>
              <a:rPr lang="en-US" b="1" i="0" dirty="0">
                <a:solidFill>
                  <a:srgbClr val="3C3C3B"/>
                </a:solidFill>
                <a:effectLst/>
                <a:latin typeface="Lato"/>
              </a:rPr>
              <a:t>Hospital Visit</a:t>
            </a:r>
            <a:r>
              <a:rPr lang="en-US" b="0" i="0" dirty="0">
                <a:solidFill>
                  <a:srgbClr val="3C3C3B"/>
                </a:solidFill>
                <a:effectLst/>
                <a:latin typeface="Lato"/>
              </a:rPr>
              <a:t> (which is the primary table and, therefore, makes sense to be the root table) and then added all of the other tables: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You'll notice the </a:t>
            </a:r>
            <a:r>
              <a:rPr lang="en-US" b="1" i="0" dirty="0">
                <a:solidFill>
                  <a:srgbClr val="3C3C3B"/>
                </a:solidFill>
                <a:effectLst/>
                <a:latin typeface="Lato"/>
              </a:rPr>
              <a:t>Edit Relationship</a:t>
            </a:r>
            <a:r>
              <a:rPr lang="en-US" b="0" i="0" dirty="0">
                <a:solidFill>
                  <a:srgbClr val="3C3C3B"/>
                </a:solidFill>
                <a:effectLst/>
                <a:latin typeface="Lato"/>
              </a:rPr>
              <a:t> dialog box is open for the relationship between </a:t>
            </a:r>
            <a:r>
              <a:rPr lang="en-US" b="1" i="0" dirty="0">
                <a:solidFill>
                  <a:srgbClr val="3C3C3B"/>
                </a:solidFill>
                <a:effectLst/>
                <a:latin typeface="Lato"/>
              </a:rPr>
              <a:t>Hospital Visit</a:t>
            </a:r>
            <a:r>
              <a:rPr lang="en-US" b="0" i="0" dirty="0">
                <a:solidFill>
                  <a:srgbClr val="3C3C3B"/>
                </a:solidFill>
                <a:effectLst/>
                <a:latin typeface="Lato"/>
              </a:rPr>
              <a:t> and </a:t>
            </a:r>
            <a:r>
              <a:rPr lang="en-US" b="1" i="0" dirty="0">
                <a:solidFill>
                  <a:srgbClr val="3C3C3B"/>
                </a:solidFill>
                <a:effectLst/>
                <a:latin typeface="Lato"/>
              </a:rPr>
              <a:t>Patient</a:t>
            </a:r>
            <a:r>
              <a:rPr lang="en-US" b="0" i="0" dirty="0">
                <a:solidFill>
                  <a:srgbClr val="3C3C3B"/>
                </a:solidFill>
                <a:effectLst/>
                <a:latin typeface="Lato"/>
              </a:rPr>
              <a:t>. Tableau automatically created our relationships because the ID fields had the same name and type between both tables. If necessary, you could manually edit the relationships to change which fields define the relationship.</a:t>
            </a:r>
          </a:p>
          <a:p>
            <a:pPr algn="l"/>
            <a:r>
              <a:rPr lang="en-US" b="0" i="0" dirty="0">
                <a:solidFill>
                  <a:srgbClr val="FFFFFF"/>
                </a:solidFill>
                <a:effectLst/>
                <a:latin typeface="Lato"/>
              </a:rPr>
              <a:t>A </a:t>
            </a:r>
            <a:r>
              <a:rPr lang="en-US" b="1" i="0" dirty="0">
                <a:solidFill>
                  <a:srgbClr val="FFFFFF"/>
                </a:solidFill>
                <a:effectLst/>
                <a:latin typeface="Lato"/>
              </a:rPr>
              <a:t>relationship</a:t>
            </a:r>
            <a:r>
              <a:rPr lang="en-US" b="0" i="0" dirty="0">
                <a:solidFill>
                  <a:srgbClr val="FFFFFF"/>
                </a:solidFill>
                <a:effectLst/>
                <a:latin typeface="Lato"/>
              </a:rPr>
              <a:t> simply defines which fields connect the tables together. It does not define exactly how the tables relate to each other. We'll discuss the concepts of join types (for example, left join or inner join) later on in this lesson, but relationships are not restricted to a certain join type. Instead, Tableau will use the appropriate kind of join as well as the correct aggregations depending on which fields you use in your view. For the most part, you won't have to think about what Tableau is doing behind the scenes, but we'll examine some unique behaviors in the next section.</a:t>
            </a:r>
          </a:p>
          <a:p>
            <a:pPr algn="l"/>
            <a:r>
              <a:rPr lang="en-US" b="0" i="0" dirty="0">
                <a:solidFill>
                  <a:srgbClr val="FFFFFF"/>
                </a:solidFill>
                <a:effectLst/>
                <a:latin typeface="Lato"/>
              </a:rPr>
              <a:t>The ability to write calculations to define relationships is not available in 2020.2, but is a feature in 2020.3.</a:t>
            </a:r>
          </a:p>
        </p:txBody>
      </p:sp>
    </p:spTree>
    <p:extLst>
      <p:ext uri="{BB962C8B-B14F-4D97-AF65-F5344CB8AC3E}">
        <p14:creationId xmlns:p14="http://schemas.microsoft.com/office/powerpoint/2010/main" val="924038613"/>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These performance options allow Tableau to generate more efficient queries if the nature of the relationship is known. If you do not know the exact nature of the relationship, it is best to leave the options in their default settings as an incorrect setting can lead to incorrect results.</a:t>
            </a:r>
          </a:p>
          <a:p>
            <a:pPr algn="l"/>
            <a:r>
              <a:rPr lang="en-US" b="0" i="0" dirty="0">
                <a:solidFill>
                  <a:srgbClr val="3C3C3B"/>
                </a:solidFill>
                <a:effectLst/>
                <a:latin typeface="Lato"/>
              </a:rPr>
              <a:t>There are two basic concepts covered by the performance options:</a:t>
            </a:r>
          </a:p>
          <a:p>
            <a:pPr algn="l">
              <a:buFont typeface="Arial" panose="020B0604020202020204" pitchFamily="34" charset="0"/>
              <a:buChar char="•"/>
            </a:pPr>
            <a:r>
              <a:rPr lang="en-US" b="1" i="0" dirty="0">
                <a:solidFill>
                  <a:srgbClr val="3C3C3B"/>
                </a:solidFill>
                <a:effectLst/>
                <a:latin typeface="Lato"/>
              </a:rPr>
              <a:t>Cardinality</a:t>
            </a:r>
            <a:r>
              <a:rPr lang="en-US" b="0" i="0" dirty="0">
                <a:solidFill>
                  <a:srgbClr val="3C3C3B"/>
                </a:solidFill>
                <a:effectLst/>
                <a:latin typeface="Lato"/>
              </a:rPr>
              <a:t>: This term indicates how many records in one table could potentially relate to the records of another table. For example, we know that one visit matches to only one patient. However, we also know that many</a:t>
            </a:r>
            <a:r>
              <a:rPr lang="en-US" b="1" i="0" dirty="0">
                <a:solidFill>
                  <a:srgbClr val="3C3C3B"/>
                </a:solidFill>
                <a:effectLst/>
                <a:latin typeface="Lato"/>
              </a:rPr>
              <a:t> </a:t>
            </a:r>
            <a:r>
              <a:rPr lang="en-US" b="0" i="0" dirty="0">
                <a:solidFill>
                  <a:srgbClr val="3C3C3B"/>
                </a:solidFill>
                <a:effectLst/>
                <a:latin typeface="Lato"/>
              </a:rPr>
              <a:t>doctors could potentially interact with a patient during one visit.</a:t>
            </a:r>
          </a:p>
          <a:p>
            <a:pPr algn="l">
              <a:buFont typeface="Arial" panose="020B0604020202020204" pitchFamily="34" charset="0"/>
              <a:buChar char="•"/>
            </a:pPr>
            <a:r>
              <a:rPr lang="en-US" b="1" i="0" dirty="0">
                <a:solidFill>
                  <a:srgbClr val="3C3C3B"/>
                </a:solidFill>
                <a:effectLst/>
                <a:latin typeface="Lato"/>
              </a:rPr>
              <a:t>Referential Integrity</a:t>
            </a:r>
            <a:r>
              <a:rPr lang="en-US" b="0" i="0" dirty="0">
                <a:solidFill>
                  <a:srgbClr val="3C3C3B"/>
                </a:solidFill>
                <a:effectLst/>
                <a:latin typeface="Lato"/>
              </a:rPr>
              <a:t>: This term indicates whether we expect all records to find a match or whether some records could potentially be unmatched. For example, we know (from the preceding description) that there are patients in the </a:t>
            </a:r>
            <a:r>
              <a:rPr lang="en-US" b="1" i="0" dirty="0">
                <a:solidFill>
                  <a:srgbClr val="3C3C3B"/>
                </a:solidFill>
                <a:effectLst/>
                <a:latin typeface="Lato"/>
              </a:rPr>
              <a:t>Patient</a:t>
            </a:r>
            <a:r>
              <a:rPr lang="en-US" b="0" i="0" dirty="0">
                <a:solidFill>
                  <a:srgbClr val="3C3C3B"/>
                </a:solidFill>
                <a:effectLst/>
                <a:latin typeface="Lato"/>
              </a:rPr>
              <a:t> table that will not have a match in the </a:t>
            </a:r>
            <a:r>
              <a:rPr lang="en-US" b="1" i="0" dirty="0">
                <a:solidFill>
                  <a:srgbClr val="3C3C3B"/>
                </a:solidFill>
                <a:effectLst/>
                <a:latin typeface="Lato"/>
              </a:rPr>
              <a:t>Hospital Visit</a:t>
            </a:r>
            <a:r>
              <a:rPr lang="en-US" b="0" i="0" dirty="0">
                <a:solidFill>
                  <a:srgbClr val="3C3C3B"/>
                </a:solidFill>
                <a:effectLst/>
                <a:latin typeface="Lato"/>
              </a:rPr>
              <a:t> table. We also know that some patients will not have discharge records as they are still in the hospital.</a:t>
            </a:r>
          </a:p>
          <a:p>
            <a:pPr algn="l"/>
            <a:r>
              <a:rPr lang="en-US" b="0" i="0" dirty="0">
                <a:solidFill>
                  <a:srgbClr val="3C3C3B"/>
                </a:solidFill>
                <a:effectLst/>
                <a:latin typeface="Lato"/>
              </a:rPr>
              <a:t>If Tableau is able to determine constraints from a relational database, those constraints will be used. Otherwise, Tableau will set the defaults to </a:t>
            </a:r>
            <a:r>
              <a:rPr lang="en-US" b="1" i="0" dirty="0">
                <a:solidFill>
                  <a:srgbClr val="3C3C3B"/>
                </a:solidFill>
                <a:effectLst/>
                <a:latin typeface="Lato"/>
              </a:rPr>
              <a:t>Many</a:t>
            </a:r>
            <a:r>
              <a:rPr lang="en-US" b="0" i="0" dirty="0">
                <a:solidFill>
                  <a:srgbClr val="3C3C3B"/>
                </a:solidFill>
                <a:effectLst/>
                <a:latin typeface="Lato"/>
              </a:rPr>
              <a:t> and </a:t>
            </a:r>
            <a:r>
              <a:rPr lang="en-US" b="1" i="0" dirty="0">
                <a:solidFill>
                  <a:srgbClr val="3C3C3B"/>
                </a:solidFill>
                <a:effectLst/>
                <a:latin typeface="Lato"/>
              </a:rPr>
              <a:t>Some records match</a:t>
            </a:r>
            <a:r>
              <a:rPr lang="en-US" b="0" i="0" dirty="0">
                <a:solidFill>
                  <a:srgbClr val="3C3C3B"/>
                </a:solidFill>
                <a:effectLst/>
                <a:latin typeface="Lato"/>
              </a:rPr>
              <a:t>. For the examples in this lesson, we do know the precise nature of the relationships (they are described in the previous section), but we'll accept the performance defaults as the dataset is small enough that there won't be any perceptible performance gain in modifying them.</a:t>
            </a:r>
          </a:p>
          <a:p>
            <a:pPr algn="l"/>
            <a:r>
              <a:rPr lang="en-US" b="0" i="0" dirty="0">
                <a:solidFill>
                  <a:srgbClr val="3C3C3B"/>
                </a:solidFill>
                <a:effectLst/>
                <a:latin typeface="Lato"/>
              </a:rPr>
              <a:t>With our initial data model created, let's take a moment to explore the two layers of the data model paradigm.</a:t>
            </a:r>
          </a:p>
          <a:p>
            <a:pPr marL="158750" indent="0">
              <a:buNone/>
            </a:pPr>
            <a:endParaRPr dirty="0">
              <a:uFillTx/>
            </a:endParaRPr>
          </a:p>
        </p:txBody>
      </p:sp>
    </p:spTree>
    <p:extLst>
      <p:ext uri="{BB962C8B-B14F-4D97-AF65-F5344CB8AC3E}">
        <p14:creationId xmlns:p14="http://schemas.microsoft.com/office/powerpoint/2010/main" val="2427834303"/>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041500108"/>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This initial canvas defines the </a:t>
            </a:r>
            <a:r>
              <a:rPr lang="en-US" b="1" i="0" dirty="0">
                <a:solidFill>
                  <a:srgbClr val="3C3C3B"/>
                </a:solidFill>
                <a:effectLst/>
                <a:latin typeface="Lato"/>
              </a:rPr>
              <a:t>logical tables</a:t>
            </a:r>
            <a:r>
              <a:rPr lang="en-US" b="0" i="0" dirty="0">
                <a:solidFill>
                  <a:srgbClr val="3C3C3B"/>
                </a:solidFill>
                <a:effectLst/>
                <a:latin typeface="Lato"/>
              </a:rPr>
              <a:t> of the data model. A logical table is a collection of data that defines a single structure or object that relates to other logical structures of data. </a:t>
            </a:r>
            <a:endParaRPr dirty="0">
              <a:uFillTx/>
            </a:endParaRPr>
          </a:p>
        </p:txBody>
      </p:sp>
    </p:spTree>
    <p:extLst>
      <p:ext uri="{BB962C8B-B14F-4D97-AF65-F5344CB8AC3E}">
        <p14:creationId xmlns:p14="http://schemas.microsoft.com/office/powerpoint/2010/main" val="3083752850"/>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is the physical layer for the logical </a:t>
            </a:r>
            <a:r>
              <a:rPr lang="en-US" b="1" i="0" dirty="0">
                <a:solidFill>
                  <a:srgbClr val="3C3C3B"/>
                </a:solidFill>
                <a:effectLst/>
                <a:latin typeface="Lato"/>
              </a:rPr>
              <a:t>Hospital Visit</a:t>
            </a:r>
            <a:r>
              <a:rPr lang="en-US" b="0" i="0" dirty="0">
                <a:solidFill>
                  <a:srgbClr val="3C3C3B"/>
                </a:solidFill>
                <a:effectLst/>
                <a:latin typeface="Lato"/>
              </a:rPr>
              <a:t> table. This physical layer is made up of physical tables of data—potentially unioned or joined together. In this case, we are informed that </a:t>
            </a:r>
            <a:r>
              <a:rPr lang="en-US" b="1" i="0" dirty="0">
                <a:solidFill>
                  <a:srgbClr val="3C3C3B"/>
                </a:solidFill>
                <a:effectLst/>
                <a:latin typeface="Lato"/>
              </a:rPr>
              <a:t>Hospital Visit is made of 1 table</a:t>
            </a:r>
            <a:r>
              <a:rPr lang="en-US" b="0" i="0" dirty="0">
                <a:solidFill>
                  <a:srgbClr val="3C3C3B"/>
                </a:solidFill>
                <a:effectLst/>
                <a:latin typeface="Lato"/>
              </a:rPr>
              <a:t>. So, in this case, the logical layer of </a:t>
            </a:r>
            <a:r>
              <a:rPr lang="en-US" b="1" i="0" dirty="0">
                <a:solidFill>
                  <a:srgbClr val="3C3C3B"/>
                </a:solidFill>
                <a:effectLst/>
                <a:latin typeface="Lato"/>
              </a:rPr>
              <a:t>Hospital Visit</a:t>
            </a:r>
            <a:r>
              <a:rPr lang="en-US" b="0" i="0" dirty="0">
                <a:solidFill>
                  <a:srgbClr val="3C3C3B"/>
                </a:solidFill>
                <a:effectLst/>
                <a:latin typeface="Lato"/>
              </a:rPr>
              <a:t> is identical to the physical layer underneath. In the </a:t>
            </a:r>
            <a:r>
              <a:rPr lang="en-US" b="0" i="1" dirty="0">
                <a:solidFill>
                  <a:srgbClr val="3C3C3B"/>
                </a:solidFill>
                <a:effectLst/>
                <a:latin typeface="Lato"/>
              </a:rPr>
              <a:t>Using joins </a:t>
            </a:r>
            <a:r>
              <a:rPr lang="en-US" b="0" i="0" dirty="0">
                <a:solidFill>
                  <a:srgbClr val="3C3C3B"/>
                </a:solidFill>
                <a:effectLst/>
                <a:latin typeface="Lato"/>
              </a:rPr>
              <a:t>section of this lesson, we'll explore examples of how we might extend the complexity of the physical layer with multiple tables while still treating the collection of tables as a single object.</a:t>
            </a:r>
          </a:p>
          <a:p>
            <a:pPr algn="l"/>
            <a:r>
              <a:rPr lang="en-US" b="0" i="0" dirty="0">
                <a:solidFill>
                  <a:srgbClr val="3C3C3B"/>
                </a:solidFill>
                <a:effectLst/>
                <a:latin typeface="Lato"/>
              </a:rPr>
              <a:t>Go ahead and close the physical layer of </a:t>
            </a:r>
            <a:r>
              <a:rPr lang="en-US" b="1" i="0" dirty="0">
                <a:solidFill>
                  <a:srgbClr val="3C3C3B"/>
                </a:solidFill>
                <a:effectLst/>
                <a:latin typeface="Lato"/>
              </a:rPr>
              <a:t>Hospital Visit</a:t>
            </a:r>
            <a:r>
              <a:rPr lang="en-US" b="0" i="0" dirty="0">
                <a:solidFill>
                  <a:srgbClr val="3C3C3B"/>
                </a:solidFill>
                <a:effectLst/>
                <a:latin typeface="Lato"/>
              </a:rPr>
              <a:t> with the </a:t>
            </a:r>
            <a:r>
              <a:rPr lang="en-US" b="1" i="0" dirty="0">
                <a:solidFill>
                  <a:srgbClr val="3C3C3B"/>
                </a:solidFill>
                <a:effectLst/>
                <a:latin typeface="Lato"/>
              </a:rPr>
              <a:t>X</a:t>
            </a:r>
            <a:r>
              <a:rPr lang="en-US" b="0" i="0" dirty="0">
                <a:solidFill>
                  <a:srgbClr val="3C3C3B"/>
                </a:solidFill>
                <a:effectLst/>
                <a:latin typeface="Lato"/>
              </a:rPr>
              <a:t> icon in the upper-right corner. Then navigate to the </a:t>
            </a:r>
            <a:r>
              <a:rPr lang="en-US" b="1" i="0" dirty="0">
                <a:solidFill>
                  <a:srgbClr val="3C3C3B"/>
                </a:solidFill>
                <a:effectLst/>
                <a:latin typeface="Lato"/>
              </a:rPr>
              <a:t>Analysis</a:t>
            </a:r>
            <a:r>
              <a:rPr lang="en-US" b="0" i="0" dirty="0">
                <a:solidFill>
                  <a:srgbClr val="3C3C3B"/>
                </a:solidFill>
                <a:effectLst/>
                <a:latin typeface="Lato"/>
              </a:rPr>
              <a:t> tab of the workbook for this lesson, and we'll explore how the data model works in practice.</a:t>
            </a:r>
          </a:p>
          <a:p>
            <a:pPr marL="158750" indent="0">
              <a:buNone/>
            </a:pPr>
            <a:endParaRPr dirty="0">
              <a:uFillTx/>
            </a:endParaRPr>
          </a:p>
        </p:txBody>
      </p:sp>
    </p:spTree>
    <p:extLst>
      <p:ext uri="{BB962C8B-B14F-4D97-AF65-F5344CB8AC3E}">
        <p14:creationId xmlns:p14="http://schemas.microsoft.com/office/powerpoint/2010/main" val="304535441"/>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955773952"/>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You'll notice that the </a:t>
            </a:r>
            <a:r>
              <a:rPr lang="en-US" b="1" i="0" dirty="0">
                <a:solidFill>
                  <a:srgbClr val="3C3C3B"/>
                </a:solidFill>
                <a:effectLst/>
                <a:latin typeface="Lato"/>
              </a:rPr>
              <a:t>Data</a:t>
            </a:r>
            <a:r>
              <a:rPr lang="en-US" b="0" i="0" dirty="0">
                <a:solidFill>
                  <a:srgbClr val="3C3C3B"/>
                </a:solidFill>
                <a:effectLst/>
                <a:latin typeface="Lato"/>
              </a:rPr>
              <a:t> pane is organized by logical tables, with fields belonging to each table. Measures and dimensions are separated by a thin line rather than appearing in different sections as they did previously. This makes it easier to find the fields relevant to your analysis and also helps you to understand the expected behavior of the data model. Also different from previous versions is that each logical table has its own number of records field that is named using the convention </a:t>
            </a:r>
            <a:r>
              <a:rPr lang="en-US" b="1" i="0" dirty="0">
                <a:solidFill>
                  <a:srgbClr val="3C3C3B"/>
                </a:solidFill>
                <a:effectLst/>
                <a:latin typeface="Lato"/>
              </a:rPr>
              <a:t>Table Name (Count)</a:t>
            </a:r>
            <a:r>
              <a:rPr lang="en-US" b="0" i="0" dirty="0">
                <a:solidFill>
                  <a:srgbClr val="3C3C3B"/>
                </a:solidFill>
                <a:effectLst/>
                <a:latin typeface="Lato"/>
              </a:rPr>
              <a:t>. You'll find the calculations you can add along with </a:t>
            </a:r>
            <a:r>
              <a:rPr lang="en-US" b="1" i="0" dirty="0">
                <a:solidFill>
                  <a:srgbClr val="3C3C3B"/>
                </a:solidFill>
                <a:effectLst/>
                <a:latin typeface="Lato"/>
              </a:rPr>
              <a:t>Measure Names</a:t>
            </a:r>
            <a:r>
              <a:rPr lang="en-US" b="0" i="0" dirty="0">
                <a:solidFill>
                  <a:srgbClr val="3C3C3B"/>
                </a:solidFill>
                <a:effectLst/>
                <a:latin typeface="Lato"/>
              </a:rPr>
              <a:t>/</a:t>
            </a:r>
            <a:r>
              <a:rPr lang="en-US" b="1" i="0" dirty="0">
                <a:solidFill>
                  <a:srgbClr val="3C3C3B"/>
                </a:solidFill>
                <a:effectLst/>
                <a:latin typeface="Lato"/>
              </a:rPr>
              <a:t>Measure Values</a:t>
            </a:r>
            <a:r>
              <a:rPr lang="en-US" b="0" i="0" dirty="0">
                <a:solidFill>
                  <a:srgbClr val="3C3C3B"/>
                </a:solidFill>
                <a:effectLst/>
                <a:latin typeface="Lato"/>
              </a:rPr>
              <a:t> at the bottom of the list of fields.</a:t>
            </a:r>
          </a:p>
          <a:p>
            <a:pPr algn="l"/>
            <a:r>
              <a:rPr lang="en-US" b="0" i="0" dirty="0">
                <a:solidFill>
                  <a:srgbClr val="3C3C3B"/>
                </a:solidFill>
                <a:effectLst/>
                <a:latin typeface="Lato"/>
              </a:rPr>
              <a:t>Following this overview of some of the UI changes, let's look at some behaviors you can expect from the data model.</a:t>
            </a:r>
          </a:p>
          <a:p>
            <a:pPr marL="158750" indent="0">
              <a:buNone/>
            </a:pPr>
            <a:endParaRPr dirty="0">
              <a:uFillTx/>
            </a:endParaRPr>
          </a:p>
        </p:txBody>
      </p:sp>
    </p:spTree>
    <p:extLst>
      <p:ext uri="{BB962C8B-B14F-4D97-AF65-F5344CB8AC3E}">
        <p14:creationId xmlns:p14="http://schemas.microsoft.com/office/powerpoint/2010/main" val="3595774224"/>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First, notice that dragging Name from the Patient table to Rows reveals 10 patients. It turns out that not all of these patients have hospital visits, but when we use one or more dimensions from the same logical table, we see the full domain of values in Tableau. That is, we see all the patients, whether or not they had visited the hospital.</a:t>
            </a:r>
          </a:p>
          <a:p>
            <a:pPr marL="158750" indent="0">
              <a:buNone/>
            </a:pPr>
            <a:endParaRPr dirty="0">
              <a:uFillTx/>
            </a:endParaRPr>
          </a:p>
        </p:txBody>
      </p:sp>
    </p:spTree>
    <p:extLst>
      <p:ext uri="{BB962C8B-B14F-4D97-AF65-F5344CB8AC3E}">
        <p14:creationId xmlns:p14="http://schemas.microsoft.com/office/powerpoint/2010/main" val="790483363"/>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We can verify how many visits each patient had by adding the </a:t>
            </a:r>
            <a:r>
              <a:rPr lang="en-US" b="1" i="0" dirty="0">
                <a:solidFill>
                  <a:srgbClr val="3C3C3B"/>
                </a:solidFill>
                <a:effectLst/>
                <a:latin typeface="Lato"/>
              </a:rPr>
              <a:t>Hospital Visit (Count)</a:t>
            </a:r>
            <a:r>
              <a:rPr lang="en-US" b="0" i="0" dirty="0">
                <a:solidFill>
                  <a:srgbClr val="3C3C3B"/>
                </a:solidFill>
                <a:effectLst/>
                <a:latin typeface="Lato"/>
              </a:rPr>
              <a:t> field, resulting in the following view:</a:t>
            </a:r>
            <a:endParaRPr dirty="0">
              <a:uFillTx/>
            </a:endParaRPr>
          </a:p>
        </p:txBody>
      </p:sp>
    </p:spTree>
    <p:extLst>
      <p:ext uri="{BB962C8B-B14F-4D97-AF65-F5344CB8AC3E}">
        <p14:creationId xmlns:p14="http://schemas.microsoft.com/office/powerpoint/2010/main" val="9762782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Let's look at how this paradigm works in a practical example.</a:t>
            </a:r>
            <a:endParaRPr dirty="0">
              <a:uFillTx/>
            </a:endParaRPr>
          </a:p>
        </p:txBody>
      </p:sp>
    </p:spTree>
    <p:extLst>
      <p:ext uri="{BB962C8B-B14F-4D97-AF65-F5344CB8AC3E}">
        <p14:creationId xmlns:p14="http://schemas.microsoft.com/office/powerpoint/2010/main" val="2130357547"/>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But if we add </a:t>
            </a:r>
            <a:r>
              <a:rPr lang="en-US" b="1" i="0" dirty="0">
                <a:solidFill>
                  <a:srgbClr val="3C3C3B"/>
                </a:solidFill>
                <a:effectLst/>
                <a:latin typeface="Lato"/>
              </a:rPr>
              <a:t>Primary Diagnosis</a:t>
            </a:r>
            <a:r>
              <a:rPr lang="en-US" b="0" i="0" dirty="0">
                <a:solidFill>
                  <a:srgbClr val="3C3C3B"/>
                </a:solidFill>
                <a:effectLst/>
                <a:latin typeface="Lato"/>
              </a:rPr>
              <a:t> to the table, notice that only 6 out of the 10 patients are shown:</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highlights another behavior: when you include dimensions from two or more tables, only matching values are shown. In essence, when you add </a:t>
            </a:r>
            <a:r>
              <a:rPr lang="en-US" b="1" i="0" dirty="0">
                <a:solidFill>
                  <a:srgbClr val="3C3C3B"/>
                </a:solidFill>
                <a:effectLst/>
                <a:latin typeface="Lato"/>
              </a:rPr>
              <a:t>Name</a:t>
            </a:r>
            <a:r>
              <a:rPr lang="en-US" b="0" i="0" dirty="0">
                <a:solidFill>
                  <a:srgbClr val="3C3C3B"/>
                </a:solidFill>
                <a:effectLst/>
                <a:latin typeface="Lato"/>
              </a:rPr>
              <a:t> and </a:t>
            </a:r>
            <a:r>
              <a:rPr lang="en-US" b="1" i="0" dirty="0">
                <a:solidFill>
                  <a:srgbClr val="3C3C3B"/>
                </a:solidFill>
                <a:effectLst/>
                <a:latin typeface="Lato"/>
              </a:rPr>
              <a:t>Primary Diagnosis</a:t>
            </a:r>
            <a:r>
              <a:rPr lang="en-US" b="0" i="0" dirty="0">
                <a:solidFill>
                  <a:srgbClr val="3C3C3B"/>
                </a:solidFill>
                <a:effectLst/>
                <a:latin typeface="Lato"/>
              </a:rPr>
              <a:t>, Tableau is showing you patients who exist in both the </a:t>
            </a:r>
            <a:r>
              <a:rPr lang="en-US" b="1" i="0" dirty="0">
                <a:solidFill>
                  <a:srgbClr val="3C3C3B"/>
                </a:solidFill>
                <a:effectLst/>
                <a:latin typeface="Lato"/>
              </a:rPr>
              <a:t>Patient</a:t>
            </a:r>
            <a:r>
              <a:rPr lang="en-US" b="0" i="0" dirty="0">
                <a:solidFill>
                  <a:srgbClr val="3C3C3B"/>
                </a:solidFill>
                <a:effectLst/>
                <a:latin typeface="Lato"/>
              </a:rPr>
              <a:t> and </a:t>
            </a:r>
            <a:r>
              <a:rPr lang="en-US" b="1" i="0" dirty="0">
                <a:solidFill>
                  <a:srgbClr val="3C3C3B"/>
                </a:solidFill>
                <a:effectLst/>
                <a:latin typeface="Lato"/>
              </a:rPr>
              <a:t>Hospital Visit</a:t>
            </a:r>
            <a:r>
              <a:rPr lang="en-US" b="0" i="0" dirty="0">
                <a:solidFill>
                  <a:srgbClr val="3C3C3B"/>
                </a:solidFill>
                <a:effectLst/>
                <a:latin typeface="Lato"/>
              </a:rPr>
              <a:t> tables. This is great if you want to focus on only patients who had visited the hospital.</a:t>
            </a:r>
          </a:p>
          <a:p>
            <a:pPr algn="l"/>
            <a:r>
              <a:rPr lang="en-US" b="0" i="0" dirty="0">
                <a:solidFill>
                  <a:srgbClr val="3C3C3B"/>
                </a:solidFill>
                <a:effectLst/>
                <a:latin typeface="Lato"/>
              </a:rPr>
              <a:t>But what if you truly want to see all patients and a diagnosis where applicable? To accomplish that, simply add a measure from the table of the field where you want to see the full domain. In this case, we could add either the </a:t>
            </a:r>
            <a:r>
              <a:rPr lang="en-US" b="1" i="0" dirty="0">
                <a:solidFill>
                  <a:srgbClr val="3C3C3B"/>
                </a:solidFill>
                <a:effectLst/>
                <a:latin typeface="Lato"/>
              </a:rPr>
              <a:t>Age at Most Recent Admit</a:t>
            </a:r>
            <a:r>
              <a:rPr lang="en-US" b="0" i="0" dirty="0">
                <a:solidFill>
                  <a:srgbClr val="3C3C3B"/>
                </a:solidFill>
                <a:effectLst/>
                <a:latin typeface="Lato"/>
              </a:rPr>
              <a:t> or </a:t>
            </a:r>
            <a:r>
              <a:rPr lang="en-US" b="1" i="0" dirty="0">
                <a:solidFill>
                  <a:srgbClr val="3C3C3B"/>
                </a:solidFill>
                <a:effectLst/>
                <a:latin typeface="Lato"/>
              </a:rPr>
              <a:t>Patient (Count)</a:t>
            </a:r>
            <a:r>
              <a:rPr lang="en-US" b="0" i="0" dirty="0">
                <a:solidFill>
                  <a:srgbClr val="3C3C3B"/>
                </a:solidFill>
                <a:effectLst/>
                <a:latin typeface="Lato"/>
              </a:rPr>
              <a:t> measures, as both come from the </a:t>
            </a:r>
            <a:r>
              <a:rPr lang="en-US" b="1" i="0" dirty="0">
                <a:solidFill>
                  <a:srgbClr val="3C3C3B"/>
                </a:solidFill>
                <a:effectLst/>
                <a:latin typeface="Lato"/>
              </a:rPr>
              <a:t>Patient</a:t>
            </a:r>
            <a:r>
              <a:rPr lang="en-US" b="0" i="0" dirty="0">
                <a:solidFill>
                  <a:srgbClr val="3C3C3B"/>
                </a:solidFill>
                <a:effectLst/>
                <a:latin typeface="Lato"/>
              </a:rPr>
              <a:t> table</a:t>
            </a:r>
          </a:p>
          <a:p>
            <a:pPr marL="158750" indent="0">
              <a:buNone/>
            </a:pPr>
            <a:endParaRPr dirty="0">
              <a:uFillTx/>
            </a:endParaRPr>
          </a:p>
        </p:txBody>
      </p:sp>
    </p:spTree>
    <p:extLst>
      <p:ext uri="{BB962C8B-B14F-4D97-AF65-F5344CB8AC3E}">
        <p14:creationId xmlns:p14="http://schemas.microsoft.com/office/powerpoint/2010/main" val="1307948795"/>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Even though the </a:t>
            </a:r>
            <a:r>
              <a:rPr lang="en-US" b="1" i="0" dirty="0">
                <a:solidFill>
                  <a:srgbClr val="3C3C3B"/>
                </a:solidFill>
                <a:effectLst/>
                <a:latin typeface="Lato"/>
              </a:rPr>
              <a:t>Age at Most Recent Admit</a:t>
            </a:r>
            <a:r>
              <a:rPr lang="en-US" b="0" i="0" dirty="0">
                <a:solidFill>
                  <a:srgbClr val="3C3C3B"/>
                </a:solidFill>
                <a:effectLst/>
                <a:latin typeface="Lato"/>
              </a:rPr>
              <a:t> value is </a:t>
            </a:r>
            <a:r>
              <a:rPr lang="en-US" dirty="0"/>
              <a:t>NULL</a:t>
            </a:r>
            <a:r>
              <a:rPr lang="en-US" b="0" i="0" dirty="0">
                <a:solidFill>
                  <a:srgbClr val="3C3C3B"/>
                </a:solidFill>
                <a:effectLst/>
                <a:latin typeface="Lato"/>
              </a:rPr>
              <a:t> for patients who have never been admitted, simply adding the measure to the view instructs Tableau to show all patients. This demonstrates a third behavior: including a measure from the same table as a dimension will force Tableau to show the full domain of values for that dimension.</a:t>
            </a:r>
            <a:endParaRPr dirty="0">
              <a:uFillTx/>
            </a:endParaRPr>
          </a:p>
        </p:txBody>
      </p:sp>
    </p:spTree>
    <p:extLst>
      <p:ext uri="{BB962C8B-B14F-4D97-AF65-F5344CB8AC3E}">
        <p14:creationId xmlns:p14="http://schemas.microsoft.com/office/powerpoint/2010/main" val="2346395377"/>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marL="158750" indent="0">
              <a:buNone/>
            </a:pPr>
            <a:r>
              <a:rPr lang="en-US" b="0" i="0" dirty="0">
                <a:solidFill>
                  <a:srgbClr val="3C3C3B"/>
                </a:solidFill>
                <a:effectLst/>
                <a:latin typeface="Lato"/>
              </a:rPr>
              <a:t>Another basic principle of data model behavior is also displayed here. Notice that </a:t>
            </a:r>
            <a:r>
              <a:rPr lang="en-US" b="1" i="0" dirty="0">
                <a:solidFill>
                  <a:srgbClr val="3C3C3B"/>
                </a:solidFill>
                <a:effectLst/>
                <a:latin typeface="Lato"/>
              </a:rPr>
              <a:t>Age at Most Recent Admit</a:t>
            </a:r>
            <a:r>
              <a:rPr lang="en-US" b="0" i="0" dirty="0">
                <a:solidFill>
                  <a:srgbClr val="3C3C3B"/>
                </a:solidFill>
                <a:effectLst/>
                <a:latin typeface="Lato"/>
              </a:rPr>
              <a:t> is shown for each patient and each diagnosis. However, Tableau does not incorrectly duplicate the value in totals or subtotals. If you were to add subtotals for each patient in the </a:t>
            </a:r>
            <a:r>
              <a:rPr lang="en-US" b="1" i="0" dirty="0">
                <a:solidFill>
                  <a:srgbClr val="3C3C3B"/>
                </a:solidFill>
                <a:effectLst/>
                <a:latin typeface="Lato"/>
              </a:rPr>
              <a:t>Age at Most Recent Admit</a:t>
            </a:r>
            <a:r>
              <a:rPr lang="en-US" b="0" i="0" dirty="0">
                <a:solidFill>
                  <a:srgbClr val="3C3C3B"/>
                </a:solidFill>
                <a:effectLst/>
                <a:latin typeface="Lato"/>
              </a:rPr>
              <a:t> and </a:t>
            </a:r>
            <a:r>
              <a:rPr lang="en-US" b="1" i="0" dirty="0">
                <a:solidFill>
                  <a:srgbClr val="3C3C3B"/>
                </a:solidFill>
                <a:effectLst/>
                <a:latin typeface="Lato"/>
              </a:rPr>
              <a:t>Count of Hospital Visit</a:t>
            </a:r>
            <a:r>
              <a:rPr lang="en-US" b="0" i="0" dirty="0">
                <a:solidFill>
                  <a:srgbClr val="3C3C3B"/>
                </a:solidFill>
                <a:effectLst/>
                <a:latin typeface="Lato"/>
              </a:rPr>
              <a:t> columns, as has been done in the following view, you'll see that Tableau has the correct values: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final behavior of the data model can be stated as: aggregates are calculated at the level of detail defined by the logical table of the measure. This is similar to how you might use a </a:t>
            </a:r>
            <a:r>
              <a:rPr lang="en-US" b="1" i="0" dirty="0">
                <a:solidFill>
                  <a:srgbClr val="3C3C3B"/>
                </a:solidFill>
                <a:effectLst/>
                <a:latin typeface="Lato"/>
              </a:rPr>
              <a:t>Level of Detail</a:t>
            </a:r>
            <a:r>
              <a:rPr lang="en-US" b="0" i="0" dirty="0">
                <a:solidFill>
                  <a:srgbClr val="3C3C3B"/>
                </a:solidFill>
                <a:effectLst/>
                <a:latin typeface="Lato"/>
              </a:rPr>
              <a:t> (</a:t>
            </a:r>
            <a:r>
              <a:rPr lang="en-US" b="1" i="0" dirty="0">
                <a:solidFill>
                  <a:srgbClr val="3C3C3B"/>
                </a:solidFill>
                <a:effectLst/>
                <a:latin typeface="Lato"/>
              </a:rPr>
              <a:t>LOD</a:t>
            </a:r>
            <a:r>
              <a:rPr lang="en-US" b="0" i="0" dirty="0">
                <a:solidFill>
                  <a:srgbClr val="3C3C3B"/>
                </a:solidFill>
                <a:effectLst/>
                <a:latin typeface="Lato"/>
              </a:rPr>
              <a:t>) expression to avoid a LOD duplication, but you didn't have to write the expression or break your flow of thought to solve the problem. The Tableau data model did the hard work for you!</a:t>
            </a:r>
          </a:p>
          <a:p>
            <a:pPr algn="l"/>
            <a:r>
              <a:rPr lang="en-US" b="0" i="0" dirty="0">
                <a:solidFill>
                  <a:srgbClr val="3C3C3B"/>
                </a:solidFill>
                <a:effectLst/>
                <a:latin typeface="Lato"/>
              </a:rPr>
              <a:t>Take some additional time to build out views and visualizations with the data model you've created. And review the following behaviors so you know what to expect and how to control the analysis you want to perform:</a:t>
            </a:r>
          </a:p>
          <a:p>
            <a:pPr algn="l">
              <a:buFont typeface="Arial" panose="020B0604020202020204" pitchFamily="34" charset="0"/>
              <a:buChar char="•"/>
            </a:pPr>
            <a:r>
              <a:rPr lang="en-US" b="0" i="0" dirty="0">
                <a:solidFill>
                  <a:srgbClr val="3C3C3B"/>
                </a:solidFill>
                <a:effectLst/>
                <a:latin typeface="Lato"/>
              </a:rPr>
              <a:t>When you use one or more dimensions from the same logical table, you'll see the full domain of values in Tableau</a:t>
            </a:r>
          </a:p>
          <a:p>
            <a:pPr algn="l">
              <a:buFont typeface="Arial" panose="020B0604020202020204" pitchFamily="34" charset="0"/>
              <a:buChar char="•"/>
            </a:pPr>
            <a:r>
              <a:rPr lang="en-US" b="0" i="0" dirty="0">
                <a:solidFill>
                  <a:srgbClr val="3C3C3B"/>
                </a:solidFill>
                <a:effectLst/>
                <a:latin typeface="Lato"/>
              </a:rPr>
              <a:t>When you include dimensions from two or more logical tables, only matching values are shown</a:t>
            </a:r>
          </a:p>
          <a:p>
            <a:pPr algn="l">
              <a:buFont typeface="Arial" panose="020B0604020202020204" pitchFamily="34" charset="0"/>
              <a:buChar char="•"/>
            </a:pPr>
            <a:r>
              <a:rPr lang="en-US" b="0" i="0" dirty="0">
                <a:solidFill>
                  <a:srgbClr val="3C3C3B"/>
                </a:solidFill>
                <a:effectLst/>
                <a:latin typeface="Lato"/>
              </a:rPr>
              <a:t>Including a measure from the same logical table as a dimension will force Tableau to show the full domain of values for that dimension (even when the previous behavior was in effect)</a:t>
            </a:r>
          </a:p>
          <a:p>
            <a:pPr algn="l">
              <a:buFont typeface="Arial" panose="020B0604020202020204" pitchFamily="34" charset="0"/>
              <a:buChar char="•"/>
            </a:pPr>
            <a:r>
              <a:rPr lang="en-US" b="0" i="0" dirty="0">
                <a:solidFill>
                  <a:srgbClr val="3C3C3B"/>
                </a:solidFill>
                <a:effectLst/>
                <a:latin typeface="Lato"/>
              </a:rPr>
              <a:t>Aggregates are calculated at the level of detail defined by the logical table of the measure</a:t>
            </a:r>
          </a:p>
          <a:p>
            <a:pPr algn="l"/>
            <a:r>
              <a:rPr lang="en-US" b="0" i="0" dirty="0">
                <a:solidFill>
                  <a:srgbClr val="3C3C3B"/>
                </a:solidFill>
                <a:effectLst/>
                <a:latin typeface="Lato"/>
              </a:rPr>
              <a:t>With just a bit of practice, you'll find that the behaviors feel natural, and you'll especially appreciate Tableau performing aggregations at the correct level of detail.</a:t>
            </a:r>
          </a:p>
          <a:p>
            <a:pPr algn="l"/>
            <a:r>
              <a:rPr lang="en-US" b="0" i="0" dirty="0">
                <a:solidFill>
                  <a:srgbClr val="FFFFFF"/>
                </a:solidFill>
                <a:effectLst/>
                <a:latin typeface="Lato"/>
              </a:rPr>
              <a:t>When you first create a new data model, it is helpful to run through a couple of quick checks similar to the preceding examples. That will help you gain familiarity with the data model as well as help you validate that the relationships are working as you expect.</a:t>
            </a:r>
          </a:p>
          <a:p>
            <a:pPr algn="l"/>
            <a:r>
              <a:rPr lang="en-US" b="0" i="0" dirty="0">
                <a:solidFill>
                  <a:srgbClr val="3C3C3B"/>
                </a:solidFill>
                <a:effectLst/>
                <a:latin typeface="Lato"/>
              </a:rPr>
              <a:t>We'll now turn our focus to learn how to relate data in the physical layer using joins.</a:t>
            </a:r>
          </a:p>
          <a:p>
            <a:pPr marL="158750" indent="0">
              <a:buNone/>
            </a:pPr>
            <a:endParaRPr dirty="0">
              <a:uFillTx/>
            </a:endParaRPr>
          </a:p>
        </p:txBody>
      </p:sp>
    </p:spTree>
    <p:extLst>
      <p:ext uri="{BB962C8B-B14F-4D97-AF65-F5344CB8AC3E}">
        <p14:creationId xmlns:p14="http://schemas.microsoft.com/office/powerpoint/2010/main" val="630149007"/>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910524061"/>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the physical layer, you may specify the following types of joins:</a:t>
            </a:r>
          </a:p>
          <a:p>
            <a:pPr marL="158750" indent="0">
              <a:buNone/>
            </a:pPr>
            <a:endParaRPr dirty="0">
              <a:uFillTx/>
            </a:endParaRPr>
          </a:p>
        </p:txBody>
      </p:sp>
    </p:spTree>
    <p:extLst>
      <p:ext uri="{BB962C8B-B14F-4D97-AF65-F5344CB8AC3E}">
        <p14:creationId xmlns:p14="http://schemas.microsoft.com/office/powerpoint/2010/main" val="1009731842"/>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Left</a:t>
            </a:r>
            <a:r>
              <a:rPr lang="en-US" b="0" i="0" dirty="0">
                <a:solidFill>
                  <a:srgbClr val="3C3C3B"/>
                </a:solidFill>
                <a:effectLst/>
                <a:latin typeface="Lato"/>
              </a:rPr>
              <a:t>: All records from the table on the left will be kept. Matching records from the table on the right will have values in the resulting table, while unmatched records will contain </a:t>
            </a:r>
            <a:r>
              <a:rPr lang="en-US" dirty="0"/>
              <a:t>NULL</a:t>
            </a:r>
            <a:r>
              <a:rPr lang="en-US" b="0" i="0" dirty="0">
                <a:solidFill>
                  <a:srgbClr val="3C3C3B"/>
                </a:solidFill>
                <a:effectLst/>
                <a:latin typeface="Lato"/>
              </a:rPr>
              <a:t> values for all fields from the table on the right. </a:t>
            </a:r>
            <a:endParaRPr dirty="0">
              <a:uFillTx/>
            </a:endParaRPr>
          </a:p>
        </p:txBody>
      </p:sp>
    </p:spTree>
    <p:extLst>
      <p:ext uri="{BB962C8B-B14F-4D97-AF65-F5344CB8AC3E}">
        <p14:creationId xmlns:p14="http://schemas.microsoft.com/office/powerpoint/2010/main" val="2776559708"/>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Right</a:t>
            </a:r>
            <a:r>
              <a:rPr lang="en-US" b="0" i="0" dirty="0">
                <a:solidFill>
                  <a:srgbClr val="3C3C3B"/>
                </a:solidFill>
                <a:effectLst/>
                <a:latin typeface="Lato"/>
              </a:rPr>
              <a:t>: All records from the table on the right will be kept. Matching records from the table on the left will result in values, while unmatched records will contain </a:t>
            </a:r>
            <a:r>
              <a:rPr lang="en-US" dirty="0"/>
              <a:t>NULL</a:t>
            </a:r>
            <a:r>
              <a:rPr lang="en-US" b="0" i="0" dirty="0">
                <a:solidFill>
                  <a:srgbClr val="3C3C3B"/>
                </a:solidFill>
                <a:effectLst/>
                <a:latin typeface="Lato"/>
              </a:rPr>
              <a:t> values for all fields from the table on the left. Not every data source supports a right join. If it is not supported, the option will be disabled. </a:t>
            </a:r>
            <a:endParaRPr dirty="0">
              <a:uFillTx/>
            </a:endParaRPr>
          </a:p>
        </p:txBody>
      </p:sp>
    </p:spTree>
    <p:extLst>
      <p:ext uri="{BB962C8B-B14F-4D97-AF65-F5344CB8AC3E}">
        <p14:creationId xmlns:p14="http://schemas.microsoft.com/office/powerpoint/2010/main" val="2091584945"/>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Full Outer</a:t>
            </a:r>
            <a:r>
              <a:rPr lang="en-US" b="0" i="0" dirty="0">
                <a:solidFill>
                  <a:srgbClr val="3C3C3B"/>
                </a:solidFill>
                <a:effectLst/>
                <a:latin typeface="Lato"/>
              </a:rPr>
              <a:t>: All records from tables on both sides will be kept. Matching records will have values from the left and the right. Unmatched records will have </a:t>
            </a:r>
            <a:r>
              <a:rPr lang="en-US" dirty="0"/>
              <a:t>NULL</a:t>
            </a:r>
            <a:r>
              <a:rPr lang="en-US" b="0" i="0" dirty="0">
                <a:solidFill>
                  <a:srgbClr val="3C3C3B"/>
                </a:solidFill>
                <a:effectLst/>
                <a:latin typeface="Lato"/>
              </a:rPr>
              <a:t> values where either the left or the right matching record was not found. Not every data source supports a full outer join. If it is not supported, the option will be disabled. </a:t>
            </a:r>
            <a:endParaRPr dirty="0">
              <a:uFillTx/>
            </a:endParaRPr>
          </a:p>
        </p:txBody>
      </p:sp>
    </p:spTree>
    <p:extLst>
      <p:ext uri="{BB962C8B-B14F-4D97-AF65-F5344CB8AC3E}">
        <p14:creationId xmlns:p14="http://schemas.microsoft.com/office/powerpoint/2010/main" val="3106465454"/>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Spatial</a:t>
            </a:r>
            <a:r>
              <a:rPr lang="en-US" b="0" i="0" dirty="0">
                <a:solidFill>
                  <a:srgbClr val="3C3C3B"/>
                </a:solidFill>
                <a:effectLst/>
                <a:latin typeface="Lato"/>
              </a:rPr>
              <a:t>: This joins together records that match based on the </a:t>
            </a:r>
            <a:r>
              <a:rPr lang="en-US" b="1" i="0" dirty="0">
                <a:solidFill>
                  <a:srgbClr val="3C3C3B"/>
                </a:solidFill>
                <a:effectLst/>
                <a:latin typeface="Lato"/>
              </a:rPr>
              <a:t>intersection</a:t>
            </a:r>
            <a:r>
              <a:rPr lang="en-US" b="0" i="0" dirty="0">
                <a:solidFill>
                  <a:srgbClr val="3C3C3B"/>
                </a:solidFill>
                <a:effectLst/>
                <a:latin typeface="Lato"/>
              </a:rPr>
              <a:t> (overlap) of spatial objects (we discussed Tableau's spatial features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 For example, a point based on the latitude and longitude might fall inside the complex shape defined by a shapefile. </a:t>
            </a:r>
            <a:endParaRPr dirty="0">
              <a:uFillTx/>
            </a:endParaRPr>
          </a:p>
        </p:txBody>
      </p:sp>
    </p:spTree>
    <p:extLst>
      <p:ext uri="{BB962C8B-B14F-4D97-AF65-F5344CB8AC3E}">
        <p14:creationId xmlns:p14="http://schemas.microsoft.com/office/powerpoint/2010/main" val="1619871437"/>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you select spatial objects from the left and right tables, you'll need to specify </a:t>
            </a:r>
            <a:r>
              <a:rPr lang="en-US" b="1" i="0" dirty="0">
                <a:solidFill>
                  <a:srgbClr val="3C3C3B"/>
                </a:solidFill>
                <a:effectLst/>
                <a:latin typeface="Lato"/>
              </a:rPr>
              <a:t>Intersects</a:t>
            </a:r>
            <a:r>
              <a:rPr lang="en-US" b="0" i="0" dirty="0">
                <a:solidFill>
                  <a:srgbClr val="3C3C3B"/>
                </a:solidFill>
                <a:effectLst/>
                <a:latin typeface="Lato"/>
              </a:rPr>
              <a:t> as the operator between the fields to accomplish a spatial join, as shown in </a:t>
            </a:r>
            <a:r>
              <a:rPr lang="en-US" b="0" i="1" dirty="0">
                <a:solidFill>
                  <a:srgbClr val="3C3C3B"/>
                </a:solidFill>
                <a:effectLst/>
                <a:latin typeface="Lato"/>
              </a:rPr>
              <a:t>Figure </a:t>
            </a:r>
          </a:p>
          <a:p>
            <a:pPr marL="158750" indent="0">
              <a:buNone/>
            </a:pPr>
            <a:endParaRPr lang="en-US" b="0" i="1" dirty="0">
              <a:solidFill>
                <a:srgbClr val="3C3C3B"/>
              </a:solidFill>
              <a:effectLst/>
              <a:uFillTx/>
              <a:latin typeface="Lato"/>
            </a:endParaRPr>
          </a:p>
          <a:p>
            <a:pPr marL="158750" indent="0">
              <a:buNone/>
            </a:pPr>
            <a:r>
              <a:rPr lang="en-US" b="0" i="0" dirty="0">
                <a:solidFill>
                  <a:srgbClr val="3C3C3B"/>
                </a:solidFill>
                <a:effectLst/>
                <a:latin typeface="Lato"/>
              </a:rPr>
              <a:t>With a solid understanding of join types, let's consider how to use them in the physical layer of Tableau's data model.</a:t>
            </a:r>
            <a:endParaRPr dirty="0">
              <a:uFillTx/>
            </a:endParaRPr>
          </a:p>
        </p:txBody>
      </p:sp>
    </p:spTree>
    <p:extLst>
      <p:ext uri="{BB962C8B-B14F-4D97-AF65-F5344CB8AC3E}">
        <p14:creationId xmlns:p14="http://schemas.microsoft.com/office/powerpoint/2010/main" val="7335160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Open the lesson 02 Starter.twbx workbook located in the \Learning Tableau\lesson 02 directory and navigate to the Tableau Paradigm sheet. That view was created by dropping the </a:t>
            </a:r>
            <a:r>
              <a:rPr lang="en-US" b="1" i="0" dirty="0">
                <a:solidFill>
                  <a:srgbClr val="3C3C3B"/>
                </a:solidFill>
                <a:effectLst/>
                <a:latin typeface="Lato"/>
              </a:rPr>
              <a:t>Region</a:t>
            </a:r>
            <a:r>
              <a:rPr lang="en-US" b="0" i="0" dirty="0">
                <a:solidFill>
                  <a:srgbClr val="3C3C3B"/>
                </a:solidFill>
                <a:effectLst/>
                <a:latin typeface="Lato"/>
              </a:rPr>
              <a:t> dimension on </a:t>
            </a:r>
            <a:r>
              <a:rPr lang="en-US" b="1" i="0" dirty="0">
                <a:solidFill>
                  <a:srgbClr val="3C3C3B"/>
                </a:solidFill>
                <a:effectLst/>
                <a:latin typeface="Lato"/>
              </a:rPr>
              <a:t>Columns</a:t>
            </a:r>
            <a:r>
              <a:rPr lang="en-US" b="0" i="0" dirty="0">
                <a:solidFill>
                  <a:srgbClr val="3C3C3B"/>
                </a:solidFill>
                <a:effectLst/>
                <a:latin typeface="Lato"/>
              </a:rPr>
              <a:t> and the </a:t>
            </a:r>
            <a:r>
              <a:rPr lang="en-US" b="1" i="0" dirty="0">
                <a:solidFill>
                  <a:srgbClr val="3C3C3B"/>
                </a:solidFill>
                <a:effectLst/>
                <a:latin typeface="Lato"/>
              </a:rPr>
              <a:t>Sales</a:t>
            </a:r>
            <a:r>
              <a:rPr lang="en-US" b="0" i="0" dirty="0">
                <a:solidFill>
                  <a:srgbClr val="3C3C3B"/>
                </a:solidFill>
                <a:effectLst/>
                <a:latin typeface="Lato"/>
              </a:rPr>
              <a:t> measure on </a:t>
            </a:r>
            <a:r>
              <a:rPr lang="en-US" b="1" i="0" dirty="0">
                <a:solidFill>
                  <a:srgbClr val="3C3C3B"/>
                </a:solidFill>
                <a:effectLst/>
                <a:latin typeface="Lato"/>
              </a:rPr>
              <a:t>Rows</a:t>
            </a:r>
            <a:r>
              <a:rPr lang="en-US" b="0" i="0" dirty="0">
                <a:solidFill>
                  <a:srgbClr val="3C3C3B"/>
                </a:solidFill>
                <a:effectLst/>
                <a:latin typeface="Lato"/>
              </a:rPr>
              <a:t>. Here is a screenshot:</a:t>
            </a:r>
          </a:p>
          <a:p>
            <a:pPr marL="158750" indent="0">
              <a:buNone/>
            </a:pPr>
            <a:endParaRPr lang="en-US" dirty="0">
              <a:uFillTx/>
            </a:endParaRPr>
          </a:p>
          <a:p>
            <a:pPr marL="158750" indent="0">
              <a:buNone/>
            </a:pPr>
            <a:r>
              <a:rPr lang="en-US" b="0" i="0" dirty="0">
                <a:solidFill>
                  <a:srgbClr val="3C3C3B"/>
                </a:solidFill>
                <a:effectLst/>
                <a:latin typeface="Lato"/>
              </a:rPr>
              <a:t>The view is defined by two fields. </a:t>
            </a:r>
            <a:r>
              <a:rPr lang="en-US" b="1" i="0" dirty="0">
                <a:solidFill>
                  <a:srgbClr val="3C3C3B"/>
                </a:solidFill>
                <a:effectLst/>
                <a:latin typeface="Lato"/>
              </a:rPr>
              <a:t>Region</a:t>
            </a:r>
            <a:r>
              <a:rPr lang="en-US" b="0" i="0" dirty="0">
                <a:solidFill>
                  <a:srgbClr val="3C3C3B"/>
                </a:solidFill>
                <a:effectLst/>
                <a:latin typeface="Lato"/>
              </a:rPr>
              <a:t> is the only dimension, which means it defines the level of detail in the view and slices the measure so that there will be a bar per region. </a:t>
            </a:r>
            <a:r>
              <a:rPr lang="en-US" b="1" i="0" dirty="0">
                <a:solidFill>
                  <a:srgbClr val="3C3C3B"/>
                </a:solidFill>
                <a:effectLst/>
                <a:latin typeface="Lato"/>
              </a:rPr>
              <a:t>Sales</a:t>
            </a:r>
            <a:r>
              <a:rPr lang="en-US" b="0" i="0" dirty="0">
                <a:solidFill>
                  <a:srgbClr val="3C3C3B"/>
                </a:solidFill>
                <a:effectLst/>
                <a:latin typeface="Lato"/>
              </a:rPr>
              <a:t> is used as a measure aggregated by summing each sale within each region. (Notice also that </a:t>
            </a:r>
            <a:r>
              <a:rPr lang="en-US" b="1" i="0" dirty="0">
                <a:solidFill>
                  <a:srgbClr val="3C3C3B"/>
                </a:solidFill>
                <a:effectLst/>
                <a:latin typeface="Lato"/>
              </a:rPr>
              <a:t>Region</a:t>
            </a:r>
            <a:r>
              <a:rPr lang="en-US" b="0" i="0" dirty="0">
                <a:solidFill>
                  <a:srgbClr val="3C3C3B"/>
                </a:solidFill>
                <a:effectLst/>
                <a:latin typeface="Lato"/>
              </a:rPr>
              <a:t> is discrete, resulting in column </a:t>
            </a:r>
            <a:r>
              <a:rPr lang="en-US" b="1" i="0" dirty="0">
                <a:solidFill>
                  <a:srgbClr val="3C3C3B"/>
                </a:solidFill>
                <a:effectLst/>
                <a:latin typeface="Lato"/>
              </a:rPr>
              <a:t>headers</a:t>
            </a:r>
            <a:r>
              <a:rPr lang="en-US" b="0" i="0" dirty="0">
                <a:solidFill>
                  <a:srgbClr val="3C3C3B"/>
                </a:solidFill>
                <a:effectLst/>
                <a:latin typeface="Lato"/>
              </a:rPr>
              <a:t> while </a:t>
            </a:r>
            <a:r>
              <a:rPr lang="en-US" b="1" i="0" dirty="0">
                <a:solidFill>
                  <a:srgbClr val="3C3C3B"/>
                </a:solidFill>
                <a:effectLst/>
                <a:latin typeface="Lato"/>
              </a:rPr>
              <a:t>Sales</a:t>
            </a:r>
            <a:r>
              <a:rPr lang="en-US" b="0" i="0" dirty="0">
                <a:solidFill>
                  <a:srgbClr val="3C3C3B"/>
                </a:solidFill>
                <a:effectLst/>
                <a:latin typeface="Lato"/>
              </a:rPr>
              <a:t> is continuous, resulting in an </a:t>
            </a:r>
            <a:r>
              <a:rPr lang="en-US" b="1" i="0" dirty="0">
                <a:solidFill>
                  <a:srgbClr val="3C3C3B"/>
                </a:solidFill>
                <a:effectLst/>
                <a:latin typeface="Lato"/>
              </a:rPr>
              <a:t>axis</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1516512813"/>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Most databases have multiple tables of data that are related in some way. Additionally, you are able to join together tables of data across various data connections for many different data sources.</a:t>
            </a:r>
          </a:p>
          <a:p>
            <a:pPr algn="l"/>
            <a:endParaRPr lang="en-US" b="0" i="0" dirty="0">
              <a:solidFill>
                <a:srgbClr val="3C3C3B"/>
              </a:solidFill>
              <a:effectLst/>
              <a:latin typeface="Lato"/>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our examples here, let's once again consider the tables in the hospital database, with a bit of simplification:</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085418129"/>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consider how we might build a data source using some joins in the physical layer. To follow along, create a new Excel data source in the lesson 13 Starter.twbx workbook that references the Hospital Visits (Joins).xlsx file in the lesson 13 directory. You may also examine the connection in the lesson 13 Complete.twbx workbook.</a:t>
            </a:r>
          </a:p>
          <a:p>
            <a:pPr algn="l"/>
            <a:r>
              <a:rPr lang="en-US" b="0" i="0" dirty="0">
                <a:solidFill>
                  <a:srgbClr val="3C3C3B"/>
                </a:solidFill>
                <a:effectLst/>
                <a:latin typeface="Lato"/>
              </a:rPr>
              <a:t>Just as we did before, we'll start by dragging the </a:t>
            </a:r>
            <a:r>
              <a:rPr lang="en-US" b="1" i="0" dirty="0">
                <a:solidFill>
                  <a:srgbClr val="3C3C3B"/>
                </a:solidFill>
                <a:effectLst/>
                <a:latin typeface="Lato"/>
              </a:rPr>
              <a:t>Hospital Visit</a:t>
            </a:r>
            <a:r>
              <a:rPr lang="en-US" b="0" i="0" dirty="0">
                <a:solidFill>
                  <a:srgbClr val="3C3C3B"/>
                </a:solidFill>
                <a:effectLst/>
                <a:latin typeface="Lato"/>
              </a:rPr>
              <a:t> table onto the data source canvas such that we have a </a:t>
            </a:r>
            <a:r>
              <a:rPr lang="en-US" b="1" i="0" dirty="0">
                <a:solidFill>
                  <a:srgbClr val="3C3C3B"/>
                </a:solidFill>
                <a:effectLst/>
                <a:latin typeface="Lato"/>
              </a:rPr>
              <a:t>Hospital Visit</a:t>
            </a:r>
            <a:r>
              <a:rPr lang="en-US" b="0" i="0" dirty="0">
                <a:solidFill>
                  <a:srgbClr val="3C3C3B"/>
                </a:solidFill>
                <a:effectLst/>
                <a:latin typeface="Lato"/>
              </a:rPr>
              <a:t> object in the logical layer, like this:</a:t>
            </a:r>
          </a:p>
          <a:p>
            <a:pPr marL="158750" indent="0">
              <a:buNone/>
            </a:pPr>
            <a:endParaRPr dirty="0">
              <a:uFillTx/>
            </a:endParaRPr>
          </a:p>
        </p:txBody>
      </p:sp>
    </p:spTree>
    <p:extLst>
      <p:ext uri="{BB962C8B-B14F-4D97-AF65-F5344CB8AC3E}">
        <p14:creationId xmlns:p14="http://schemas.microsoft.com/office/powerpoint/2010/main" val="1948567051"/>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At this point, the logical layer object simply contains a single physical table. But we'll extend that next. Double-click on the </a:t>
            </a:r>
            <a:r>
              <a:rPr lang="en-US" b="1" i="0" dirty="0">
                <a:solidFill>
                  <a:srgbClr val="3C3C3B"/>
                </a:solidFill>
                <a:effectLst/>
                <a:latin typeface="Lato"/>
              </a:rPr>
              <a:t>Hospital Visit</a:t>
            </a:r>
            <a:r>
              <a:rPr lang="en-US" b="0" i="0" dirty="0">
                <a:solidFill>
                  <a:srgbClr val="3C3C3B"/>
                </a:solidFill>
                <a:effectLst/>
                <a:latin typeface="Lato"/>
              </a:rPr>
              <a:t> object to expand the physical layer. It will look like this:</a:t>
            </a:r>
            <a:endParaRPr dirty="0">
              <a:uFillTx/>
            </a:endParaRPr>
          </a:p>
        </p:txBody>
      </p:sp>
    </p:spTree>
    <p:extLst>
      <p:ext uri="{BB962C8B-B14F-4D97-AF65-F5344CB8AC3E}">
        <p14:creationId xmlns:p14="http://schemas.microsoft.com/office/powerpoint/2010/main" val="132048221"/>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extend the physical model by adding additional tables. We'll do that here, by adding </a:t>
            </a:r>
            <a:r>
              <a:rPr lang="en-US" b="1" i="0" dirty="0">
                <a:solidFill>
                  <a:srgbClr val="3C3C3B"/>
                </a:solidFill>
                <a:effectLst/>
                <a:latin typeface="Lato"/>
              </a:rPr>
              <a:t>Discharge Detail </a:t>
            </a:r>
            <a:r>
              <a:rPr lang="en-US" b="0" i="0" dirty="0">
                <a:solidFill>
                  <a:srgbClr val="3C3C3B"/>
                </a:solidFill>
                <a:effectLst/>
                <a:latin typeface="Lato"/>
              </a:rPr>
              <a:t>and </a:t>
            </a:r>
            <a:r>
              <a:rPr lang="en-US" b="1" i="0" dirty="0">
                <a:solidFill>
                  <a:srgbClr val="3C3C3B"/>
                </a:solidFill>
                <a:effectLst/>
                <a:latin typeface="Lato"/>
              </a:rPr>
              <a:t>Patient</a:t>
            </a:r>
            <a:r>
              <a:rPr lang="en-US" b="0" i="0" dirty="0">
                <a:solidFill>
                  <a:srgbClr val="3C3C3B"/>
                </a:solidFill>
                <a:effectLst/>
                <a:latin typeface="Lato"/>
              </a:rPr>
              <a:t>. As we add them, Tableau will prompt you with a dialog box to adjust the details of the join. It will look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a:t>
            </a:r>
            <a:r>
              <a:rPr lang="en-US" b="1" i="0" dirty="0">
                <a:solidFill>
                  <a:srgbClr val="3C3C3B"/>
                </a:solidFill>
                <a:effectLst/>
                <a:latin typeface="Lato"/>
              </a:rPr>
              <a:t>Join</a:t>
            </a:r>
            <a:r>
              <a:rPr lang="en-US" b="0" i="0" dirty="0">
                <a:solidFill>
                  <a:srgbClr val="3C3C3B"/>
                </a:solidFill>
                <a:effectLst/>
                <a:latin typeface="Lato"/>
              </a:rPr>
              <a:t> dialog allows you to specify the join type (</a:t>
            </a:r>
            <a:r>
              <a:rPr lang="en-US" b="1" i="0" dirty="0">
                <a:solidFill>
                  <a:srgbClr val="3C3C3B"/>
                </a:solidFill>
                <a:effectLst/>
                <a:latin typeface="Lato"/>
              </a:rPr>
              <a:t>Inner</a:t>
            </a:r>
            <a:r>
              <a:rPr lang="en-US" b="0" i="0" dirty="0">
                <a:solidFill>
                  <a:srgbClr val="3C3C3B"/>
                </a:solidFill>
                <a:effectLst/>
                <a:latin typeface="Lato"/>
              </a:rPr>
              <a:t>, </a:t>
            </a:r>
            <a:r>
              <a:rPr lang="en-US" b="1" i="0" dirty="0">
                <a:solidFill>
                  <a:srgbClr val="3C3C3B"/>
                </a:solidFill>
                <a:effectLst/>
                <a:latin typeface="Lato"/>
              </a:rPr>
              <a:t>Left</a:t>
            </a:r>
            <a:r>
              <a:rPr lang="en-US" b="0" i="0" dirty="0">
                <a:solidFill>
                  <a:srgbClr val="3C3C3B"/>
                </a:solidFill>
                <a:effectLst/>
                <a:latin typeface="Lato"/>
              </a:rPr>
              <a:t>, </a:t>
            </a:r>
            <a:r>
              <a:rPr lang="en-US" b="1" i="0" dirty="0">
                <a:solidFill>
                  <a:srgbClr val="3C3C3B"/>
                </a:solidFill>
                <a:effectLst/>
                <a:latin typeface="Lato"/>
              </a:rPr>
              <a:t>Right</a:t>
            </a:r>
            <a:r>
              <a:rPr lang="en-US" b="0" i="0" dirty="0">
                <a:solidFill>
                  <a:srgbClr val="3C3C3B"/>
                </a:solidFill>
                <a:effectLst/>
                <a:latin typeface="Lato"/>
              </a:rPr>
              <a:t>, or </a:t>
            </a:r>
            <a:r>
              <a:rPr lang="en-US" b="1" i="0" dirty="0">
                <a:solidFill>
                  <a:srgbClr val="3C3C3B"/>
                </a:solidFill>
                <a:effectLst/>
                <a:latin typeface="Lato"/>
              </a:rPr>
              <a:t>Full Outer</a:t>
            </a:r>
            <a:r>
              <a:rPr lang="en-US" b="0" i="0" dirty="0">
                <a:solidFill>
                  <a:srgbClr val="3C3C3B"/>
                </a:solidFill>
                <a:effectLst/>
                <a:latin typeface="Lato"/>
              </a:rPr>
              <a:t>) and to specify one or more fields on which to join. Between the fields, you may select which kind of operator joins the fields. The default is equality (</a:t>
            </a:r>
            <a:r>
              <a:rPr lang="en-US" b="1" i="0" dirty="0">
                <a:solidFill>
                  <a:srgbClr val="3C3C3B"/>
                </a:solidFill>
                <a:effectLst/>
                <a:latin typeface="Lato"/>
              </a:rPr>
              <a:t>=</a:t>
            </a:r>
            <a:r>
              <a:rPr lang="en-US" b="0" i="0" dirty="0">
                <a:solidFill>
                  <a:srgbClr val="3C3C3B"/>
                </a:solidFill>
                <a:effectLst/>
                <a:latin typeface="Lato"/>
              </a:rPr>
              <a:t>; the fields must be equal), but you may also select inequality (&lt;&gt;; the fields must not be equal), less than (&lt;), less than or equal to (&lt;=), greater than (&gt;), or greater than or equal to (&gt;=). The type of join and the field relationships that define the join will determine how many records are returned from the join. We'll take a look at the details in the next section.</a:t>
            </a:r>
          </a:p>
          <a:p>
            <a:pPr algn="l"/>
            <a:r>
              <a:rPr lang="en-US" b="0" i="0" dirty="0">
                <a:solidFill>
                  <a:srgbClr val="FFFFFF"/>
                </a:solidFill>
                <a:effectLst/>
                <a:latin typeface="Lato"/>
              </a:rPr>
              <a:t>Typically, you'll want to start by dragging the primary table onto the physical layer canvas. In this case, </a:t>
            </a:r>
            <a:r>
              <a:rPr lang="en-US" b="1" i="0" dirty="0">
                <a:solidFill>
                  <a:srgbClr val="FFFFFF"/>
                </a:solidFill>
                <a:effectLst/>
                <a:latin typeface="Lato"/>
              </a:rPr>
              <a:t>Hospital Visit</a:t>
            </a:r>
            <a:r>
              <a:rPr lang="en-US" b="0" i="0" dirty="0">
                <a:solidFill>
                  <a:srgbClr val="FFFFFF"/>
                </a:solidFill>
                <a:effectLst/>
                <a:latin typeface="Lato"/>
              </a:rPr>
              <a:t> contains keys to join additional tables. Additional tables should be dragged and dropped after the primary table.</a:t>
            </a:r>
          </a:p>
          <a:p>
            <a:pPr algn="l"/>
            <a:r>
              <a:rPr lang="en-US" b="0" i="0" dirty="0">
                <a:solidFill>
                  <a:srgbClr val="3C3C3B"/>
                </a:solidFill>
                <a:effectLst/>
                <a:latin typeface="Lato"/>
              </a:rPr>
              <a:t>For now, accept the fields that Tableau automatically detects as shared between the tables (</a:t>
            </a:r>
            <a:r>
              <a:rPr lang="en-US" b="1" i="0" dirty="0">
                <a:solidFill>
                  <a:srgbClr val="3C3C3B"/>
                </a:solidFill>
                <a:effectLst/>
                <a:latin typeface="Lato"/>
              </a:rPr>
              <a:t>Discharge Details ID</a:t>
            </a:r>
            <a:r>
              <a:rPr lang="en-US" b="0" i="0" dirty="0">
                <a:solidFill>
                  <a:srgbClr val="3C3C3B"/>
                </a:solidFill>
                <a:effectLst/>
                <a:latin typeface="Lato"/>
              </a:rPr>
              <a:t> for </a:t>
            </a:r>
            <a:r>
              <a:rPr lang="en-US" b="1" i="0" dirty="0">
                <a:solidFill>
                  <a:srgbClr val="3C3C3B"/>
                </a:solidFill>
                <a:effectLst/>
                <a:latin typeface="Lato"/>
              </a:rPr>
              <a:t>Discharge Details</a:t>
            </a:r>
            <a:r>
              <a:rPr lang="en-US" b="0" i="0" dirty="0">
                <a:solidFill>
                  <a:srgbClr val="3C3C3B"/>
                </a:solidFill>
                <a:effectLst/>
                <a:latin typeface="Lato"/>
              </a:rPr>
              <a:t> and </a:t>
            </a:r>
            <a:r>
              <a:rPr lang="en-US" b="1" i="0" dirty="0">
                <a:solidFill>
                  <a:srgbClr val="3C3C3B"/>
                </a:solidFill>
                <a:effectLst/>
                <a:latin typeface="Lato"/>
              </a:rPr>
              <a:t>Patient ID</a:t>
            </a:r>
            <a:r>
              <a:rPr lang="en-US" b="0" i="0" dirty="0">
                <a:solidFill>
                  <a:srgbClr val="3C3C3B"/>
                </a:solidFill>
                <a:effectLst/>
                <a:latin typeface="Lato"/>
              </a:rPr>
              <a:t> for </a:t>
            </a:r>
            <a:r>
              <a:rPr lang="en-US" b="1" i="0" dirty="0">
                <a:solidFill>
                  <a:srgbClr val="3C3C3B"/>
                </a:solidFill>
                <a:effectLst/>
                <a:latin typeface="Lato"/>
              </a:rPr>
              <a:t>Patient</a:t>
            </a:r>
            <a:r>
              <a:rPr lang="en-US" b="0" i="0" dirty="0">
                <a:solidFill>
                  <a:srgbClr val="3C3C3B"/>
                </a:solidFill>
                <a:effectLst/>
                <a:latin typeface="Lato"/>
              </a:rPr>
              <a:t>). Change the join to </a:t>
            </a:r>
            <a:r>
              <a:rPr lang="en-US" b="1" i="0" dirty="0">
                <a:solidFill>
                  <a:srgbClr val="3C3C3B"/>
                </a:solidFill>
                <a:effectLst/>
                <a:latin typeface="Lato"/>
              </a:rPr>
              <a:t>Discharge Details</a:t>
            </a:r>
            <a:r>
              <a:rPr lang="en-US" b="0" i="0" dirty="0">
                <a:solidFill>
                  <a:srgbClr val="3C3C3B"/>
                </a:solidFill>
                <a:effectLst/>
                <a:latin typeface="Lato"/>
              </a:rPr>
              <a:t> to a left join. This means that all hospital visits will be included, even if there has not yet been a discharge. Leave </a:t>
            </a:r>
            <a:r>
              <a:rPr lang="en-US" b="1" i="0" dirty="0">
                <a:solidFill>
                  <a:srgbClr val="3C3C3B"/>
                </a:solidFill>
                <a:effectLst/>
                <a:latin typeface="Lato"/>
              </a:rPr>
              <a:t>Patient</a:t>
            </a:r>
            <a:r>
              <a:rPr lang="en-US" b="0" i="0" dirty="0">
                <a:solidFill>
                  <a:srgbClr val="3C3C3B"/>
                </a:solidFill>
                <a:effectLst/>
                <a:latin typeface="Lato"/>
              </a:rPr>
              <a:t> as an inner join. This will return only records that are shared between the tables so that only patients with visits will be retained.</a:t>
            </a:r>
          </a:p>
          <a:p>
            <a:pPr marL="158750" indent="0">
              <a:buNone/>
            </a:pPr>
            <a:endParaRPr dirty="0">
              <a:uFillTx/>
            </a:endParaRPr>
          </a:p>
        </p:txBody>
      </p:sp>
    </p:spTree>
    <p:extLst>
      <p:ext uri="{BB962C8B-B14F-4D97-AF65-F5344CB8AC3E}">
        <p14:creationId xmlns:p14="http://schemas.microsoft.com/office/powerpoint/2010/main" val="1406108029"/>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you close the physical layer, you'll once again see the logical layer, which contains a single object: </a:t>
            </a:r>
            <a:r>
              <a:rPr lang="en-US" b="1" i="0" dirty="0">
                <a:solidFill>
                  <a:srgbClr val="3C3C3B"/>
                </a:solidFill>
                <a:effectLst/>
                <a:latin typeface="Lato"/>
              </a:rPr>
              <a:t>Hospital Visit</a:t>
            </a:r>
            <a:r>
              <a:rPr lang="en-US" b="0" i="0" dirty="0">
                <a:solidFill>
                  <a:srgbClr val="3C3C3B"/>
                </a:solidFill>
                <a:effectLst/>
                <a:latin typeface="Lato"/>
              </a:rPr>
              <a:t>. That object now contains a join icon, indicating that it is made up of joined physical tables.</a:t>
            </a:r>
            <a:endParaRPr dirty="0">
              <a:uFillTx/>
            </a:endParaRPr>
          </a:p>
        </p:txBody>
      </p:sp>
    </p:spTree>
    <p:extLst>
      <p:ext uri="{BB962C8B-B14F-4D97-AF65-F5344CB8AC3E}">
        <p14:creationId xmlns:p14="http://schemas.microsoft.com/office/powerpoint/2010/main" val="1763676569"/>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All the joins create what you might think of as one flat table, which can be related together with other objects in the data model. Those objects, in turn, might each be made up of a single physical table or multiple physical tables joined together.</a:t>
            </a:r>
          </a:p>
          <a:p>
            <a:pPr algn="l"/>
            <a:r>
              <a:rPr lang="en-US" b="0" i="0" dirty="0">
                <a:solidFill>
                  <a:srgbClr val="3C3C3B"/>
                </a:solidFill>
                <a:effectLst/>
                <a:latin typeface="Lato"/>
              </a:rPr>
              <a:t>If you are following along with the example, rename this data source </a:t>
            </a:r>
            <a:r>
              <a:rPr lang="en-US" b="1" i="0" dirty="0">
                <a:solidFill>
                  <a:srgbClr val="3C3C3B"/>
                </a:solidFill>
                <a:effectLst/>
                <a:latin typeface="Lato"/>
              </a:rPr>
              <a:t>Hospital Visits (Joins)</a:t>
            </a:r>
            <a:r>
              <a:rPr lang="en-US" b="0" i="0" dirty="0">
                <a:solidFill>
                  <a:srgbClr val="3C3C3B"/>
                </a:solidFill>
                <a:effectLst/>
                <a:latin typeface="Lato"/>
              </a:rPr>
              <a:t>. We'll leverage this data source for one more example at the end of this lesson. In the meantime, let's consider a few additional details related to joins.</a:t>
            </a:r>
          </a:p>
          <a:p>
            <a:pPr marL="158750" indent="0">
              <a:buNone/>
            </a:pPr>
            <a:endParaRPr dirty="0">
              <a:uFillTx/>
            </a:endParaRPr>
          </a:p>
        </p:txBody>
      </p:sp>
    </p:spTree>
    <p:extLst>
      <p:ext uri="{BB962C8B-B14F-4D97-AF65-F5344CB8AC3E}">
        <p14:creationId xmlns:p14="http://schemas.microsoft.com/office/powerpoint/2010/main" val="2890994134"/>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81365609"/>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To join this to our Patient table, we can use a join calculation. This is a calculation that exists only for the purpose of joining tables together. To create a join calculation, use the drop-down list of fields in the Join dialog box and select the final option.</a:t>
            </a:r>
          </a:p>
        </p:txBody>
      </p:sp>
    </p:spTree>
    <p:extLst>
      <p:ext uri="{BB962C8B-B14F-4D97-AF65-F5344CB8AC3E}">
        <p14:creationId xmlns:p14="http://schemas.microsoft.com/office/powerpoint/2010/main" val="2981076706"/>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Selecting this option allows you to write row-level calculations that can be used in the join. For example, our join calculation might have code like [First Name] + " " + [Last Name] to return values that match with the </a:t>
            </a:r>
            <a:r>
              <a:rPr lang="en-US" b="1" i="0" dirty="0">
                <a:solidFill>
                  <a:srgbClr val="3C3C3B"/>
                </a:solidFill>
                <a:effectLst/>
                <a:latin typeface="Lato"/>
              </a:rPr>
              <a:t>Name</a:t>
            </a:r>
            <a:r>
              <a:rPr lang="en-US" b="0" i="0" dirty="0">
                <a:solidFill>
                  <a:srgbClr val="3C3C3B"/>
                </a:solidFill>
                <a:effectLst/>
                <a:latin typeface="Lato"/>
              </a:rPr>
              <a:t> field.</a:t>
            </a:r>
          </a:p>
          <a:p>
            <a:pPr algn="l"/>
            <a:r>
              <a:rPr lang="en-US" b="0" i="0" dirty="0">
                <a:solidFill>
                  <a:srgbClr val="FFFFFF"/>
                </a:solidFill>
                <a:effectLst/>
                <a:latin typeface="Lato"/>
              </a:rPr>
              <a:t>Try to avoid joining on text fields, especially in larger datasets for performance reasons. Joining on integers is far more efficient. Also, it is entirely possible for two separate people to share first and last names, so a real-world dataset that followed the structure in this example would be subject to false matches and errors.</a:t>
            </a:r>
          </a:p>
          <a:p>
            <a:pPr algn="l"/>
            <a:r>
              <a:rPr lang="en-US" b="0" i="0" dirty="0">
                <a:solidFill>
                  <a:srgbClr val="3C3C3B"/>
                </a:solidFill>
                <a:effectLst/>
                <a:latin typeface="Lato"/>
              </a:rPr>
              <a:t>You may also leverage the geospatial functions mentioned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 to create a spatial join between two sources, even when one or both lack specific spatial objects on which to join. For example, if you have Latitude and Longitude, you might create a join calculation with the code MAKEPOINT([Latitude], [Longitude]) to find the intersection with another spatial object in another table.</a:t>
            </a:r>
          </a:p>
          <a:p>
            <a:pPr algn="l"/>
            <a:r>
              <a:rPr lang="en-US" b="0" i="0" dirty="0">
                <a:solidFill>
                  <a:srgbClr val="3C3C3B"/>
                </a:solidFill>
                <a:effectLst/>
                <a:latin typeface="Lato"/>
              </a:rPr>
              <a:t>Join calculations can also help when you are missing a field for a join. What if the data you want to join is in another database or file completely? In this scenario, we would consider cross-database joins.</a:t>
            </a:r>
          </a:p>
          <a:p>
            <a:pPr marL="158750" indent="0">
              <a:buNone/>
            </a:pPr>
            <a:endParaRPr dirty="0">
              <a:uFillTx/>
            </a:endParaRPr>
          </a:p>
        </p:txBody>
      </p:sp>
    </p:spTree>
    <p:extLst>
      <p:ext uri="{BB962C8B-B14F-4D97-AF65-F5344CB8AC3E}">
        <p14:creationId xmlns:p14="http://schemas.microsoft.com/office/powerpoint/2010/main" val="608207027"/>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Consider the hospital data. Though not part of the data included the lesson 13 file set, it would not be uncommon for billing data to be in a separate system from patient care data. Let's say you had a file for patient billing that contained data you wanted to include in your analysis of hospital visits. </a:t>
            </a:r>
          </a:p>
          <a:p>
            <a:pPr marL="158750" indent="0">
              <a:buNone/>
            </a:pPr>
            <a:endParaRPr dirty="0">
              <a:uFillTx/>
            </a:endParaRPr>
          </a:p>
        </p:txBody>
      </p:sp>
    </p:spTree>
    <p:extLst>
      <p:ext uri="{BB962C8B-B14F-4D97-AF65-F5344CB8AC3E}">
        <p14:creationId xmlns:p14="http://schemas.microsoft.com/office/powerpoint/2010/main" val="395534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For the purpose of this example (although the principle is applicable to any data source), let's say you were connected live to a SQL Server database with the Superstore data stored in a table. When you first create the preceding screenshot, Tableau generates a VizQL script, which is translated into an SQL script and sent to the SQL Server. The SQL Server database engine evaluates the query and returns aggregated results to Tableau, which are then rendered visually.</a:t>
            </a:r>
          </a:p>
          <a:p>
            <a:pPr algn="l"/>
            <a:r>
              <a:rPr lang="en-US" b="0" i="0" dirty="0">
                <a:solidFill>
                  <a:srgbClr val="3C3C3B"/>
                </a:solidFill>
                <a:effectLst/>
                <a:latin typeface="Lato"/>
              </a:rPr>
              <a:t>The entire process would look something like the following diagram in Tableau's paradigm:</a:t>
            </a:r>
          </a:p>
          <a:p>
            <a:pPr marL="158750" indent="0">
              <a:buNone/>
            </a:pPr>
            <a:endParaRPr dirty="0">
              <a:uFillTx/>
            </a:endParaRPr>
          </a:p>
        </p:txBody>
      </p:sp>
    </p:spTree>
    <p:extLst>
      <p:ext uri="{BB962C8B-B14F-4D97-AF65-F5344CB8AC3E}">
        <p14:creationId xmlns:p14="http://schemas.microsoft.com/office/powerpoint/2010/main" val="4076128871"/>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You'll notice that the interface on the </a:t>
            </a:r>
            <a:r>
              <a:rPr lang="en-US" b="1" i="0" dirty="0">
                <a:solidFill>
                  <a:srgbClr val="3C3C3B"/>
                </a:solidFill>
                <a:effectLst/>
                <a:latin typeface="Lato"/>
              </a:rPr>
              <a:t>Data Source</a:t>
            </a:r>
            <a:r>
              <a:rPr lang="en-US" b="0" i="0" dirty="0">
                <a:solidFill>
                  <a:srgbClr val="3C3C3B"/>
                </a:solidFill>
                <a:effectLst/>
                <a:latin typeface="Lato"/>
              </a:rPr>
              <a:t> screen includes an </a:t>
            </a:r>
            <a:r>
              <a:rPr lang="en-US" b="1" i="0" dirty="0">
                <a:solidFill>
                  <a:srgbClr val="3C3C3B"/>
                </a:solidFill>
                <a:effectLst/>
                <a:latin typeface="Lato"/>
              </a:rPr>
              <a:t>Add</a:t>
            </a:r>
            <a:r>
              <a:rPr lang="en-US" b="0" i="0" dirty="0">
                <a:solidFill>
                  <a:srgbClr val="3C3C3B"/>
                </a:solidFill>
                <a:effectLst/>
                <a:latin typeface="Lato"/>
              </a:rPr>
              <a:t> link that allows you to add data connections to a data source. Clicking on each connection will allow you to drag and drop tables from that connection into the </a:t>
            </a:r>
            <a:r>
              <a:rPr lang="en-US" b="1" i="0" dirty="0">
                <a:solidFill>
                  <a:srgbClr val="3C3C3B"/>
                </a:solidFill>
                <a:effectLst/>
                <a:latin typeface="Lato"/>
              </a:rPr>
              <a:t>Data Source</a:t>
            </a:r>
            <a:r>
              <a:rPr lang="en-US" b="0" i="0" dirty="0">
                <a:solidFill>
                  <a:srgbClr val="3C3C3B"/>
                </a:solidFill>
                <a:effectLst/>
                <a:latin typeface="Lato"/>
              </a:rPr>
              <a:t> designer and specify the joins as you desire. Each data connection will be color-coded so that you can immediately identify the source of various tables in the designer.</a:t>
            </a:r>
          </a:p>
          <a:p>
            <a:pPr algn="l"/>
            <a:r>
              <a:rPr lang="en-US" b="0" i="0" dirty="0">
                <a:solidFill>
                  <a:srgbClr val="3C3C3B"/>
                </a:solidFill>
                <a:effectLst/>
                <a:latin typeface="Lato"/>
              </a:rPr>
              <a:t>You may also use multiple data sources in the logical layer.</a:t>
            </a:r>
          </a:p>
          <a:p>
            <a:pPr algn="l"/>
            <a:r>
              <a:rPr lang="en-US" b="0" i="0" dirty="0">
                <a:solidFill>
                  <a:srgbClr val="3C3C3B"/>
                </a:solidFill>
                <a:effectLst/>
                <a:latin typeface="Lato"/>
              </a:rPr>
              <a:t>Another consideration with joins is an unintentional error, which we'll consider next.</a:t>
            </a:r>
          </a:p>
          <a:p>
            <a:pPr marL="158750" indent="0">
              <a:buNone/>
            </a:pPr>
            <a:endParaRPr dirty="0">
              <a:uFillTx/>
            </a:endParaRPr>
          </a:p>
        </p:txBody>
      </p:sp>
    </p:spTree>
    <p:extLst>
      <p:ext uri="{BB962C8B-B14F-4D97-AF65-F5344CB8AC3E}">
        <p14:creationId xmlns:p14="http://schemas.microsoft.com/office/powerpoint/2010/main" val="1355340833"/>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Finally, we conclude with a warning about joins—if you are not careful, you could potentially end up with a few extra rows or many times the number of records than you were expecting. Let's consider a theoretical example:</a:t>
            </a:r>
            <a:endParaRPr dirty="0">
              <a:uFillTx/>
            </a:endParaRPr>
          </a:p>
        </p:txBody>
      </p:sp>
    </p:spTree>
    <p:extLst>
      <p:ext uri="{BB962C8B-B14F-4D97-AF65-F5344CB8AC3E}">
        <p14:creationId xmlns:p14="http://schemas.microsoft.com/office/powerpoint/2010/main" val="2686456297"/>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Notice that the value </a:t>
            </a:r>
            <a:r>
              <a:rPr lang="en-US" dirty="0"/>
              <a:t>2</a:t>
            </a:r>
            <a:r>
              <a:rPr lang="en-US" b="0" i="0" dirty="0">
                <a:solidFill>
                  <a:srgbClr val="3C3C3B"/>
                </a:solidFill>
                <a:effectLst/>
                <a:latin typeface="Lato"/>
              </a:rPr>
              <a:t> for </a:t>
            </a:r>
            <a:r>
              <a:rPr lang="en-US" dirty="0"/>
              <a:t>Doctor ID</a:t>
            </a:r>
            <a:r>
              <a:rPr lang="en-US" b="0" i="0" dirty="0">
                <a:solidFill>
                  <a:srgbClr val="3C3C3B"/>
                </a:solidFill>
                <a:effectLst/>
                <a:latin typeface="Lato"/>
              </a:rPr>
              <a:t> occurs twice in the </a:t>
            </a:r>
            <a:r>
              <a:rPr lang="en-US" dirty="0"/>
              <a:t>Doctor</a:t>
            </a:r>
            <a:r>
              <a:rPr lang="en-US" b="0" i="0" dirty="0">
                <a:solidFill>
                  <a:srgbClr val="3C3C3B"/>
                </a:solidFill>
                <a:effectLst/>
                <a:latin typeface="Lato"/>
              </a:rPr>
              <a:t> table. Joining the table on equality between the </a:t>
            </a:r>
            <a:r>
              <a:rPr lang="en-US" dirty="0"/>
              <a:t>Doctor ID</a:t>
            </a:r>
            <a:r>
              <a:rPr lang="en-US" b="0" i="0" dirty="0">
                <a:solidFill>
                  <a:srgbClr val="3C3C3B"/>
                </a:solidFill>
                <a:effectLst/>
                <a:latin typeface="Lato"/>
              </a:rPr>
              <a:t> value will result in duplicate records, regardless of which join type is used. </a:t>
            </a:r>
            <a:endParaRPr dirty="0">
              <a:uFillTx/>
            </a:endParaRPr>
          </a:p>
        </p:txBody>
      </p:sp>
    </p:spTree>
    <p:extLst>
      <p:ext uri="{BB962C8B-B14F-4D97-AF65-F5344CB8AC3E}">
        <p14:creationId xmlns:p14="http://schemas.microsoft.com/office/powerpoint/2010/main" val="2902685259"/>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will greatly impact your analysis. For example, if you were counting the number of rows to determine how many patient visits had occurred, you'd overcount. There are times when you may want to intentionally create duplicate records to aid in analysis; however, often, this will appear as an unintentional error.</a:t>
            </a:r>
          </a:p>
          <a:p>
            <a:pPr algn="l"/>
            <a:r>
              <a:rPr lang="en-US" b="0" i="0" dirty="0">
                <a:solidFill>
                  <a:srgbClr val="FFFFFF"/>
                </a:solidFill>
                <a:effectLst/>
                <a:latin typeface="Lato"/>
              </a:rPr>
              <a:t>In addition to the danger of unintentionally duplicating data and ending up with extra rows, there's also the possibility of losing rows where values you expected to match didn't match exactly. Get into the habit of verifying the row count of any data sources where you use joins.</a:t>
            </a:r>
          </a:p>
          <a:p>
            <a:pPr algn="l"/>
            <a:r>
              <a:rPr lang="en-US" b="0" i="0" dirty="0">
                <a:solidFill>
                  <a:srgbClr val="3C3C3B"/>
                </a:solidFill>
                <a:effectLst/>
                <a:latin typeface="Lato"/>
              </a:rPr>
              <a:t>A solid understanding of joins will not only help you as you leverage Tableau Desktop and Tableau Server, but it will also give you a solid foundation when we look at Tableau Prep in </a:t>
            </a:r>
            <a:r>
              <a:rPr lang="en-US" b="0" i="1" dirty="0">
                <a:solidFill>
                  <a:srgbClr val="3C3C3B"/>
                </a:solidFill>
                <a:effectLst/>
                <a:latin typeface="Lato"/>
              </a:rPr>
              <a:t>lesson 15</a:t>
            </a:r>
            <a:r>
              <a:rPr lang="en-US" b="0" i="0" dirty="0">
                <a:solidFill>
                  <a:srgbClr val="3C3C3B"/>
                </a:solidFill>
                <a:effectLst/>
                <a:latin typeface="Lato"/>
              </a:rPr>
              <a:t>, </a:t>
            </a:r>
            <a:r>
              <a:rPr lang="en-US" b="0" i="1" dirty="0">
                <a:solidFill>
                  <a:srgbClr val="3C3C3B"/>
                </a:solidFill>
                <a:effectLst/>
                <a:latin typeface="Lato"/>
              </a:rPr>
              <a:t>Taming Data with Tableau Prep</a:t>
            </a:r>
            <a:r>
              <a:rPr lang="en-US" b="0" i="0" dirty="0">
                <a:solidFill>
                  <a:srgbClr val="3C3C3B"/>
                </a:solidFill>
                <a:effectLst/>
                <a:latin typeface="Lato"/>
              </a:rPr>
              <a:t>. For now, let's wrap up this lesson with a brief look at blends.</a:t>
            </a:r>
          </a:p>
          <a:p>
            <a:pPr marL="158750" indent="0">
              <a:buNone/>
            </a:pPr>
            <a:endParaRPr dirty="0">
              <a:uFillTx/>
            </a:endParaRPr>
          </a:p>
        </p:txBody>
      </p:sp>
    </p:spTree>
    <p:extLst>
      <p:ext uri="{BB962C8B-B14F-4D97-AF65-F5344CB8AC3E}">
        <p14:creationId xmlns:p14="http://schemas.microsoft.com/office/powerpoint/2010/main" val="3042460670"/>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 Let's consider the basics and a simple example.</a:t>
            </a:r>
          </a:p>
          <a:p>
            <a:pPr algn="l"/>
            <a:r>
              <a:rPr lang="en-US" b="0" i="0" dirty="0">
                <a:solidFill>
                  <a:srgbClr val="3C3C3B"/>
                </a:solidFill>
                <a:effectLst/>
                <a:latin typeface="Lato"/>
              </a:rPr>
              <a:t>Data blending is done at an aggregate level and involves different queries sent to each data source, unlike joining, which is done at the row level and (conceptually) involves a single query to a single data source.</a:t>
            </a:r>
          </a:p>
          <a:p>
            <a:pPr marL="158750" indent="0">
              <a:buNone/>
            </a:pPr>
            <a:endParaRPr dirty="0">
              <a:uFillTx/>
            </a:endParaRPr>
          </a:p>
        </p:txBody>
      </p:sp>
    </p:spTree>
    <p:extLst>
      <p:ext uri="{BB962C8B-B14F-4D97-AF65-F5344CB8AC3E}">
        <p14:creationId xmlns:p14="http://schemas.microsoft.com/office/powerpoint/2010/main" val="1690942370"/>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We can see the following from the preceding diagram:</a:t>
            </a:r>
          </a:p>
          <a:p>
            <a:pPr algn="l">
              <a:buFont typeface="+mj-lt"/>
              <a:buAutoNum type="arabicPeriod"/>
            </a:pPr>
            <a:r>
              <a:rPr lang="en-US" b="0" i="0" dirty="0">
                <a:solidFill>
                  <a:srgbClr val="3C3C3B"/>
                </a:solidFill>
                <a:effectLst/>
                <a:latin typeface="Lato"/>
              </a:rPr>
              <a:t>Tableau issues a query to the primary data source.</a:t>
            </a:r>
          </a:p>
          <a:p>
            <a:pPr algn="l">
              <a:buFont typeface="+mj-lt"/>
              <a:buAutoNum type="arabicPeriod"/>
            </a:pPr>
            <a:r>
              <a:rPr lang="en-US" b="0" i="0" dirty="0">
                <a:solidFill>
                  <a:srgbClr val="3C3C3B"/>
                </a:solidFill>
                <a:effectLst/>
                <a:latin typeface="Lato"/>
              </a:rPr>
              <a:t>The underlying data engine returns aggregate results.</a:t>
            </a:r>
          </a:p>
          <a:p>
            <a:pPr algn="l">
              <a:buFont typeface="+mj-lt"/>
              <a:buAutoNum type="arabicPeriod"/>
            </a:pPr>
            <a:r>
              <a:rPr lang="en-US" b="0" i="0" dirty="0">
                <a:solidFill>
                  <a:srgbClr val="3C3C3B"/>
                </a:solidFill>
                <a:effectLst/>
                <a:latin typeface="Lato"/>
              </a:rPr>
              <a:t>Tableau issues another query to the secondary data source. This query is filtered based on the set of values returned from the primary data source for dimensions that link the two data sources.</a:t>
            </a:r>
          </a:p>
          <a:p>
            <a:pPr algn="l">
              <a:buFont typeface="+mj-lt"/>
              <a:buAutoNum type="arabicPeriod"/>
            </a:pPr>
            <a:r>
              <a:rPr lang="en-US" b="0" i="0" dirty="0">
                <a:solidFill>
                  <a:srgbClr val="3C3C3B"/>
                </a:solidFill>
                <a:effectLst/>
                <a:latin typeface="Lato"/>
              </a:rPr>
              <a:t>The underlying data engine returns aggregate results from the secondary data source.</a:t>
            </a:r>
          </a:p>
          <a:p>
            <a:pPr algn="l">
              <a:buFont typeface="+mj-lt"/>
              <a:buAutoNum type="arabicPeriod" startAt="5"/>
            </a:pPr>
            <a:r>
              <a:rPr lang="en-US" b="0" i="0" dirty="0">
                <a:solidFill>
                  <a:srgbClr val="3C3C3B"/>
                </a:solidFill>
                <a:effectLst/>
                <a:latin typeface="Lato"/>
              </a:rPr>
              <a:t>The aggregated results from the primary data source and the aggregated results from the secondary data source are blended together in the cache.</a:t>
            </a:r>
          </a:p>
          <a:p>
            <a:pPr algn="l"/>
            <a:r>
              <a:rPr lang="en-US" b="0" i="0" dirty="0">
                <a:solidFill>
                  <a:srgbClr val="3C3C3B"/>
                </a:solidFill>
                <a:effectLst/>
                <a:latin typeface="Lato"/>
              </a:rPr>
              <a:t>It is important to note that data blending is different from joining. Joins are accomplished in a single query and results are matched row-by-row. Data blending occurs by issuing two separate queries and then blending together the aggregate results.</a:t>
            </a:r>
          </a:p>
          <a:p>
            <a:pPr algn="l"/>
            <a:r>
              <a:rPr lang="en-US" b="0" i="0" dirty="0">
                <a:solidFill>
                  <a:srgbClr val="3C3C3B"/>
                </a:solidFill>
                <a:effectLst/>
                <a:latin typeface="Lato"/>
              </a:rPr>
              <a:t>There can only be one primary source, but there can be as many secondary sources as you desire. </a:t>
            </a:r>
            <a:r>
              <a:rPr lang="en-US" b="0" i="1" dirty="0">
                <a:solidFill>
                  <a:srgbClr val="3C3C3B"/>
                </a:solidFill>
                <a:effectLst/>
                <a:latin typeface="Lato"/>
              </a:rPr>
              <a:t>Steps 3</a:t>
            </a:r>
            <a:r>
              <a:rPr lang="en-US" b="0" i="0" dirty="0">
                <a:solidFill>
                  <a:srgbClr val="3C3C3B"/>
                </a:solidFill>
                <a:effectLst/>
                <a:latin typeface="Lato"/>
              </a:rPr>
              <a:t> and </a:t>
            </a:r>
            <a:r>
              <a:rPr lang="en-US" b="0" i="1" dirty="0">
                <a:solidFill>
                  <a:srgbClr val="3C3C3B"/>
                </a:solidFill>
                <a:effectLst/>
                <a:latin typeface="Lato"/>
              </a:rPr>
              <a:t>4</a:t>
            </a:r>
            <a:r>
              <a:rPr lang="en-US" b="0" i="0" dirty="0">
                <a:solidFill>
                  <a:srgbClr val="3C3C3B"/>
                </a:solidFill>
                <a:effectLst/>
                <a:latin typeface="Lato"/>
              </a:rPr>
              <a:t> are repeated for each secondary source. When all aggregated results have been returned, Tableau matches the aggregated rows based on linking fields.</a:t>
            </a:r>
          </a:p>
          <a:p>
            <a:pPr algn="l"/>
            <a:r>
              <a:rPr lang="en-US" b="0" i="0" dirty="0">
                <a:solidFill>
                  <a:srgbClr val="FFFFFF"/>
                </a:solidFill>
                <a:effectLst/>
                <a:latin typeface="Lato"/>
              </a:rPr>
              <a:t>When you have more than one data source in a Tableau workbook, whichever source you use first in a view becomes the primary source for that view.</a:t>
            </a:r>
          </a:p>
          <a:p>
            <a:pPr algn="l"/>
            <a:r>
              <a:rPr lang="en-US" b="0" i="0" dirty="0">
                <a:solidFill>
                  <a:srgbClr val="FFFFFF"/>
                </a:solidFill>
                <a:effectLst/>
                <a:latin typeface="Lato"/>
              </a:rPr>
              <a:t>Blending is view-specific. You can have one data source as the primary in one view and the same data source as the secondary in another. Any data source can be used in a blend, but OLAP cubes, such as in SQL Server Analysis Services, must be used as the primary source.</a:t>
            </a:r>
          </a:p>
          <a:p>
            <a:pPr algn="l"/>
            <a:r>
              <a:rPr lang="en-US" b="0" i="0" dirty="0">
                <a:solidFill>
                  <a:srgbClr val="3C3C3B"/>
                </a:solidFill>
                <a:effectLst/>
                <a:latin typeface="Lato"/>
              </a:rPr>
              <a:t>In many ways, blending is similar to creating a data model with two or more objects. In many cases, the data model will give you exactly what you need without using blending. However, you have a lot more flexibility with blending because you can change which fields are related at a view level rather than at an object level.</a:t>
            </a:r>
          </a:p>
          <a:p>
            <a:pPr marL="158750" indent="0">
              <a:buNone/>
            </a:pPr>
            <a:endParaRPr dirty="0">
              <a:uFillTx/>
            </a:endParaRPr>
          </a:p>
        </p:txBody>
      </p:sp>
    </p:spTree>
    <p:extLst>
      <p:ext uri="{BB962C8B-B14F-4D97-AF65-F5344CB8AC3E}">
        <p14:creationId xmlns:p14="http://schemas.microsoft.com/office/powerpoint/2010/main" val="3139636273"/>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1" i="0" dirty="0">
                <a:solidFill>
                  <a:srgbClr val="3C3C3B"/>
                </a:solidFill>
                <a:effectLst/>
                <a:latin typeface="Lato"/>
              </a:rPr>
              <a:t>Linking fields</a:t>
            </a:r>
            <a:r>
              <a:rPr lang="en-US" b="0" i="0" dirty="0">
                <a:solidFill>
                  <a:srgbClr val="3C3C3B"/>
                </a:solidFill>
                <a:effectLst/>
                <a:latin typeface="Lato"/>
              </a:rPr>
              <a:t> are dimensions that are used to match data blended between primary and secondary data sources. Linking fields define the level of detail for the secondary source. Linking fields are automatically assigned if fields match by name and type between data sources.</a:t>
            </a:r>
          </a:p>
          <a:p>
            <a:pPr algn="l"/>
            <a:r>
              <a:rPr lang="en-US" b="0" i="0" dirty="0">
                <a:solidFill>
                  <a:srgbClr val="3C3C3B"/>
                </a:solidFill>
                <a:effectLst/>
                <a:latin typeface="Lato"/>
              </a:rPr>
              <a:t>Otherwise, you can manually assign relationships between fields by selecting, from the menu, </a:t>
            </a:r>
            <a:r>
              <a:rPr lang="en-US" b="1" i="0" dirty="0">
                <a:solidFill>
                  <a:srgbClr val="3C3C3B"/>
                </a:solidFill>
                <a:effectLst/>
                <a:latin typeface="Lato"/>
              </a:rPr>
              <a:t>Data</a:t>
            </a:r>
            <a:r>
              <a:rPr lang="en-US" b="0" i="0" dirty="0">
                <a:solidFill>
                  <a:srgbClr val="3C3C3B"/>
                </a:solidFill>
                <a:effectLst/>
                <a:latin typeface="Lato"/>
              </a:rPr>
              <a:t> | </a:t>
            </a:r>
            <a:r>
              <a:rPr lang="en-US" b="1" i="0" dirty="0">
                <a:solidFill>
                  <a:srgbClr val="3C3C3B"/>
                </a:solidFill>
                <a:effectLst/>
                <a:latin typeface="Lato"/>
              </a:rPr>
              <a:t>Edit Blend Relationships</a:t>
            </a:r>
            <a:r>
              <a:rPr lang="en-US" b="0" i="0" dirty="0">
                <a:solidFill>
                  <a:srgbClr val="3C3C3B"/>
                </a:solidFill>
                <a:effectLst/>
                <a:latin typeface="Lato"/>
              </a:rPr>
              <a:t>, as follows:</a:t>
            </a:r>
          </a:p>
          <a:p>
            <a:pPr marL="158750" indent="0">
              <a:buNone/>
            </a:pPr>
            <a:endParaRPr lang="en-US" dirty="0">
              <a:uFillTx/>
            </a:endParaRPr>
          </a:p>
          <a:p>
            <a:pPr algn="l"/>
            <a:r>
              <a:rPr lang="en-US" b="0" i="0" dirty="0">
                <a:solidFill>
                  <a:srgbClr val="3C3C3B"/>
                </a:solidFill>
                <a:effectLst/>
                <a:latin typeface="Lato"/>
              </a:rPr>
              <a:t>The </a:t>
            </a:r>
            <a:r>
              <a:rPr lang="en-US" b="1" i="0" dirty="0">
                <a:solidFill>
                  <a:srgbClr val="3C3C3B"/>
                </a:solidFill>
                <a:effectLst/>
                <a:latin typeface="Lato"/>
              </a:rPr>
              <a:t>Relationships</a:t>
            </a:r>
            <a:r>
              <a:rPr lang="en-US" b="0" i="0" dirty="0">
                <a:solidFill>
                  <a:srgbClr val="3C3C3B"/>
                </a:solidFill>
                <a:effectLst/>
                <a:latin typeface="Lato"/>
              </a:rPr>
              <a:t> window will display the relationships recognized between different data sources. You can switch from </a:t>
            </a:r>
            <a:r>
              <a:rPr lang="en-US" b="1" i="0" dirty="0">
                <a:solidFill>
                  <a:srgbClr val="3C3C3B"/>
                </a:solidFill>
                <a:effectLst/>
                <a:latin typeface="Lato"/>
              </a:rPr>
              <a:t>Automatic</a:t>
            </a:r>
            <a:r>
              <a:rPr lang="en-US" b="0" i="0" dirty="0">
                <a:solidFill>
                  <a:srgbClr val="3C3C3B"/>
                </a:solidFill>
                <a:effectLst/>
                <a:latin typeface="Lato"/>
              </a:rPr>
              <a:t> to </a:t>
            </a:r>
            <a:r>
              <a:rPr lang="en-US" b="1" i="0" dirty="0">
                <a:solidFill>
                  <a:srgbClr val="3C3C3B"/>
                </a:solidFill>
                <a:effectLst/>
                <a:latin typeface="Lato"/>
              </a:rPr>
              <a:t>Custom</a:t>
            </a:r>
            <a:r>
              <a:rPr lang="en-US" b="0" i="0" dirty="0">
                <a:solidFill>
                  <a:srgbClr val="3C3C3B"/>
                </a:solidFill>
                <a:effectLst/>
                <a:latin typeface="Lato"/>
              </a:rPr>
              <a:t> to define your own linking fields.</a:t>
            </a:r>
          </a:p>
          <a:p>
            <a:pPr algn="l"/>
            <a:r>
              <a:rPr lang="en-US" b="0" i="0" dirty="0">
                <a:solidFill>
                  <a:srgbClr val="3C3C3B"/>
                </a:solidFill>
                <a:effectLst/>
                <a:latin typeface="Lato"/>
              </a:rPr>
              <a:t>Linking fields can be activated or deactivated to blend in a view. Linking fields used in the view will usually be active by default, while other fields will not. You can, however, change whether a linking field is active or not by clicking on the link icon next to a linking field in the data pane.</a:t>
            </a:r>
          </a:p>
          <a:p>
            <a:pPr algn="l"/>
            <a:r>
              <a:rPr lang="en-US" b="0" i="0" dirty="0">
                <a:solidFill>
                  <a:srgbClr val="FFFFFF"/>
                </a:solidFill>
                <a:effectLst/>
                <a:latin typeface="Lato"/>
              </a:rPr>
              <a:t>Additionally, use the </a:t>
            </a:r>
            <a:r>
              <a:rPr lang="en-US" b="1" i="0" dirty="0">
                <a:solidFill>
                  <a:srgbClr val="FFFFFF"/>
                </a:solidFill>
                <a:effectLst/>
                <a:latin typeface="Lato"/>
              </a:rPr>
              <a:t>Edit Data Relationships</a:t>
            </a:r>
            <a:r>
              <a:rPr lang="en-US" b="0" i="0" dirty="0">
                <a:solidFill>
                  <a:srgbClr val="FFFFFF"/>
                </a:solidFill>
                <a:effectLst/>
                <a:latin typeface="Lato"/>
              </a:rPr>
              <a:t> screen to define the fields that will be used for </a:t>
            </a:r>
            <a:r>
              <a:rPr lang="en-US" b="1" i="0" dirty="0">
                <a:solidFill>
                  <a:srgbClr val="FFFFFF"/>
                </a:solidFill>
                <a:effectLst/>
                <a:latin typeface="Lato"/>
              </a:rPr>
              <a:t>cross-data source filters</a:t>
            </a:r>
            <a:r>
              <a:rPr lang="en-US" b="0" i="0" dirty="0">
                <a:solidFill>
                  <a:srgbClr val="FFFFFF"/>
                </a:solidFill>
                <a:effectLst/>
                <a:latin typeface="Lato"/>
              </a:rPr>
              <a:t>. When you use the drop-down menu of a field on </a:t>
            </a:r>
            <a:r>
              <a:rPr lang="en-US" b="1" i="0" dirty="0">
                <a:solidFill>
                  <a:srgbClr val="FFFFFF"/>
                </a:solidFill>
                <a:effectLst/>
                <a:latin typeface="Lato"/>
              </a:rPr>
              <a:t>Filters</a:t>
            </a:r>
            <a:r>
              <a:rPr lang="en-US" b="0" i="0" dirty="0">
                <a:solidFill>
                  <a:srgbClr val="FFFFFF"/>
                </a:solidFill>
                <a:effectLst/>
                <a:latin typeface="Lato"/>
              </a:rPr>
              <a:t> in a view, and select </a:t>
            </a:r>
            <a:r>
              <a:rPr lang="en-US" b="1" i="0" dirty="0">
                <a:solidFill>
                  <a:srgbClr val="FFFFFF"/>
                </a:solidFill>
                <a:effectLst/>
                <a:latin typeface="Lato"/>
              </a:rPr>
              <a:t>Apply to Worksheets</a:t>
            </a:r>
            <a:r>
              <a:rPr lang="en-US" b="0" i="0" dirty="0">
                <a:solidFill>
                  <a:srgbClr val="FFFFFF"/>
                </a:solidFill>
                <a:effectLst/>
                <a:latin typeface="Lato"/>
              </a:rPr>
              <a:t> | </a:t>
            </a:r>
            <a:r>
              <a:rPr lang="en-US" b="1" i="0" dirty="0">
                <a:solidFill>
                  <a:srgbClr val="FFFFFF"/>
                </a:solidFill>
                <a:effectLst/>
                <a:latin typeface="Lato"/>
              </a:rPr>
              <a:t>All Using Related Data Sources</a:t>
            </a:r>
            <a:r>
              <a:rPr lang="en-US" b="0" i="0" dirty="0">
                <a:solidFill>
                  <a:srgbClr val="FFFFFF"/>
                </a:solidFill>
                <a:effectLst/>
                <a:latin typeface="Lato"/>
              </a:rPr>
              <a:t>, the filter works across data sources.</a:t>
            </a:r>
          </a:p>
          <a:p>
            <a:pPr algn="l"/>
            <a:r>
              <a:rPr lang="en-US" b="0" i="0" dirty="0">
                <a:solidFill>
                  <a:srgbClr val="3C3C3B"/>
                </a:solidFill>
                <a:effectLst/>
                <a:latin typeface="Lato"/>
              </a:rPr>
              <a:t>Let's take this from the conceptual to the practical with an example.</a:t>
            </a:r>
          </a:p>
          <a:p>
            <a:pPr marL="158750" indent="0">
              <a:buNone/>
            </a:pPr>
            <a:endParaRPr dirty="0">
              <a:uFillTx/>
            </a:endParaRPr>
          </a:p>
        </p:txBody>
      </p:sp>
    </p:spTree>
    <p:extLst>
      <p:ext uri="{BB962C8B-B14F-4D97-AF65-F5344CB8AC3E}">
        <p14:creationId xmlns:p14="http://schemas.microsoft.com/office/powerpoint/2010/main" val="117437486"/>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look at a quick example of blending in action. Let's say you have the following table representing the service goals of various locations throughout the hospital when it comes to serving patients:</a:t>
            </a:r>
          </a:p>
          <a:p>
            <a:pPr algn="l"/>
            <a:endParaRPr lang="en-US" b="0" i="0" dirty="0">
              <a:solidFill>
                <a:srgbClr val="3C3C3B"/>
              </a:solidFill>
              <a:effectLst/>
              <a:latin typeface="Lato"/>
            </a:endParaRPr>
          </a:p>
          <a:p>
            <a:pPr algn="l"/>
            <a:r>
              <a:rPr lang="en-US" b="0" i="0" dirty="0">
                <a:solidFill>
                  <a:srgbClr val="3C3C3B"/>
                </a:solidFill>
                <a:effectLst/>
                <a:latin typeface="Lato"/>
              </a:rPr>
              <a:t>This data is contained in a simple text file, named </a:t>
            </a:r>
            <a:r>
              <a:rPr lang="en-US" dirty="0"/>
              <a:t>Location Goals.txt</a:t>
            </a:r>
            <a:r>
              <a:rPr lang="en-US" b="0" i="0" dirty="0">
                <a:solidFill>
                  <a:srgbClr val="3C3C3B"/>
                </a:solidFill>
                <a:effectLst/>
                <a:latin typeface="Lato"/>
              </a:rPr>
              <a:t>, in the </a:t>
            </a:r>
            <a:r>
              <a:rPr lang="en-US" dirty="0"/>
              <a:t>lesson 13</a:t>
            </a:r>
            <a:r>
              <a:rPr lang="en-US" b="0" i="0" dirty="0">
                <a:solidFill>
                  <a:srgbClr val="3C3C3B"/>
                </a:solidFill>
                <a:effectLst/>
                <a:latin typeface="Lato"/>
              </a:rPr>
              <a:t> directory. Both the starter and complete workbooks already contain a data source defined for the file.</a:t>
            </a:r>
          </a:p>
          <a:p>
            <a:pPr marL="158750" indent="0">
              <a:buNone/>
            </a:pPr>
            <a:endParaRPr dirty="0">
              <a:uFillTx/>
            </a:endParaRPr>
          </a:p>
        </p:txBody>
      </p:sp>
    </p:spTree>
    <p:extLst>
      <p:ext uri="{BB962C8B-B14F-4D97-AF65-F5344CB8AC3E}">
        <p14:creationId xmlns:p14="http://schemas.microsoft.com/office/powerpoint/2010/main" val="3498755472"/>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We'll start by creating a simple bar chart from the </a:t>
            </a:r>
            <a:r>
              <a:rPr lang="en-US" b="1" i="0" dirty="0">
                <a:solidFill>
                  <a:srgbClr val="3C3C3B"/>
                </a:solidFill>
                <a:effectLst/>
                <a:latin typeface="Lato"/>
              </a:rPr>
              <a:t>Hospital Visit (Joins) </a:t>
            </a:r>
            <a:r>
              <a:rPr lang="en-US" b="0" i="0" dirty="0">
                <a:solidFill>
                  <a:srgbClr val="3C3C3B"/>
                </a:solidFill>
                <a:effectLst/>
                <a:latin typeface="Lato"/>
              </a:rPr>
              <a:t>data source you created previously, showing the </a:t>
            </a:r>
            <a:r>
              <a:rPr lang="en-US" b="1" i="0" dirty="0">
                <a:solidFill>
                  <a:srgbClr val="3C3C3B"/>
                </a:solidFill>
                <a:effectLst/>
                <a:latin typeface="Lato"/>
              </a:rPr>
              <a:t>Average Minutes to Service by Location</a:t>
            </a:r>
            <a:r>
              <a:rPr lang="en-US" b="0" i="0" dirty="0">
                <a:solidFill>
                  <a:srgbClr val="3C3C3B"/>
                </a:solidFill>
                <a:effectLst/>
                <a:latin typeface="Lato"/>
              </a:rPr>
              <a:t> like so:</a:t>
            </a:r>
            <a:endParaRPr dirty="0">
              <a:uFillTx/>
            </a:endParaRPr>
          </a:p>
        </p:txBody>
      </p:sp>
    </p:spTree>
    <p:extLst>
      <p:ext uri="{BB962C8B-B14F-4D97-AF65-F5344CB8AC3E}">
        <p14:creationId xmlns:p14="http://schemas.microsoft.com/office/powerpoint/2010/main" val="3365876790"/>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blue checkmark on the </a:t>
            </a:r>
            <a:r>
              <a:rPr lang="en-US" b="1" i="0" dirty="0">
                <a:solidFill>
                  <a:srgbClr val="3C3C3B"/>
                </a:solidFill>
                <a:effectLst/>
                <a:latin typeface="Lato"/>
              </a:rPr>
              <a:t>Hospital Visit (Joins)</a:t>
            </a:r>
            <a:r>
              <a:rPr lang="en-US" b="0" i="0" dirty="0">
                <a:solidFill>
                  <a:srgbClr val="3C3C3B"/>
                </a:solidFill>
                <a:effectLst/>
                <a:latin typeface="Lato"/>
              </a:rPr>
              <a:t> data source (numbered </a:t>
            </a:r>
            <a:r>
              <a:rPr lang="en-US" b="1" i="0" dirty="0">
                <a:solidFill>
                  <a:srgbClr val="3C3C3B"/>
                </a:solidFill>
                <a:effectLst/>
                <a:latin typeface="Lato"/>
              </a:rPr>
              <a:t>1</a:t>
            </a:r>
            <a:r>
              <a:rPr lang="en-US" b="0" i="0" dirty="0">
                <a:solidFill>
                  <a:srgbClr val="3C3C3B"/>
                </a:solidFill>
                <a:effectLst/>
                <a:latin typeface="Lato"/>
              </a:rPr>
              <a:t> in </a:t>
            </a:r>
            <a:r>
              <a:rPr lang="en-US" b="0" i="1" dirty="0">
                <a:solidFill>
                  <a:srgbClr val="3C3C3B"/>
                </a:solidFill>
                <a:effectLst/>
                <a:latin typeface="Lato"/>
              </a:rPr>
              <a:t>Figure</a:t>
            </a:r>
            <a:r>
              <a:rPr lang="en-US" b="0" i="0" dirty="0">
                <a:solidFill>
                  <a:srgbClr val="3C3C3B"/>
                </a:solidFill>
                <a:effectLst/>
                <a:latin typeface="Lato"/>
              </a:rPr>
              <a:t>) indicates that the data source is primary. Tableau recognizes </a:t>
            </a:r>
            <a:r>
              <a:rPr lang="en-US" b="1" i="0" dirty="0">
                <a:solidFill>
                  <a:srgbClr val="3C3C3B"/>
                </a:solidFill>
                <a:effectLst/>
                <a:latin typeface="Lato"/>
              </a:rPr>
              <a:t>Location</a:t>
            </a:r>
            <a:r>
              <a:rPr lang="en-US" b="0" i="0" dirty="0">
                <a:solidFill>
                  <a:srgbClr val="3C3C3B"/>
                </a:solidFill>
                <a:effectLst/>
                <a:latin typeface="Lato"/>
              </a:rPr>
              <a:t> as a linking field and indicates that it is active with a connected link icon (numbered </a:t>
            </a:r>
            <a:r>
              <a:rPr lang="en-US" b="1" i="0" dirty="0">
                <a:solidFill>
                  <a:srgbClr val="3C3C3B"/>
                </a:solidFill>
                <a:effectLst/>
                <a:latin typeface="Lato"/>
              </a:rPr>
              <a:t>2</a:t>
            </a:r>
            <a:r>
              <a:rPr lang="en-US" b="0" i="0" dirty="0">
                <a:solidFill>
                  <a:srgbClr val="3C3C3B"/>
                </a:solidFill>
                <a:effectLst/>
                <a:latin typeface="Lato"/>
              </a:rPr>
              <a:t> in </a:t>
            </a:r>
            <a:r>
              <a:rPr lang="en-US" b="0" i="1" dirty="0">
                <a:solidFill>
                  <a:srgbClr val="3C3C3B"/>
                </a:solidFill>
                <a:effectLst/>
                <a:latin typeface="Lato"/>
              </a:rPr>
              <a:t>Figure</a:t>
            </a:r>
            <a:r>
              <a:rPr lang="en-US" b="0" i="0" dirty="0">
                <a:solidFill>
                  <a:srgbClr val="3C3C3B"/>
                </a:solidFill>
                <a:effectLst/>
                <a:latin typeface="Lato"/>
              </a:rPr>
              <a:t>). It is active because you have used </a:t>
            </a:r>
            <a:r>
              <a:rPr lang="en-US" b="1" i="0" dirty="0">
                <a:solidFill>
                  <a:srgbClr val="3C3C3B"/>
                </a:solidFill>
                <a:effectLst/>
                <a:latin typeface="Lato"/>
              </a:rPr>
              <a:t>Location</a:t>
            </a:r>
            <a:r>
              <a:rPr lang="en-US" b="0" i="0" dirty="0">
                <a:solidFill>
                  <a:srgbClr val="3C3C3B"/>
                </a:solidFill>
                <a:effectLst/>
                <a:latin typeface="Lato"/>
              </a:rPr>
              <a:t> from the primary data source in the current view. If you had not, Tableau would still show the link, but it would not be active by default. You may click on the link icon to switch from active to inactive or vice versa to control the level of detail at which aggregations are done in the secondary source.</a:t>
            </a:r>
            <a:endParaRPr dirty="0">
              <a:uFillTx/>
            </a:endParaRPr>
          </a:p>
        </p:txBody>
      </p:sp>
    </p:spTree>
    <p:extLst>
      <p:ext uri="{BB962C8B-B14F-4D97-AF65-F5344CB8AC3E}">
        <p14:creationId xmlns:p14="http://schemas.microsoft.com/office/powerpoint/2010/main" val="12401360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There may have been hundreds, thousands, or even millions of rows of sales data in SQL Server. However, when SQL Server processes the query, it returns aggregate results. In this case, SQL Server returns only four aggregate rows of data to Tableau—one row for each region.</a:t>
            </a:r>
          </a:p>
          <a:p>
            <a:pPr algn="l"/>
            <a:r>
              <a:rPr lang="en-US" b="0" i="0" dirty="0">
                <a:solidFill>
                  <a:srgbClr val="FFFFFF"/>
                </a:solidFill>
                <a:effectLst/>
                <a:latin typeface="Lato"/>
              </a:rPr>
              <a:t>On occasion, a database administrator may want to find out what scripts are running against a certain database to debug performance issues or to determine more efficient indexing or data structures. Many databases supply profiling utilities or log execution of queries. In addition, you can find SQL or MDX generated by Tableau in the logs located in the My Tableau Repository\Logs directory.</a:t>
            </a:r>
          </a:p>
          <a:p>
            <a:pPr algn="l"/>
            <a:r>
              <a:rPr lang="en-US" b="0" i="0" dirty="0">
                <a:solidFill>
                  <a:srgbClr val="FFFFFF"/>
                </a:solidFill>
                <a:effectLst/>
                <a:latin typeface="Lato"/>
              </a:rPr>
              <a:t>You may also use Tableau's built-in </a:t>
            </a:r>
            <a:r>
              <a:rPr lang="en-US" b="1" i="0" dirty="0">
                <a:solidFill>
                  <a:srgbClr val="FFFFFF"/>
                </a:solidFill>
                <a:effectLst/>
                <a:latin typeface="Lato"/>
              </a:rPr>
              <a:t>Performance Recorder</a:t>
            </a:r>
            <a:r>
              <a:rPr lang="en-US" b="0" i="0" dirty="0">
                <a:solidFill>
                  <a:srgbClr val="FFFFFF"/>
                </a:solidFill>
                <a:effectLst/>
                <a:latin typeface="Lato"/>
              </a:rPr>
              <a:t> to locate the queries that have been executed. From the top menu, select </a:t>
            </a:r>
            <a:r>
              <a:rPr lang="en-US" b="1" i="0" dirty="0">
                <a:solidFill>
                  <a:srgbClr val="FFFFFF"/>
                </a:solidFill>
                <a:effectLst/>
                <a:latin typeface="Lato"/>
              </a:rPr>
              <a:t>Help | Settings and Performance | Start Performance Recording</a:t>
            </a:r>
            <a:r>
              <a:rPr lang="en-US" b="0" i="0" dirty="0">
                <a:solidFill>
                  <a:srgbClr val="FFFFFF"/>
                </a:solidFill>
                <a:effectLst/>
                <a:latin typeface="Lato"/>
              </a:rPr>
              <a:t>, then interact with a view, and finally, stop the recording from the menu. Tableau will open a dashboard that will allow you to see tasks, performance, and queries that were executed during the recording session.</a:t>
            </a:r>
          </a:p>
          <a:p>
            <a:pPr algn="l"/>
            <a:r>
              <a:rPr lang="en-US" b="0" i="0" dirty="0">
                <a:solidFill>
                  <a:srgbClr val="3C3C3B"/>
                </a:solidFill>
                <a:effectLst/>
                <a:latin typeface="Lato"/>
              </a:rPr>
              <a:t>To see the aggregate data that Tableau used to draw the view, press </a:t>
            </a:r>
            <a:r>
              <a:rPr lang="en-US" b="0" i="1" dirty="0">
                <a:solidFill>
                  <a:srgbClr val="3C3C3B"/>
                </a:solidFill>
                <a:effectLst/>
                <a:latin typeface="Lato"/>
              </a:rPr>
              <a:t>Ctrl +</a:t>
            </a:r>
            <a:r>
              <a:rPr lang="en-US" b="0" i="0" dirty="0">
                <a:solidFill>
                  <a:srgbClr val="3C3C3B"/>
                </a:solidFill>
                <a:effectLst/>
                <a:latin typeface="Lato"/>
              </a:rPr>
              <a:t> </a:t>
            </a:r>
            <a:r>
              <a:rPr lang="en-US" b="0" i="1" dirty="0">
                <a:solidFill>
                  <a:srgbClr val="3C3C3B"/>
                </a:solidFill>
                <a:effectLst/>
                <a:latin typeface="Lato"/>
              </a:rPr>
              <a:t>A</a:t>
            </a:r>
            <a:r>
              <a:rPr lang="en-US" b="0" i="0" dirty="0">
                <a:solidFill>
                  <a:srgbClr val="3C3C3B"/>
                </a:solidFill>
                <a:effectLst/>
                <a:latin typeface="Lato"/>
              </a:rPr>
              <a:t> to select all the bars, and then right-click one of them and select </a:t>
            </a:r>
            <a:r>
              <a:rPr lang="en-US" b="1" i="0" dirty="0">
                <a:solidFill>
                  <a:srgbClr val="3C3C3B"/>
                </a:solidFill>
                <a:effectLst/>
                <a:latin typeface="Lato"/>
              </a:rPr>
              <a:t>View Data</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3348182981"/>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For now, click on </a:t>
            </a:r>
            <a:r>
              <a:rPr lang="en-US" b="1" i="0" dirty="0">
                <a:solidFill>
                  <a:srgbClr val="3C3C3B"/>
                </a:solidFill>
                <a:effectLst/>
                <a:latin typeface="Lato"/>
              </a:rPr>
              <a:t>Avg. Minutes to Service Goal</a:t>
            </a:r>
            <a:r>
              <a:rPr lang="en-US" b="0" i="0" dirty="0">
                <a:solidFill>
                  <a:srgbClr val="3C3C3B"/>
                </a:solidFill>
                <a:effectLst/>
                <a:latin typeface="Lato"/>
              </a:rPr>
              <a:t> in the data pane and select </a:t>
            </a:r>
            <a:r>
              <a:rPr lang="en-US" b="1" i="0" dirty="0">
                <a:solidFill>
                  <a:srgbClr val="3C3C3B"/>
                </a:solidFill>
                <a:effectLst/>
                <a:latin typeface="Lato"/>
              </a:rPr>
              <a:t>Bullet Graph</a:t>
            </a:r>
            <a:r>
              <a:rPr lang="en-US" b="0" i="0" dirty="0">
                <a:solidFill>
                  <a:srgbClr val="3C3C3B"/>
                </a:solidFill>
                <a:effectLst/>
                <a:latin typeface="Lato"/>
              </a:rPr>
              <a:t> from </a:t>
            </a:r>
            <a:r>
              <a:rPr lang="en-US" b="1" i="0" dirty="0">
                <a:solidFill>
                  <a:srgbClr val="3C3C3B"/>
                </a:solidFill>
                <a:effectLst/>
                <a:latin typeface="Lato"/>
              </a:rPr>
              <a:t>Show Me</a:t>
            </a:r>
            <a:r>
              <a:rPr lang="en-US" b="0" i="0" dirty="0">
                <a:solidFill>
                  <a:srgbClr val="3C3C3B"/>
                </a:solidFill>
                <a:effectLst/>
                <a:latin typeface="Lato"/>
              </a:rPr>
              <a:t>, as indicated here:</a:t>
            </a:r>
            <a:endParaRPr dirty="0">
              <a:uFillTx/>
            </a:endParaRPr>
          </a:p>
        </p:txBody>
      </p:sp>
    </p:spTree>
    <p:extLst>
      <p:ext uri="{BB962C8B-B14F-4D97-AF65-F5344CB8AC3E}">
        <p14:creationId xmlns:p14="http://schemas.microsoft.com/office/powerpoint/2010/main" val="3338463829"/>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may have to right-click on the </a:t>
            </a:r>
            <a:r>
              <a:rPr lang="en-US" b="1" i="0" dirty="0">
                <a:solidFill>
                  <a:srgbClr val="3C3C3B"/>
                </a:solidFill>
                <a:effectLst/>
                <a:latin typeface="Lato"/>
              </a:rPr>
              <a:t>Avg. Minutes to Service</a:t>
            </a:r>
            <a:r>
              <a:rPr lang="en-US" b="0" i="0" dirty="0">
                <a:solidFill>
                  <a:srgbClr val="3C3C3B"/>
                </a:solidFill>
                <a:effectLst/>
                <a:latin typeface="Lato"/>
              </a:rPr>
              <a:t> axis in the view and select the </a:t>
            </a:r>
            <a:r>
              <a:rPr lang="en-US" b="1" i="0" dirty="0">
                <a:solidFill>
                  <a:srgbClr val="3C3C3B"/>
                </a:solidFill>
                <a:effectLst/>
                <a:latin typeface="Lato"/>
              </a:rPr>
              <a:t>Swap Reference Line</a:t>
            </a:r>
            <a:r>
              <a:rPr lang="en-US" b="0" i="0" dirty="0">
                <a:solidFill>
                  <a:srgbClr val="3C3C3B"/>
                </a:solidFill>
                <a:effectLst/>
                <a:latin typeface="Lato"/>
              </a:rPr>
              <a:t> fields to ensure the goal is the reference line and the bar is the actual metric. Your view should now look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Notice that both the </a:t>
            </a:r>
            <a:r>
              <a:rPr lang="en-US" b="1" i="0" dirty="0">
                <a:solidFill>
                  <a:srgbClr val="3C3C3B"/>
                </a:solidFill>
                <a:effectLst/>
                <a:latin typeface="Lato"/>
              </a:rPr>
              <a:t>Hospital Visits (Joins)</a:t>
            </a:r>
            <a:r>
              <a:rPr lang="en-US" b="0" i="0" dirty="0">
                <a:solidFill>
                  <a:srgbClr val="3C3C3B"/>
                </a:solidFill>
                <a:effectLst/>
                <a:latin typeface="Lato"/>
              </a:rPr>
              <a:t> data source and the </a:t>
            </a:r>
            <a:r>
              <a:rPr lang="en-US" b="1" i="0" dirty="0">
                <a:solidFill>
                  <a:srgbClr val="3C3C3B"/>
                </a:solidFill>
                <a:effectLst/>
                <a:latin typeface="Lato"/>
              </a:rPr>
              <a:t>Location Goals</a:t>
            </a:r>
            <a:r>
              <a:rPr lang="en-US" b="0" i="0" dirty="0">
                <a:solidFill>
                  <a:srgbClr val="3C3C3B"/>
                </a:solidFill>
                <a:effectLst/>
                <a:latin typeface="Lato"/>
              </a:rPr>
              <a:t> data source are used in this view. </a:t>
            </a:r>
            <a:r>
              <a:rPr lang="en-US" b="1" i="0" dirty="0">
                <a:solidFill>
                  <a:srgbClr val="3C3C3B"/>
                </a:solidFill>
                <a:effectLst/>
                <a:latin typeface="Lato"/>
              </a:rPr>
              <a:t>Hospital Visit (Joins)</a:t>
            </a:r>
            <a:r>
              <a:rPr lang="en-US" b="0" i="0" dirty="0">
                <a:solidFill>
                  <a:srgbClr val="3C3C3B"/>
                </a:solidFill>
                <a:effectLst/>
                <a:latin typeface="Lato"/>
              </a:rPr>
              <a:t> is the primary data source (indicated by a blue checkmark), while </a:t>
            </a:r>
            <a:r>
              <a:rPr lang="en-US" b="1" i="0" dirty="0">
                <a:solidFill>
                  <a:srgbClr val="3C3C3B"/>
                </a:solidFill>
                <a:effectLst/>
                <a:latin typeface="Lato"/>
              </a:rPr>
              <a:t>Location Goals</a:t>
            </a:r>
            <a:r>
              <a:rPr lang="en-US" b="0" i="0" dirty="0">
                <a:solidFill>
                  <a:srgbClr val="3C3C3B"/>
                </a:solidFill>
                <a:effectLst/>
                <a:latin typeface="Lato"/>
              </a:rPr>
              <a:t> is the secondary source (indicated by the orange checkmark). The </a:t>
            </a:r>
            <a:r>
              <a:rPr lang="en-US" b="1" i="0" dirty="0">
                <a:solidFill>
                  <a:srgbClr val="3C3C3B"/>
                </a:solidFill>
                <a:effectLst/>
                <a:latin typeface="Lato"/>
              </a:rPr>
              <a:t>Avg. Minutes to Service Goal</a:t>
            </a:r>
            <a:r>
              <a:rPr lang="en-US" b="0" i="0" dirty="0">
                <a:solidFill>
                  <a:srgbClr val="3C3C3B"/>
                </a:solidFill>
                <a:effectLst/>
                <a:latin typeface="Lato"/>
              </a:rPr>
              <a:t> field on </a:t>
            </a:r>
            <a:r>
              <a:rPr lang="en-US" b="1" i="0" dirty="0">
                <a:solidFill>
                  <a:srgbClr val="3C3C3B"/>
                </a:solidFill>
                <a:effectLst/>
                <a:latin typeface="Lato"/>
              </a:rPr>
              <a:t>Detail</a:t>
            </a:r>
            <a:r>
              <a:rPr lang="en-US" b="0" i="0" dirty="0">
                <a:solidFill>
                  <a:srgbClr val="3C3C3B"/>
                </a:solidFill>
                <a:effectLst/>
                <a:latin typeface="Lato"/>
              </a:rPr>
              <a:t> in the </a:t>
            </a:r>
            <a:r>
              <a:rPr lang="en-US" b="1" i="0" dirty="0">
                <a:solidFill>
                  <a:srgbClr val="3C3C3B"/>
                </a:solidFill>
                <a:effectLst/>
                <a:latin typeface="Lato"/>
              </a:rPr>
              <a:t>Marks</a:t>
            </a:r>
            <a:r>
              <a:rPr lang="en-US" b="0" i="0" dirty="0">
                <a:solidFill>
                  <a:srgbClr val="3C3C3B"/>
                </a:solidFill>
                <a:effectLst/>
                <a:latin typeface="Lato"/>
              </a:rPr>
              <a:t> card is secondary and also indicated by an icon with an orange checkmark.</a:t>
            </a:r>
          </a:p>
          <a:p>
            <a:pPr algn="l"/>
            <a:r>
              <a:rPr lang="en-US" b="0" i="0" dirty="0">
                <a:solidFill>
                  <a:srgbClr val="3C3C3B"/>
                </a:solidFill>
                <a:effectLst/>
                <a:latin typeface="Lato"/>
              </a:rPr>
              <a:t>You may also notice that </a:t>
            </a:r>
            <a:r>
              <a:rPr lang="en-US" b="1" i="0" dirty="0">
                <a:solidFill>
                  <a:srgbClr val="3C3C3B"/>
                </a:solidFill>
                <a:effectLst/>
                <a:latin typeface="Lato"/>
              </a:rPr>
              <a:t>Main Hospital</a:t>
            </a:r>
            <a:r>
              <a:rPr lang="en-US" b="0" i="0" dirty="0">
                <a:solidFill>
                  <a:srgbClr val="3C3C3B"/>
                </a:solidFill>
                <a:effectLst/>
                <a:latin typeface="Lato"/>
              </a:rPr>
              <a:t> and </a:t>
            </a:r>
            <a:r>
              <a:rPr lang="en-US" b="1" i="0" dirty="0">
                <a:solidFill>
                  <a:srgbClr val="3C3C3B"/>
                </a:solidFill>
                <a:effectLst/>
                <a:latin typeface="Lato"/>
              </a:rPr>
              <a:t>Intensive Care</a:t>
            </a:r>
            <a:r>
              <a:rPr lang="en-US" b="0" i="0" dirty="0">
                <a:solidFill>
                  <a:srgbClr val="3C3C3B"/>
                </a:solidFill>
                <a:effectLst/>
                <a:latin typeface="Lato"/>
              </a:rPr>
              <a:t> do not have goals indicated in the view. Recall that the primary data source is used to determine the full list of values shown in the view. </a:t>
            </a:r>
            <a:r>
              <a:rPr lang="en-US" b="1" i="0" dirty="0">
                <a:solidFill>
                  <a:srgbClr val="3C3C3B"/>
                </a:solidFill>
                <a:effectLst/>
                <a:latin typeface="Lato"/>
              </a:rPr>
              <a:t>Main Hospital</a:t>
            </a:r>
            <a:r>
              <a:rPr lang="en-US" b="0" i="0" dirty="0">
                <a:solidFill>
                  <a:srgbClr val="3C3C3B"/>
                </a:solidFill>
                <a:effectLst/>
                <a:latin typeface="Lato"/>
              </a:rPr>
              <a:t> is in the primary source but does not have a match in the secondary source. It is shown in the view, but it does not have a secondary source value.</a:t>
            </a:r>
          </a:p>
          <a:p>
            <a:pPr algn="l"/>
            <a:r>
              <a:rPr lang="en-US" b="1" i="0" dirty="0">
                <a:solidFill>
                  <a:srgbClr val="3C3C3B"/>
                </a:solidFill>
                <a:effectLst/>
                <a:latin typeface="Lato"/>
              </a:rPr>
              <a:t>Intensive Care</a:t>
            </a:r>
            <a:r>
              <a:rPr lang="en-US" b="0" i="0" dirty="0">
                <a:solidFill>
                  <a:srgbClr val="3C3C3B"/>
                </a:solidFill>
                <a:effectLst/>
                <a:latin typeface="Lato"/>
              </a:rPr>
              <a:t> also does not have a secondary value. This is because the corresponding value in the secondary source is </a:t>
            </a:r>
            <a:r>
              <a:rPr lang="en-US" b="1" i="0" dirty="0">
                <a:solidFill>
                  <a:srgbClr val="3C3C3B"/>
                </a:solidFill>
                <a:effectLst/>
                <a:latin typeface="Lato"/>
              </a:rPr>
              <a:t>ICU</a:t>
            </a:r>
            <a:r>
              <a:rPr lang="en-US" b="0" i="0" dirty="0">
                <a:solidFill>
                  <a:srgbClr val="3C3C3B"/>
                </a:solidFill>
                <a:effectLst/>
                <a:latin typeface="Lato"/>
              </a:rPr>
              <a:t>. Values must match exactly between the primary and secondary sources for a blend to find matches. However, blends do also take into account aliases.</a:t>
            </a:r>
          </a:p>
          <a:p>
            <a:pPr marL="158750" indent="0">
              <a:buNone/>
            </a:pPr>
            <a:endParaRPr dirty="0">
              <a:uFillTx/>
            </a:endParaRPr>
          </a:p>
        </p:txBody>
      </p:sp>
    </p:spTree>
    <p:extLst>
      <p:ext uri="{BB962C8B-B14F-4D97-AF65-F5344CB8AC3E}">
        <p14:creationId xmlns:p14="http://schemas.microsoft.com/office/powerpoint/2010/main" val="179799941"/>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An </a:t>
            </a:r>
            <a:r>
              <a:rPr lang="en-US" b="1" i="0" dirty="0">
                <a:solidFill>
                  <a:srgbClr val="FFFFFF"/>
                </a:solidFill>
                <a:effectLst/>
                <a:latin typeface="Lato"/>
              </a:rPr>
              <a:t>alias</a:t>
            </a:r>
            <a:r>
              <a:rPr lang="en-US" b="0" i="0" dirty="0">
                <a:solidFill>
                  <a:srgbClr val="FFFFFF"/>
                </a:solidFill>
                <a:effectLst/>
                <a:latin typeface="Lato"/>
              </a:rPr>
              <a:t> is an alternate value for a dimension value that will be used for display and data blending. Aliases for dimensions can be changed by right-clicking on row headers or using the menu on the field in the view or the data pane and selecting the </a:t>
            </a:r>
            <a:r>
              <a:rPr lang="en-US" b="1" i="0" dirty="0">
                <a:solidFill>
                  <a:srgbClr val="FFFFFF"/>
                </a:solidFill>
                <a:effectLst/>
                <a:latin typeface="Lato"/>
              </a:rPr>
              <a:t>Aliases</a:t>
            </a:r>
            <a:r>
              <a:rPr lang="en-US" b="0" i="0" dirty="0">
                <a:solidFill>
                  <a:srgbClr val="FFFFFF"/>
                </a:solidFill>
                <a:effectLst/>
                <a:latin typeface="Lato"/>
              </a:rPr>
              <a:t> option.</a:t>
            </a:r>
            <a:r>
              <a:rPr lang="en-US" dirty="0"/>
              <a:t/>
            </a:r>
            <a:br>
              <a:rPr lang="en-US" dirty="0"/>
            </a:br>
            <a:endParaRPr dirty="0">
              <a:uFillTx/>
            </a:endParaRPr>
          </a:p>
        </p:txBody>
      </p:sp>
    </p:spTree>
    <p:extLst>
      <p:ext uri="{BB962C8B-B14F-4D97-AF65-F5344CB8AC3E}">
        <p14:creationId xmlns:p14="http://schemas.microsoft.com/office/powerpoint/2010/main" val="3601538109"/>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If we change the alias to </a:t>
            </a:r>
            <a:r>
              <a:rPr lang="en-US" b="1" i="0" dirty="0">
                <a:solidFill>
                  <a:srgbClr val="3C3C3B"/>
                </a:solidFill>
                <a:effectLst/>
                <a:latin typeface="Lato"/>
              </a:rPr>
              <a:t>ICU</a:t>
            </a:r>
            <a:r>
              <a:rPr lang="en-US" b="0" i="0" dirty="0">
                <a:solidFill>
                  <a:srgbClr val="3C3C3B"/>
                </a:solidFill>
                <a:effectLst/>
                <a:latin typeface="Lato"/>
              </a:rPr>
              <a:t>, a match is found in the secondary source and our view reflects the secondary value: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A final value for </a:t>
            </a:r>
            <a:r>
              <a:rPr lang="en-US" b="1" i="0" dirty="0">
                <a:solidFill>
                  <a:srgbClr val="3C3C3B"/>
                </a:solidFill>
                <a:effectLst/>
                <a:latin typeface="Lato"/>
              </a:rPr>
              <a:t>Location</a:t>
            </a:r>
            <a:r>
              <a:rPr lang="en-US" b="0" i="0" dirty="0">
                <a:solidFill>
                  <a:srgbClr val="3C3C3B"/>
                </a:solidFill>
                <a:effectLst/>
                <a:latin typeface="Lato"/>
              </a:rPr>
              <a:t>, </a:t>
            </a:r>
            <a:r>
              <a:rPr lang="en-US" b="1" i="0" dirty="0">
                <a:solidFill>
                  <a:srgbClr val="3C3C3B"/>
                </a:solidFill>
                <a:effectLst/>
                <a:latin typeface="Lato"/>
              </a:rPr>
              <a:t>Lab</a:t>
            </a:r>
            <a:r>
              <a:rPr lang="en-US" b="0" i="0" dirty="0">
                <a:solidFill>
                  <a:srgbClr val="3C3C3B"/>
                </a:solidFill>
                <a:effectLst/>
                <a:latin typeface="Lato"/>
              </a:rPr>
              <a:t>, only occurs in the Location Goals.txt source and is, therefore, not shown in this view. If we were to create a new view and use </a:t>
            </a:r>
            <a:r>
              <a:rPr lang="en-US" b="1" i="0" dirty="0">
                <a:solidFill>
                  <a:srgbClr val="3C3C3B"/>
                </a:solidFill>
                <a:effectLst/>
                <a:latin typeface="Lato"/>
              </a:rPr>
              <a:t>Location Goals</a:t>
            </a:r>
            <a:r>
              <a:rPr lang="en-US" b="0" i="0" dirty="0">
                <a:solidFill>
                  <a:srgbClr val="3C3C3B"/>
                </a:solidFill>
                <a:effectLst/>
                <a:latin typeface="Lato"/>
              </a:rPr>
              <a:t> as the primary source, it would show.</a:t>
            </a:r>
          </a:p>
          <a:p>
            <a:pPr algn="l"/>
            <a:r>
              <a:rPr lang="en-US" b="0" i="0" dirty="0">
                <a:solidFill>
                  <a:srgbClr val="3C3C3B"/>
                </a:solidFill>
                <a:effectLst/>
                <a:latin typeface="Lato"/>
              </a:rPr>
              <a:t>We've covered quite a few options regarding how to relate data in this lesson. Let's just take a moment to consider when to use these different techniques.</a:t>
            </a:r>
          </a:p>
          <a:p>
            <a:pPr marL="158750" indent="0">
              <a:buNone/>
            </a:pPr>
            <a:endParaRPr dirty="0">
              <a:uFillTx/>
            </a:endParaRPr>
          </a:p>
        </p:txBody>
      </p:sp>
    </p:spTree>
    <p:extLst>
      <p:ext uri="{BB962C8B-B14F-4D97-AF65-F5344CB8AC3E}">
        <p14:creationId xmlns:p14="http://schemas.microsoft.com/office/powerpoint/2010/main" val="2219010008"/>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one sense, every data source you create using the latest versions of Tableau will use a data model. Even data sources using one physical table will have a corresponding object in the logical layer of a data model. But when should you relate tables using the data model, when should you join them together in the physical layer, and when should you employ blending?</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Most of the time, there's no single right or wrong answer. However, here are some general guidelines to help you think through when it's appropriate to use a given approach.</a:t>
            </a:r>
          </a:p>
          <a:p>
            <a:pPr marL="158750" indent="0">
              <a:buNone/>
            </a:pPr>
            <a:endParaRPr lang="en-US" b="0" i="0" dirty="0">
              <a:solidFill>
                <a:srgbClr val="3C3C3B"/>
              </a:solidFill>
              <a:effectLst/>
              <a:uFillTx/>
              <a:latin typeface="Lato"/>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When you are uncertain of a data source and wouldn't know what type of join to use</a:t>
            </a:r>
          </a:p>
          <a:p>
            <a:pPr marL="158750" indent="0">
              <a:buNone/>
            </a:pPr>
            <a:endParaRPr dirty="0">
              <a:uFillTx/>
            </a:endParaRPr>
          </a:p>
        </p:txBody>
      </p:sp>
    </p:spTree>
    <p:extLst>
      <p:ext uri="{BB962C8B-B14F-4D97-AF65-F5344CB8AC3E}">
        <p14:creationId xmlns:p14="http://schemas.microsoft.com/office/powerpoint/2010/main" val="1593494034"/>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414741430"/>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As you grow in confidence while using each of these approaches, you'll be able to better determine which makes sense in a given circumstance.</a:t>
            </a:r>
          </a:p>
          <a:p>
            <a:pPr marL="158750" indent="0">
              <a:buNone/>
            </a:pPr>
            <a:endParaRPr dirty="0">
              <a:uFillTx/>
            </a:endParaRPr>
          </a:p>
        </p:txBody>
      </p:sp>
    </p:spTree>
    <p:extLst>
      <p:ext uri="{BB962C8B-B14F-4D97-AF65-F5344CB8AC3E}">
        <p14:creationId xmlns:p14="http://schemas.microsoft.com/office/powerpoint/2010/main" val="3709643602"/>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physical layer, you have the option of joining together physical tables.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covered the various types of joins and discussed possibilities for using join calculations and cross-database joins for ultimate flexibility. We briefly discussed how data blending works and saw a practical example. Finally, you examined a broad outline of when to turn to each approach. You now have a broad toolset to tackle data in different tables or even in different databases or files.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We'll expand that toolset quite a bit more in the next lesson as we look at Tableau Prep Builder. Tableau Prep gives you incredible power and sophistication, allowing you to bring together data from various sources, clean it, and structure it in any way you like!</a:t>
            </a:r>
          </a:p>
          <a:p>
            <a:pPr marL="158750" indent="0">
              <a:buNone/>
            </a:pPr>
            <a:endParaRPr dirty="0">
              <a:uFillTx/>
            </a:endParaRPr>
          </a:p>
        </p:txBody>
      </p:sp>
    </p:spTree>
    <p:extLst>
      <p:ext uri="{BB962C8B-B14F-4D97-AF65-F5344CB8AC3E}">
        <p14:creationId xmlns:p14="http://schemas.microsoft.com/office/powerpoint/2010/main" val="2338532790"/>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93203847"/>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So far, most of the examples we've looked at in this course assume that data is structured well and is fairly clean. Data in the real world isn't always so pretty. Maybe it's messy or it doesn't have a good structure. It may be missing values or have duplicate values, or it might have the wrong level of detail.</a:t>
            </a:r>
          </a:p>
          <a:p>
            <a:pPr algn="l"/>
            <a:r>
              <a:rPr lang="en-US" b="0" i="0" dirty="0">
                <a:solidFill>
                  <a:srgbClr val="3C3C3B"/>
                </a:solidFill>
                <a:effectLst/>
                <a:latin typeface="Lato"/>
              </a:rPr>
              <a:t>How can you deal with this type of messy data? In the previous lesson, we considered how Tableau's data model can be used to relate data in different tables. We will consider Tableau Prep Builder as a robust way to clean and structure data in the next lesson. Much of the information in this lesson will be an essential foundation for working with Tableau Prep.</a:t>
            </a:r>
          </a:p>
          <a:p>
            <a:pPr algn="l"/>
            <a:r>
              <a:rPr lang="en-US" b="0" i="0" dirty="0">
                <a:solidFill>
                  <a:srgbClr val="3C3C3B"/>
                </a:solidFill>
                <a:effectLst/>
                <a:latin typeface="Lato"/>
              </a:rPr>
              <a:t>For now, let's focus on some of the basic data structures that work well in Tableau and some of the additional techniques you can use to get data into those structures. We'll keep our discussion limited to native Tableau features in this lesson, but much of what you learn will apply to Tableau Prep in the next. By the end of this lesson, you'll have a solid foundation of understanding what constitutes a good data structure. Knowing which data structures work well with Tableau is key to understanding how you will be able to resolve certain issues.</a:t>
            </a:r>
          </a:p>
          <a:p>
            <a:pPr algn="l"/>
            <a:endParaRPr lang="en-US" b="0" i="0" dirty="0">
              <a:solidFill>
                <a:srgbClr val="3C3C3B"/>
              </a:solidFill>
              <a:effectLst/>
              <a:latin typeface="Lato"/>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We'll start by discussing which data structures work well for Tableau.</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625802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16738198"/>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We've already seen that Tableau can connect to nearly any data source. Whether it's a built-in direct connection, </a:t>
            </a:r>
            <a:r>
              <a:rPr lang="en-US" b="1" i="0" dirty="0">
                <a:solidFill>
                  <a:srgbClr val="3C3C3B"/>
                </a:solidFill>
                <a:effectLst/>
                <a:latin typeface="Lato"/>
              </a:rPr>
              <a:t>Open Database Connectivity</a:t>
            </a:r>
            <a:r>
              <a:rPr lang="en-US" b="0" i="0" dirty="0">
                <a:solidFill>
                  <a:srgbClr val="3C3C3B"/>
                </a:solidFill>
                <a:effectLst/>
                <a:latin typeface="Lato"/>
              </a:rPr>
              <a:t> (</a:t>
            </a:r>
            <a:r>
              <a:rPr lang="en-US" b="1" i="0" dirty="0">
                <a:solidFill>
                  <a:srgbClr val="3C3C3B"/>
                </a:solidFill>
                <a:effectLst/>
                <a:latin typeface="Lato"/>
              </a:rPr>
              <a:t>ODBC</a:t>
            </a:r>
            <a:r>
              <a:rPr lang="en-US" b="0" i="0" dirty="0">
                <a:solidFill>
                  <a:srgbClr val="3C3C3B"/>
                </a:solidFill>
                <a:effectLst/>
                <a:latin typeface="Lato"/>
              </a:rPr>
              <a:t>), or the use of the Tableau data extract API to generate an extract, no data is off limits. However, there are certain structures that make data easier to work with in Tableau.</a:t>
            </a:r>
            <a:endParaRPr dirty="0">
              <a:uFillTx/>
            </a:endParaRPr>
          </a:p>
        </p:txBody>
      </p:sp>
    </p:spTree>
    <p:extLst>
      <p:ext uri="{BB962C8B-B14F-4D97-AF65-F5344CB8AC3E}">
        <p14:creationId xmlns:p14="http://schemas.microsoft.com/office/powerpoint/2010/main" val="8031277"/>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158750" indent="0">
              <a:buNone/>
            </a:pPr>
            <a:r>
              <a:rPr lang="en-US" b="0" i="0" dirty="0">
                <a:solidFill>
                  <a:srgbClr val="3C3C3B"/>
                </a:solidFill>
                <a:effectLst/>
                <a:latin typeface="Lato"/>
              </a:rPr>
              <a:t>For example, let's say you have a table of test scores with one record per classroom in a school. Within the record, you may have three measures: the average GPA for the classroom, the number of students in the class, and the average GPA of the school:</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first two measures (</a:t>
            </a:r>
            <a:r>
              <a:rPr lang="en-US" b="1" i="0" dirty="0">
                <a:solidFill>
                  <a:srgbClr val="3C3C3B"/>
                </a:solidFill>
                <a:effectLst/>
                <a:latin typeface="Lato"/>
              </a:rPr>
              <a:t>Average GPA</a:t>
            </a:r>
            <a:r>
              <a:rPr lang="en-US" b="0" i="0" dirty="0">
                <a:solidFill>
                  <a:srgbClr val="3C3C3B"/>
                </a:solidFill>
                <a:effectLst/>
                <a:latin typeface="Lato"/>
              </a:rPr>
              <a:t> and </a:t>
            </a:r>
            <a:r>
              <a:rPr lang="en-US" b="1" i="0" dirty="0">
                <a:solidFill>
                  <a:srgbClr val="3C3C3B"/>
                </a:solidFill>
                <a:effectLst/>
                <a:latin typeface="Lato"/>
              </a:rPr>
              <a:t>Number of Students</a:t>
            </a:r>
            <a:r>
              <a:rPr lang="en-US" b="0" i="0" dirty="0">
                <a:solidFill>
                  <a:srgbClr val="3C3C3B"/>
                </a:solidFill>
                <a:effectLst/>
                <a:latin typeface="Lato"/>
              </a:rPr>
              <a:t>) are at the same level of detail as the individual record of data (per classroom in the school). </a:t>
            </a:r>
            <a:r>
              <a:rPr lang="en-US" b="1" i="0" dirty="0">
                <a:solidFill>
                  <a:srgbClr val="3C3C3B"/>
                </a:solidFill>
                <a:effectLst/>
                <a:latin typeface="Lato"/>
              </a:rPr>
              <a:t>Number of Students (School)</a:t>
            </a:r>
            <a:r>
              <a:rPr lang="en-US" b="0" i="0" dirty="0">
                <a:solidFill>
                  <a:srgbClr val="3C3C3B"/>
                </a:solidFill>
                <a:effectLst/>
                <a:latin typeface="Lato"/>
              </a:rPr>
              <a:t> is at a higher level of detail (per school). As long as you are aware of this, you can do a careful analysis. However, you would have a data structure issue if you tried to store each student's GPA in the class record. If the data was structured in an attempt to store all of the students' GPAs per grade level (maybe with a column for each student or a single field containing a comma-separated list of student scores), we'd need to do some work to make the data more usable in Tableau.</a:t>
            </a:r>
          </a:p>
          <a:p>
            <a:pPr algn="l"/>
            <a:r>
              <a:rPr lang="en-US" b="0" i="0" dirty="0">
                <a:solidFill>
                  <a:srgbClr val="3C3C3B"/>
                </a:solidFill>
                <a:effectLst/>
                <a:latin typeface="Lato"/>
              </a:rPr>
              <a:t>Understanding the level of detail of the source (often referred to as </a:t>
            </a:r>
            <a:r>
              <a:rPr lang="en-US" b="1" i="0" dirty="0">
                <a:solidFill>
                  <a:srgbClr val="3C3C3B"/>
                </a:solidFill>
                <a:effectLst/>
                <a:latin typeface="Lato"/>
              </a:rPr>
              <a:t>granularity</a:t>
            </a:r>
            <a:r>
              <a:rPr lang="en-US" b="0" i="0" dirty="0">
                <a:solidFill>
                  <a:srgbClr val="3C3C3B"/>
                </a:solidFill>
                <a:effectLst/>
                <a:latin typeface="Lato"/>
              </a:rPr>
              <a:t>) is vital. Every time you connect to a data source, the very first question you should ask and answer is: what does a single record represent? If, for example, you were to drag and drop the Number of Records (or the Table (Count) field in Tableau 2020.2 and later) field into the view and observed 1,000 records, then you should be able to complete the statement, I have 1,000 _____. It could be 1,000 students, 1,000 test scores, or 1,000 schools. Having a good grasp of the granularity of the data will help you to avoid poor analysis and allow you to determine if you even have the data that's necessary for your analysis.</a:t>
            </a:r>
          </a:p>
          <a:p>
            <a:pPr algn="l"/>
            <a:r>
              <a:rPr lang="en-US" b="0" i="0" dirty="0">
                <a:solidFill>
                  <a:srgbClr val="FFFFFF"/>
                </a:solidFill>
                <a:effectLst/>
                <a:latin typeface="Lato"/>
              </a:rPr>
              <a:t>A quick way to find the level of detail of your data is to put the Number of Records (or the Table (Count) field in Tableau 2020.2 and later) field on the </a:t>
            </a:r>
            <a:r>
              <a:rPr lang="en-US" b="1" i="0" dirty="0">
                <a:solidFill>
                  <a:srgbClr val="FFFFFF"/>
                </a:solidFill>
                <a:effectLst/>
                <a:latin typeface="Lato"/>
              </a:rPr>
              <a:t>Text</a:t>
            </a:r>
            <a:r>
              <a:rPr lang="en-US" b="0" i="0" dirty="0">
                <a:solidFill>
                  <a:srgbClr val="FFFFFF"/>
                </a:solidFill>
                <a:effectLst/>
                <a:latin typeface="Lato"/>
              </a:rPr>
              <a:t> shelf, and then try different dimensions on the </a:t>
            </a:r>
            <a:r>
              <a:rPr lang="en-US" b="1" i="0" dirty="0">
                <a:solidFill>
                  <a:srgbClr val="FFFFFF"/>
                </a:solidFill>
                <a:effectLst/>
                <a:latin typeface="Lato"/>
              </a:rPr>
              <a:t>Rows</a:t>
            </a:r>
            <a:r>
              <a:rPr lang="en-US" b="0" i="0" dirty="0">
                <a:solidFill>
                  <a:srgbClr val="FFFFFF"/>
                </a:solidFill>
                <a:effectLst/>
                <a:latin typeface="Lato"/>
              </a:rPr>
              <a:t> shelf. When all of the rows display a 1, and the total that's displayed in the lower-left status bar equals the number of records in the data, then that dimension (or combination of dimensions) uniquely identifies a record and defines the lowest level of detail of your data.</a:t>
            </a:r>
          </a:p>
          <a:p>
            <a:pPr algn="l"/>
            <a:r>
              <a:rPr lang="en-US" b="0" i="0" dirty="0">
                <a:solidFill>
                  <a:srgbClr val="3C3C3B"/>
                </a:solidFill>
                <a:effectLst/>
                <a:latin typeface="Lato"/>
              </a:rPr>
              <a:t>With an understanding of the overarching principles regarding the granularity of data, let's move on and understand certain data structures that allow you to work seamlessly and efficiently in Tableau. Sometimes, it may be preferable to restructure the data at the source using tools such as Alteryx or Tableau Prep Builder. However, at times, restructuring the source data isn't possible or feasible. For example, you may not have write access to the database or it may be a cloud-based data source that has a predefined structure. We'll take a look at some options in Tableau for those cases. For now, let's consider what kinds of data structures work well with Tableau.</a:t>
            </a:r>
          </a:p>
          <a:p>
            <a:pPr marL="158750" indent="0">
              <a:buNone/>
            </a:pPr>
            <a:endParaRPr dirty="0">
              <a:uFillTx/>
            </a:endParaRPr>
          </a:p>
        </p:txBody>
      </p:sp>
    </p:spTree>
    <p:extLst>
      <p:ext uri="{BB962C8B-B14F-4D97-AF65-F5344CB8AC3E}">
        <p14:creationId xmlns:p14="http://schemas.microsoft.com/office/powerpoint/2010/main" val="3281585091"/>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Often, the difference is described as wide data versus tall data.</a:t>
            </a:r>
            <a:endParaRPr dirty="0">
              <a:uFillTx/>
            </a:endParaRPr>
          </a:p>
        </p:txBody>
      </p:sp>
    </p:spTree>
    <p:extLst>
      <p:ext uri="{BB962C8B-B14F-4D97-AF65-F5344CB8AC3E}">
        <p14:creationId xmlns:p14="http://schemas.microsoft.com/office/powerpoint/2010/main" val="2853957471"/>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lang="en-US" dirty="0">
              <a:uFillTx/>
            </a:endParaRPr>
          </a:p>
        </p:txBody>
      </p:sp>
    </p:spTree>
    <p:extLst>
      <p:ext uri="{BB962C8B-B14F-4D97-AF65-F5344CB8AC3E}">
        <p14:creationId xmlns:p14="http://schemas.microsoft.com/office/powerpoint/2010/main" val="1716147687"/>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Notice that the level of detail for this table is a row for every country. However, the single measure (population) is not stored in a single column. This data is wide because it has a single measure (population) that is being divided into multiple columns (a column for each year). The wide table violates the second key to a good structure since the measure is at a lower level of detail than the individual record (per country per year, instead of just per country).</a:t>
            </a:r>
            <a:endParaRPr dirty="0">
              <a:uFillTx/>
            </a:endParaRPr>
          </a:p>
        </p:txBody>
      </p:sp>
    </p:spTree>
    <p:extLst>
      <p:ext uri="{BB962C8B-B14F-4D97-AF65-F5344CB8AC3E}">
        <p14:creationId xmlns:p14="http://schemas.microsoft.com/office/powerpoint/2010/main" val="1341804342"/>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4702171"/>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Now, we have more rows (a row for each year for each country). Individual years are no longer separate columns and population measurements are no longer spread across those columns. Instead, one single column gives us a dimension of </a:t>
            </a:r>
            <a:r>
              <a:rPr lang="en-US" b="1" i="0" dirty="0">
                <a:solidFill>
                  <a:srgbClr val="3C3C3B"/>
                </a:solidFill>
                <a:effectLst/>
                <a:latin typeface="Lato"/>
              </a:rPr>
              <a:t>Year</a:t>
            </a:r>
            <a:r>
              <a:rPr lang="en-US" b="0" i="0" dirty="0">
                <a:solidFill>
                  <a:srgbClr val="3C3C3B"/>
                </a:solidFill>
                <a:effectLst/>
                <a:latin typeface="Lato"/>
              </a:rPr>
              <a:t> and another single column gives us a measure of </a:t>
            </a:r>
            <a:r>
              <a:rPr lang="en-US" b="1" i="0" dirty="0">
                <a:solidFill>
                  <a:srgbClr val="3C3C3B"/>
                </a:solidFill>
                <a:effectLst/>
                <a:latin typeface="Lato"/>
              </a:rPr>
              <a:t>Population</a:t>
            </a:r>
            <a:r>
              <a:rPr lang="en-US" b="0" i="0" dirty="0">
                <a:solidFill>
                  <a:srgbClr val="3C3C3B"/>
                </a:solidFill>
                <a:effectLst/>
                <a:latin typeface="Lato"/>
              </a:rPr>
              <a:t>. The number of rows has increased, while the number of columns has decreased. Now, the measure of population is at the same level of detail as the individual row, and so visual analysis in Tableau will be much easier.</a:t>
            </a:r>
          </a:p>
          <a:p>
            <a:pPr algn="l"/>
            <a:r>
              <a:rPr lang="en-US" b="0" i="0" dirty="0">
                <a:solidFill>
                  <a:srgbClr val="3C3C3B"/>
                </a:solidFill>
                <a:effectLst/>
                <a:latin typeface="Lato"/>
              </a:rPr>
              <a:t>Let's take a look at the difference this makes in practice.</a:t>
            </a:r>
          </a:p>
          <a:p>
            <a:pPr marL="158750" indent="0">
              <a:buNone/>
            </a:pPr>
            <a:endParaRPr dirty="0">
              <a:uFillTx/>
            </a:endParaRPr>
          </a:p>
        </p:txBody>
      </p:sp>
    </p:spTree>
    <p:extLst>
      <p:ext uri="{BB962C8B-B14F-4D97-AF65-F5344CB8AC3E}">
        <p14:creationId xmlns:p14="http://schemas.microsoft.com/office/powerpoint/2010/main" val="1598377999"/>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we'd expect, Tableau treats each column in the table as a separate field. The wide structure of the data works against us. We end up with a separate measure for each year. If you wanted to plot a line graph of population per year, you would likely struggle. What dimension represents the date? What single measure can you use for the population?</a:t>
            </a:r>
          </a:p>
          <a:p>
            <a:pPr algn="l"/>
            <a:r>
              <a:rPr lang="en-US" b="0" i="0" dirty="0">
                <a:solidFill>
                  <a:srgbClr val="3C3C3B"/>
                </a:solidFill>
                <a:effectLst/>
                <a:latin typeface="Lato"/>
              </a:rPr>
              <a:t>This isn't to say that you can't use wide data in Tableau. </a:t>
            </a:r>
          </a:p>
          <a:p>
            <a:pPr marL="158750" indent="0">
              <a:buNone/>
            </a:pPr>
            <a:endParaRPr dirty="0">
              <a:uFillTx/>
            </a:endParaRPr>
          </a:p>
        </p:txBody>
      </p:sp>
    </p:spTree>
    <p:extLst>
      <p:ext uri="{BB962C8B-B14F-4D97-AF65-F5344CB8AC3E}">
        <p14:creationId xmlns:p14="http://schemas.microsoft.com/office/powerpoint/2010/main" val="2487975723"/>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You'll notice that every </a:t>
            </a:r>
            <a:r>
              <a:rPr lang="en-US" b="1" i="0" dirty="0">
                <a:solidFill>
                  <a:srgbClr val="3C3C3B"/>
                </a:solidFill>
                <a:effectLst/>
                <a:latin typeface="Lato"/>
              </a:rPr>
              <a:t>Year</a:t>
            </a:r>
            <a:r>
              <a:rPr lang="en-US" b="0" i="0" dirty="0">
                <a:solidFill>
                  <a:srgbClr val="3C3C3B"/>
                </a:solidFill>
                <a:effectLst/>
                <a:latin typeface="Lato"/>
              </a:rPr>
              <a:t> field has been placed in the </a:t>
            </a:r>
            <a:r>
              <a:rPr lang="en-US" b="1" i="0" dirty="0">
                <a:solidFill>
                  <a:srgbClr val="3C3C3B"/>
                </a:solidFill>
                <a:effectLst/>
                <a:latin typeface="Lato"/>
              </a:rPr>
              <a:t>Measure Values</a:t>
            </a:r>
            <a:r>
              <a:rPr lang="en-US" b="0" i="0" dirty="0">
                <a:solidFill>
                  <a:srgbClr val="3C3C3B"/>
                </a:solidFill>
                <a:effectLst/>
                <a:latin typeface="Lato"/>
              </a:rPr>
              <a:t> shelf. The good news is that you can create visualizations from poorly structured data like this. The bad news is that views are often more difficult to create and certain advanced features may not be available.</a:t>
            </a:r>
          </a:p>
          <a:p>
            <a:pPr algn="l"/>
            <a:r>
              <a:rPr lang="en-US" b="0" i="0" dirty="0">
                <a:solidFill>
                  <a:srgbClr val="3C3C3B"/>
                </a:solidFill>
                <a:effectLst/>
                <a:latin typeface="Lato"/>
              </a:rPr>
              <a:t>The following limitations apply to the view in </a:t>
            </a:r>
            <a:r>
              <a:rPr lang="en-US" b="0" i="1" dirty="0">
                <a:solidFill>
                  <a:srgbClr val="3C3C3B"/>
                </a:solidFill>
                <a:effectLst/>
                <a:latin typeface="Lato"/>
              </a:rPr>
              <a:t>Figure </a:t>
            </a:r>
            <a:r>
              <a:rPr lang="en-US" b="0" i="0" dirty="0">
                <a:solidFill>
                  <a:srgbClr val="3C3C3B"/>
                </a:solidFill>
                <a:effectLst/>
                <a:latin typeface="Lato"/>
              </a:rPr>
              <a:t> based on the wide data structure:</a:t>
            </a:r>
          </a:p>
          <a:p>
            <a:pPr algn="l">
              <a:buFont typeface="Arial" panose="020B0604020202020204" pitchFamily="34" charset="0"/>
              <a:buChar char="•"/>
            </a:pPr>
            <a:r>
              <a:rPr lang="en-US" b="0" i="0" dirty="0">
                <a:solidFill>
                  <a:srgbClr val="3C3C3B"/>
                </a:solidFill>
                <a:effectLst/>
                <a:latin typeface="Lato"/>
              </a:rPr>
              <a:t>Because Tableau doesn't have a date dimension or integer, you cannot use forecasting</a:t>
            </a:r>
          </a:p>
          <a:p>
            <a:pPr algn="l">
              <a:buFont typeface="Arial" panose="020B0604020202020204" pitchFamily="34" charset="0"/>
              <a:buChar char="•"/>
            </a:pPr>
            <a:r>
              <a:rPr lang="en-US" b="0" i="0" dirty="0">
                <a:solidFill>
                  <a:srgbClr val="3C3C3B"/>
                </a:solidFill>
                <a:effectLst/>
                <a:latin typeface="Lato"/>
              </a:rPr>
              <a:t>Because Tableau doesn't have a date or continuous field in </a:t>
            </a:r>
            <a:r>
              <a:rPr lang="en-US" b="1" i="0" dirty="0">
                <a:solidFill>
                  <a:srgbClr val="3C3C3B"/>
                </a:solidFill>
                <a:effectLst/>
                <a:latin typeface="Lato"/>
              </a:rPr>
              <a:t>Columns</a:t>
            </a:r>
            <a:r>
              <a:rPr lang="en-US" b="0" i="0" dirty="0">
                <a:solidFill>
                  <a:srgbClr val="3C3C3B"/>
                </a:solidFill>
                <a:effectLst/>
                <a:latin typeface="Lato"/>
              </a:rPr>
              <a:t>, you cannot enable trend lines</a:t>
            </a:r>
          </a:p>
          <a:p>
            <a:pPr algn="l">
              <a:buFont typeface="Arial" panose="020B0604020202020204" pitchFamily="34" charset="0"/>
              <a:buChar char="•"/>
            </a:pPr>
            <a:r>
              <a:rPr lang="en-US" b="0" i="0" dirty="0">
                <a:solidFill>
                  <a:srgbClr val="3C3C3B"/>
                </a:solidFill>
                <a:effectLst/>
                <a:latin typeface="Lato"/>
              </a:rPr>
              <a:t>Because each measure is a separate field, you cannot use quick table calculations (such as running total, percent difference, and others)</a:t>
            </a:r>
          </a:p>
          <a:p>
            <a:pPr algn="l">
              <a:buFont typeface="Arial" panose="020B0604020202020204" pitchFamily="34" charset="0"/>
              <a:buChar char="•"/>
            </a:pPr>
            <a:r>
              <a:rPr lang="en-US" b="0" i="0" dirty="0">
                <a:solidFill>
                  <a:srgbClr val="3C3C3B"/>
                </a:solidFill>
                <a:effectLst/>
                <a:latin typeface="Lato"/>
              </a:rPr>
              <a:t>Determining things such as the average population across years will require a tedious custom calculation instead of simply changing the aggregation of a measure</a:t>
            </a:r>
          </a:p>
          <a:p>
            <a:pPr algn="l">
              <a:buFont typeface="Arial" panose="020B0604020202020204" pitchFamily="34" charset="0"/>
              <a:buChar char="•"/>
            </a:pPr>
            <a:r>
              <a:rPr lang="en-US" b="0" i="0" dirty="0">
                <a:solidFill>
                  <a:srgbClr val="3C3C3B"/>
                </a:solidFill>
                <a:effectLst/>
                <a:latin typeface="Lato"/>
              </a:rPr>
              <a:t>You don't have an axis for the date (just a series of headers for the measure names), so you won't be able to add reference lines</a:t>
            </a:r>
          </a:p>
          <a:p>
            <a:pPr marL="158750" indent="0">
              <a:buNone/>
            </a:pPr>
            <a:endParaRPr dirty="0">
              <a:uFillTx/>
            </a:endParaRPr>
          </a:p>
        </p:txBody>
      </p:sp>
    </p:spTree>
    <p:extLst>
      <p:ext uri="{BB962C8B-B14F-4D97-AF65-F5344CB8AC3E}">
        <p14:creationId xmlns:p14="http://schemas.microsoft.com/office/powerpoint/2010/main" val="3644162392"/>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data source is much easier to work with. There's only one measure (</a:t>
            </a:r>
            <a:r>
              <a:rPr lang="en-US" b="1" i="0" dirty="0">
                <a:solidFill>
                  <a:srgbClr val="3C3C3B"/>
                </a:solidFill>
                <a:effectLst/>
                <a:latin typeface="Lato"/>
              </a:rPr>
              <a:t>Population</a:t>
            </a:r>
            <a:r>
              <a:rPr lang="en-US" b="0" i="0" dirty="0">
                <a:solidFill>
                  <a:srgbClr val="3C3C3B"/>
                </a:solidFill>
                <a:effectLst/>
                <a:latin typeface="Lato"/>
              </a:rPr>
              <a:t>) and a </a:t>
            </a:r>
            <a:r>
              <a:rPr lang="en-US" b="1" i="0" dirty="0">
                <a:solidFill>
                  <a:srgbClr val="3C3C3B"/>
                </a:solidFill>
                <a:effectLst/>
                <a:latin typeface="Lato"/>
              </a:rPr>
              <a:t>Year</a:t>
            </a:r>
            <a:r>
              <a:rPr lang="en-US" b="0" i="0" dirty="0">
                <a:solidFill>
                  <a:srgbClr val="3C3C3B"/>
                </a:solidFill>
                <a:effectLst/>
                <a:latin typeface="Lato"/>
              </a:rPr>
              <a:t> dimension to slice the measure. If you want a line chart of the population by year, you can simply drag and drop the </a:t>
            </a:r>
            <a:r>
              <a:rPr lang="en-US" b="1" i="0" dirty="0">
                <a:solidFill>
                  <a:srgbClr val="3C3C3B"/>
                </a:solidFill>
                <a:effectLst/>
                <a:latin typeface="Lato"/>
              </a:rPr>
              <a:t>Population</a:t>
            </a:r>
            <a:r>
              <a:rPr lang="en-US" b="0" i="0" dirty="0">
                <a:solidFill>
                  <a:srgbClr val="3C3C3B"/>
                </a:solidFill>
                <a:effectLst/>
                <a:latin typeface="Lato"/>
              </a:rPr>
              <a:t> and </a:t>
            </a:r>
            <a:r>
              <a:rPr lang="en-US" b="1" i="0" dirty="0">
                <a:solidFill>
                  <a:srgbClr val="3C3C3B"/>
                </a:solidFill>
                <a:effectLst/>
                <a:latin typeface="Lato"/>
              </a:rPr>
              <a:t>Year</a:t>
            </a:r>
            <a:r>
              <a:rPr lang="en-US" b="0" i="0" dirty="0">
                <a:solidFill>
                  <a:srgbClr val="3C3C3B"/>
                </a:solidFill>
                <a:effectLst/>
                <a:latin typeface="Lato"/>
              </a:rPr>
              <a:t> fields into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Rows</a:t>
            </a:r>
            <a:r>
              <a:rPr lang="en-US" b="0" i="0" dirty="0">
                <a:solidFill>
                  <a:srgbClr val="3C3C3B"/>
                </a:solidFill>
                <a:effectLst/>
                <a:latin typeface="Lato"/>
              </a:rPr>
              <a:t>. Forecasting, trend lines, clustering, averages, standard deviations, and other advanced features will all work in the way you expect them to.</a:t>
            </a:r>
            <a:endParaRPr dirty="0">
              <a:uFillTx/>
            </a:endParaRPr>
          </a:p>
        </p:txBody>
      </p:sp>
    </p:spTree>
    <p:extLst>
      <p:ext uri="{BB962C8B-B14F-4D97-AF65-F5344CB8AC3E}">
        <p14:creationId xmlns:p14="http://schemas.microsoft.com/office/powerpoint/2010/main" val="1013713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b="1" i="0" dirty="0">
                <a:solidFill>
                  <a:srgbClr val="3C3C3B"/>
                </a:solidFill>
                <a:effectLst/>
                <a:latin typeface="Lato"/>
              </a:rPr>
              <a:t>View Data</a:t>
            </a:r>
            <a:r>
              <a:rPr lang="en-US" b="0" i="0" dirty="0">
                <a:solidFill>
                  <a:srgbClr val="3C3C3B"/>
                </a:solidFill>
                <a:effectLst/>
                <a:latin typeface="Lato"/>
              </a:rPr>
              <a:t> screen allows you to observe the data in the view. The </a:t>
            </a:r>
            <a:r>
              <a:rPr lang="en-US" b="1" i="0" dirty="0">
                <a:solidFill>
                  <a:srgbClr val="3C3C3B"/>
                </a:solidFill>
                <a:effectLst/>
                <a:latin typeface="Lato"/>
              </a:rPr>
              <a:t>Summary</a:t>
            </a:r>
            <a:r>
              <a:rPr lang="en-US" b="0" i="0" dirty="0">
                <a:solidFill>
                  <a:srgbClr val="3C3C3B"/>
                </a:solidFill>
                <a:effectLst/>
                <a:latin typeface="Lato"/>
              </a:rPr>
              <a:t> tab displays the aggregate-level data that was used to render the view. The </a:t>
            </a:r>
            <a:r>
              <a:rPr lang="en-US" b="1" i="0" dirty="0">
                <a:solidFill>
                  <a:srgbClr val="3C3C3B"/>
                </a:solidFill>
                <a:effectLst/>
                <a:latin typeface="Lato"/>
              </a:rPr>
              <a:t>Sales</a:t>
            </a:r>
            <a:r>
              <a:rPr lang="en-US" b="0" i="0" dirty="0">
                <a:solidFill>
                  <a:srgbClr val="3C3C3B"/>
                </a:solidFill>
                <a:effectLst/>
                <a:latin typeface="Lato"/>
              </a:rPr>
              <a:t> values here are the sum of sales for each region. When you click the </a:t>
            </a:r>
            <a:r>
              <a:rPr lang="en-US" b="1" i="0" dirty="0">
                <a:solidFill>
                  <a:srgbClr val="3C3C3B"/>
                </a:solidFill>
                <a:effectLst/>
                <a:latin typeface="Lato"/>
              </a:rPr>
              <a:t>Full Data </a:t>
            </a:r>
            <a:r>
              <a:rPr lang="en-US" b="0" i="0" dirty="0">
                <a:solidFill>
                  <a:srgbClr val="3C3C3B"/>
                </a:solidFill>
                <a:effectLst/>
                <a:latin typeface="Lato"/>
              </a:rPr>
              <a:t>(previously named </a:t>
            </a:r>
            <a:r>
              <a:rPr lang="en-US" b="1" i="0" dirty="0">
                <a:solidFill>
                  <a:srgbClr val="3C3C3B"/>
                </a:solidFill>
                <a:effectLst/>
                <a:latin typeface="Lato"/>
              </a:rPr>
              <a:t>Underlying</a:t>
            </a:r>
            <a:r>
              <a:rPr lang="en-US" b="0" i="0" dirty="0">
                <a:solidFill>
                  <a:srgbClr val="3C3C3B"/>
                </a:solidFill>
                <a:effectLst/>
                <a:latin typeface="Lato"/>
              </a:rPr>
              <a:t>) tab, Tableau will query the data source to retrieve all the records that make up the aggregate records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Tableau did not need </a:t>
            </a:r>
            <a:r>
              <a:rPr lang="en-US" b="1" i="0" dirty="0">
                <a:solidFill>
                  <a:srgbClr val="3C3C3B"/>
                </a:solidFill>
                <a:effectLst/>
                <a:latin typeface="Lato"/>
              </a:rPr>
              <a:t>9,426</a:t>
            </a:r>
            <a:r>
              <a:rPr lang="en-US" b="0" i="0" dirty="0">
                <a:solidFill>
                  <a:srgbClr val="3C3C3B"/>
                </a:solidFill>
                <a:effectLst/>
                <a:latin typeface="Lato"/>
              </a:rPr>
              <a:t> records to draw the view and did not request them from the data source until the </a:t>
            </a:r>
            <a:r>
              <a:rPr lang="en-US" b="1" i="0" dirty="0">
                <a:solidFill>
                  <a:srgbClr val="3C3C3B"/>
                </a:solidFill>
                <a:effectLst/>
                <a:latin typeface="Lato"/>
              </a:rPr>
              <a:t>Full Data</a:t>
            </a:r>
            <a:r>
              <a:rPr lang="en-US" b="0" i="0" dirty="0">
                <a:solidFill>
                  <a:srgbClr val="3C3C3B"/>
                </a:solidFill>
                <a:effectLst/>
                <a:latin typeface="Lato"/>
              </a:rPr>
              <a:t> data tab was clicked.</a:t>
            </a:r>
            <a:endParaRPr dirty="0">
              <a:uFillTx/>
            </a:endParaRPr>
          </a:p>
        </p:txBody>
      </p:sp>
    </p:spTree>
    <p:extLst>
      <p:ext uri="{BB962C8B-B14F-4D97-AF65-F5344CB8AC3E}">
        <p14:creationId xmlns:p14="http://schemas.microsoft.com/office/powerpoint/2010/main" val="3896734311"/>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You can see that the resulting visualization is much easier to create in Tableau, using only three active fields: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4000" b="0" i="0" dirty="0">
                <a:solidFill>
                  <a:srgbClr val="3C3C3B"/>
                </a:solidFill>
                <a:effectLst/>
                <a:latin typeface="Lato"/>
              </a:rPr>
              <a:t>Next, we'll consider a few other good structures for data that should work well with Tableau.</a:t>
            </a: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endParaRPr dirty="0">
              <a:uFillTx/>
            </a:endParaRPr>
          </a:p>
        </p:txBody>
      </p:sp>
    </p:spTree>
    <p:extLst>
      <p:ext uri="{BB962C8B-B14F-4D97-AF65-F5344CB8AC3E}">
        <p14:creationId xmlns:p14="http://schemas.microsoft.com/office/powerpoint/2010/main" val="3180750711"/>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Star schemas are so named because they consist of a single fact table surrounded by related dimension tables, thus forming a star pattern. Fact tables contain measures at a meaningful granularity, while dimension tables contain attributes for various related entities. </a:t>
            </a:r>
          </a:p>
          <a:p>
            <a:pPr marL="158750" indent="0">
              <a:buNone/>
            </a:pPr>
            <a:endParaRPr dirty="0">
              <a:uFillTx/>
            </a:endParaRPr>
          </a:p>
        </p:txBody>
      </p:sp>
    </p:spTree>
    <p:extLst>
      <p:ext uri="{BB962C8B-B14F-4D97-AF65-F5344CB8AC3E}">
        <p14:creationId xmlns:p14="http://schemas.microsoft.com/office/powerpoint/2010/main" val="429763864"/>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b="0" i="0" dirty="0">
                <a:solidFill>
                  <a:srgbClr val="3C3C3B"/>
                </a:solidFill>
                <a:effectLst/>
                <a:latin typeface="Lato"/>
              </a:rPr>
              <a:t>The following diagram illustrates a simple star schema with a single fact table (</a:t>
            </a:r>
            <a:r>
              <a:rPr lang="en-US" b="1" i="0" dirty="0">
                <a:solidFill>
                  <a:srgbClr val="3C3C3B"/>
                </a:solidFill>
                <a:effectLst/>
                <a:latin typeface="Lato"/>
              </a:rPr>
              <a:t>Hospital Visit</a:t>
            </a:r>
            <a:r>
              <a:rPr lang="en-US" b="0" i="0" dirty="0">
                <a:solidFill>
                  <a:srgbClr val="3C3C3B"/>
                </a:solidFill>
                <a:effectLst/>
                <a:latin typeface="Lato"/>
              </a:rPr>
              <a:t>) and three dimension tables (</a:t>
            </a:r>
            <a:r>
              <a:rPr lang="en-US" b="1" i="0" dirty="0">
                <a:solidFill>
                  <a:srgbClr val="3C3C3B"/>
                </a:solidFill>
                <a:effectLst/>
                <a:latin typeface="Lato"/>
              </a:rPr>
              <a:t>Patient</a:t>
            </a:r>
            <a:r>
              <a:rPr lang="en-US" b="0" i="0" dirty="0">
                <a:solidFill>
                  <a:srgbClr val="3C3C3B"/>
                </a:solidFill>
                <a:effectLst/>
                <a:latin typeface="Lato"/>
              </a:rPr>
              <a:t>, </a:t>
            </a:r>
            <a:r>
              <a:rPr lang="en-US" b="1" i="0" dirty="0">
                <a:solidFill>
                  <a:srgbClr val="3C3C3B"/>
                </a:solidFill>
                <a:effectLst/>
                <a:latin typeface="Lato"/>
              </a:rPr>
              <a:t>Primary Physician</a:t>
            </a:r>
            <a:r>
              <a:rPr lang="en-US" b="0" i="0" dirty="0">
                <a:solidFill>
                  <a:srgbClr val="3C3C3B"/>
                </a:solidFill>
                <a:effectLst/>
                <a:latin typeface="Lato"/>
              </a:rPr>
              <a:t>, and </a:t>
            </a:r>
            <a:r>
              <a:rPr lang="en-US" b="1" i="0" dirty="0">
                <a:solidFill>
                  <a:srgbClr val="3C3C3B"/>
                </a:solidFill>
                <a:effectLst/>
                <a:latin typeface="Lato"/>
              </a:rPr>
              <a:t>Discharge Details</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Fact tables are joined to the related dimension using what is often called a </a:t>
            </a:r>
            <a:r>
              <a:rPr lang="en-US" b="1" i="0" dirty="0">
                <a:solidFill>
                  <a:srgbClr val="3C3C3B"/>
                </a:solidFill>
                <a:effectLst/>
                <a:latin typeface="Lato"/>
              </a:rPr>
              <a:t>surrogate key</a:t>
            </a:r>
            <a:r>
              <a:rPr lang="en-US" b="0" i="0" dirty="0">
                <a:solidFill>
                  <a:srgbClr val="3C3C3B"/>
                </a:solidFill>
                <a:effectLst/>
                <a:latin typeface="Lato"/>
              </a:rPr>
              <a:t> or </a:t>
            </a:r>
            <a:r>
              <a:rPr lang="en-US" b="1" i="0" dirty="0">
                <a:solidFill>
                  <a:srgbClr val="3C3C3B"/>
                </a:solidFill>
                <a:effectLst/>
                <a:latin typeface="Lato"/>
              </a:rPr>
              <a:t>foreign key</a:t>
            </a:r>
            <a:r>
              <a:rPr lang="en-US" b="0" i="0" dirty="0">
                <a:solidFill>
                  <a:srgbClr val="3C3C3B"/>
                </a:solidFill>
                <a:effectLst/>
                <a:latin typeface="Lato"/>
              </a:rPr>
              <a:t> that references a single dimension record. The fact table defines the level of granularity and contains measures. In this case, </a:t>
            </a:r>
            <a:r>
              <a:rPr lang="en-US" b="1" i="0" dirty="0">
                <a:solidFill>
                  <a:srgbClr val="3C3C3B"/>
                </a:solidFill>
                <a:effectLst/>
                <a:latin typeface="Lato"/>
              </a:rPr>
              <a:t>Hospital Visit</a:t>
            </a:r>
            <a:r>
              <a:rPr lang="en-US" b="0" i="0" dirty="0">
                <a:solidFill>
                  <a:srgbClr val="3C3C3B"/>
                </a:solidFill>
                <a:effectLst/>
                <a:latin typeface="Lato"/>
              </a:rPr>
              <a:t> has a granularity of one record for each visit. In this simple example, each visit is for one patient who saw one primary physician and was discharged. The </a:t>
            </a:r>
            <a:r>
              <a:rPr lang="en-US" b="1" i="0" dirty="0">
                <a:solidFill>
                  <a:srgbClr val="3C3C3B"/>
                </a:solidFill>
                <a:effectLst/>
                <a:latin typeface="Lato"/>
              </a:rPr>
              <a:t>Hospital Visit</a:t>
            </a:r>
            <a:r>
              <a:rPr lang="en-US" b="0" i="0" dirty="0">
                <a:solidFill>
                  <a:srgbClr val="3C3C3B"/>
                </a:solidFill>
                <a:effectLst/>
                <a:latin typeface="Lato"/>
              </a:rPr>
              <a:t> table explicitly stores a measure of Visit Duration and implicitly defines another measure of Number of Visits (as the row count).</a:t>
            </a:r>
          </a:p>
          <a:p>
            <a:pPr algn="l"/>
            <a:r>
              <a:rPr lang="en-US" b="0" i="0" dirty="0">
                <a:solidFill>
                  <a:srgbClr val="FFFFFF"/>
                </a:solidFill>
                <a:effectLst/>
                <a:latin typeface="Lato"/>
              </a:rPr>
              <a:t>Data modeling purists would point out that date values have been stored in the fact table (and even some of the dimensions). They would, instead, recommend having a date dimension table with extensive attributes for each date and only a surrogate (foreign) key stored in the fact table.</a:t>
            </a:r>
          </a:p>
          <a:p>
            <a:pPr algn="l"/>
            <a:r>
              <a:rPr lang="en-US" b="0" i="0" dirty="0">
                <a:solidFill>
                  <a:srgbClr val="FFFFFF"/>
                </a:solidFill>
                <a:effectLst/>
                <a:latin typeface="Lato"/>
              </a:rPr>
              <a:t>A date dimension can be very beneficial. However, Tableau's built-in date hierarchy and extensive date options make storing a date in the fact table, instead, a viable option. Consider using a date dimension if you need specific attributes of dates that are not available in Tableau (for example, which days are corporate holidays), have complex fiscal years, or if you need to support legacy BI reporting tools.</a:t>
            </a:r>
          </a:p>
          <a:p>
            <a:pPr algn="l"/>
            <a:r>
              <a:rPr lang="en-US" b="0" i="0" dirty="0">
                <a:solidFill>
                  <a:srgbClr val="3C3C3B"/>
                </a:solidFill>
                <a:effectLst/>
                <a:latin typeface="Lato"/>
              </a:rPr>
              <a:t>A well-designed star schema allows the use of </a:t>
            </a:r>
            <a:r>
              <a:rPr lang="en-US" b="1" i="0" dirty="0">
                <a:solidFill>
                  <a:srgbClr val="3C3C3B"/>
                </a:solidFill>
                <a:effectLst/>
                <a:latin typeface="Lato"/>
              </a:rPr>
              <a:t>inner joins</a:t>
            </a:r>
            <a:r>
              <a:rPr lang="en-US" b="0" i="0" dirty="0">
                <a:solidFill>
                  <a:srgbClr val="3C3C3B"/>
                </a:solidFill>
                <a:effectLst/>
                <a:latin typeface="Lato"/>
              </a:rPr>
              <a:t> since every surrogate key should reference a single dimension record. In cases where dimension values are not known or not applicable, special dimension records are used. For example, a hospital visit that is not yet complete (the patient is still in the hospital) may reference a special record in the </a:t>
            </a:r>
            <a:r>
              <a:rPr lang="en-US" b="1" i="0" dirty="0">
                <a:solidFill>
                  <a:srgbClr val="3C3C3B"/>
                </a:solidFill>
                <a:effectLst/>
                <a:latin typeface="Lato"/>
              </a:rPr>
              <a:t>Discharge Details</a:t>
            </a:r>
            <a:r>
              <a:rPr lang="en-US" b="0" i="0" dirty="0">
                <a:solidFill>
                  <a:srgbClr val="3C3C3B"/>
                </a:solidFill>
                <a:effectLst/>
                <a:latin typeface="Lato"/>
              </a:rPr>
              <a:t> table marked as Not yet discharged.</a:t>
            </a:r>
          </a:p>
          <a:p>
            <a:pPr algn="l"/>
            <a:r>
              <a:rPr lang="en-US" b="0" i="0" dirty="0">
                <a:solidFill>
                  <a:srgbClr val="3C3C3B"/>
                </a:solidFill>
                <a:effectLst/>
                <a:latin typeface="Lato"/>
              </a:rPr>
              <a:t>You've already worked with a similar structure of data in the previous lesson, where you experienced the differences of relating tables in the logical layer and the physical layer of the data model. Feel free to return to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to review the concepts.</a:t>
            </a:r>
          </a:p>
          <a:p>
            <a:pPr algn="l"/>
            <a:r>
              <a:rPr lang="en-US" b="0" i="0" dirty="0">
                <a:solidFill>
                  <a:srgbClr val="3C3C3B"/>
                </a:solidFill>
                <a:effectLst/>
                <a:latin typeface="Lato"/>
              </a:rPr>
              <a:t>Well-implemented star schemas are particularly attractive for use in </a:t>
            </a:r>
            <a:r>
              <a:rPr lang="en-US" b="1" i="0" dirty="0">
                <a:solidFill>
                  <a:srgbClr val="3C3C3B"/>
                </a:solidFill>
                <a:effectLst/>
                <a:latin typeface="Lato"/>
              </a:rPr>
              <a:t>live connections</a:t>
            </a:r>
            <a:r>
              <a:rPr lang="en-US" b="0" i="0" dirty="0">
                <a:solidFill>
                  <a:srgbClr val="3C3C3B"/>
                </a:solidFill>
                <a:effectLst/>
                <a:latin typeface="Lato"/>
              </a:rPr>
              <a:t> because Tableau can improve performance by implementing join culling. </a:t>
            </a:r>
            <a:r>
              <a:rPr lang="en-US" b="1" i="0" dirty="0">
                <a:solidFill>
                  <a:srgbClr val="3C3C3B"/>
                </a:solidFill>
                <a:effectLst/>
                <a:latin typeface="Lato"/>
              </a:rPr>
              <a:t>Join culling</a:t>
            </a:r>
            <a:r>
              <a:rPr lang="en-US" b="0" i="0" dirty="0">
                <a:solidFill>
                  <a:srgbClr val="3C3C3B"/>
                </a:solidFill>
                <a:effectLst/>
                <a:latin typeface="Lato"/>
              </a:rPr>
              <a:t> is Tableau's elimination of unnecessary joins in queries, since it sends them to the data source engine.</a:t>
            </a:r>
          </a:p>
          <a:p>
            <a:pPr algn="l"/>
            <a:r>
              <a:rPr lang="en-US" b="0" i="0" dirty="0">
                <a:solidFill>
                  <a:srgbClr val="3C3C3B"/>
                </a:solidFill>
                <a:effectLst/>
                <a:latin typeface="Lato"/>
              </a:rPr>
              <a:t>For example, if you were to place the Physician Name on rows and the average of Visit Duration on columns to get a bar chart of average visit duration per physician, then joins to the </a:t>
            </a:r>
            <a:r>
              <a:rPr lang="en-US" b="1" i="0" dirty="0">
                <a:solidFill>
                  <a:srgbClr val="3C3C3B"/>
                </a:solidFill>
                <a:effectLst/>
                <a:latin typeface="Lato"/>
              </a:rPr>
              <a:t>Treatment</a:t>
            </a:r>
            <a:r>
              <a:rPr lang="en-US" b="0" i="0" dirty="0">
                <a:solidFill>
                  <a:srgbClr val="3C3C3B"/>
                </a:solidFill>
                <a:effectLst/>
                <a:latin typeface="Lato"/>
              </a:rPr>
              <a:t> and </a:t>
            </a:r>
            <a:r>
              <a:rPr lang="en-US" b="1" i="0" dirty="0">
                <a:solidFill>
                  <a:srgbClr val="3C3C3B"/>
                </a:solidFill>
                <a:effectLst/>
                <a:latin typeface="Lato"/>
              </a:rPr>
              <a:t>Patient</a:t>
            </a:r>
            <a:r>
              <a:rPr lang="en-US" b="0" i="0" dirty="0">
                <a:solidFill>
                  <a:srgbClr val="3C3C3B"/>
                </a:solidFill>
                <a:effectLst/>
                <a:latin typeface="Lato"/>
              </a:rPr>
              <a:t> tables may not be needed. Tableau will eliminate unnecessary joins as long as you are using a simple star schema with joins that are only from the central fact table and have referential integrity enabled in the source, or allow Tableau to assume referential integrity. For tables joined in the physical layer, select the data source connection from the data menu, or use the context menu from the data source connection and choose </a:t>
            </a:r>
            <a:r>
              <a:rPr lang="en-US" b="1" i="0" dirty="0">
                <a:solidFill>
                  <a:srgbClr val="3C3C3B"/>
                </a:solidFill>
                <a:effectLst/>
                <a:latin typeface="Lato"/>
              </a:rPr>
              <a:t>Assume Referential Integrity</a:t>
            </a:r>
            <a:r>
              <a:rPr lang="en-US" b="0" i="0" dirty="0">
                <a:solidFill>
                  <a:srgbClr val="3C3C3B"/>
                </a:solidFill>
                <a:effectLst/>
                <a:latin typeface="Lato"/>
              </a:rPr>
              <a:t>. For relationships in the logical layer of the data model, use the performance options for referential integrity for each applicable relationship.</a:t>
            </a:r>
          </a:p>
          <a:p>
            <a:pPr algn="l"/>
            <a:r>
              <a:rPr lang="en-US" b="0" i="0" dirty="0">
                <a:solidFill>
                  <a:srgbClr val="3C3C3B"/>
                </a:solidFill>
                <a:effectLst/>
                <a:latin typeface="Lato"/>
              </a:rPr>
              <a:t>Having considered some examples of good structures, let's turn our attention to some basic transformations that will help us to transform a poorly structured dataset to one with a good structure, which is easier to work with in Tableau.</a:t>
            </a:r>
          </a:p>
          <a:p>
            <a:pPr marL="158750" indent="0">
              <a:buNone/>
            </a:pPr>
            <a:endParaRPr dirty="0">
              <a:uFillTx/>
            </a:endParaRPr>
          </a:p>
        </p:txBody>
      </p:sp>
    </p:spTree>
    <p:extLst>
      <p:ext uri="{BB962C8B-B14F-4D97-AF65-F5344CB8AC3E}">
        <p14:creationId xmlns:p14="http://schemas.microsoft.com/office/powerpoint/2010/main" val="1613741031"/>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903889064"/>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Pivots</a:t>
            </a:r>
            <a:r>
              <a:rPr lang="en-US" b="0" i="0" dirty="0">
                <a:solidFill>
                  <a:srgbClr val="3C3C3B"/>
                </a:solidFill>
                <a:effectLst/>
                <a:latin typeface="Lato"/>
              </a:rPr>
              <a:t>: This indicates the transformation of columns to rows or rows to columns. The latter is possible in Tableau Prep only. The resulting dataset will be narrower and taller with fewer columns and more rows (columns to rows) or wider and shorter with more columns and fewer rows (rows to columns).</a:t>
            </a:r>
          </a:p>
          <a:p>
            <a:pPr algn="l">
              <a:buFont typeface="Arial" panose="020B0604020202020204" pitchFamily="34" charset="0"/>
              <a:buChar char="•"/>
            </a:pPr>
            <a:r>
              <a:rPr lang="en-US" b="1" i="0" dirty="0">
                <a:solidFill>
                  <a:srgbClr val="3C3C3B"/>
                </a:solidFill>
                <a:effectLst/>
                <a:latin typeface="Lato"/>
              </a:rPr>
              <a:t>Unions</a:t>
            </a:r>
            <a:r>
              <a:rPr lang="en-US" b="0" i="0" dirty="0">
                <a:solidFill>
                  <a:srgbClr val="3C3C3B"/>
                </a:solidFill>
                <a:effectLst/>
                <a:latin typeface="Lato"/>
              </a:rPr>
              <a:t>: This indicates the appending of rows from one table of data to another, with the matching columns </a:t>
            </a:r>
            <a:r>
              <a:rPr lang="en-US" b="1" i="0" dirty="0">
                <a:solidFill>
                  <a:srgbClr val="3C3C3B"/>
                </a:solidFill>
                <a:effectLst/>
                <a:latin typeface="Lato"/>
              </a:rPr>
              <a:t>aligned</a:t>
            </a:r>
            <a:r>
              <a:rPr lang="en-US" b="0" i="0" dirty="0">
                <a:solidFill>
                  <a:srgbClr val="3C3C3B"/>
                </a:solidFill>
                <a:effectLst/>
                <a:latin typeface="Lato"/>
              </a:rPr>
              <a:t> together. The resulting data structure is a single table containing rows from all unioned tables and columns that match between the original tables, along with unmatched columns containing NULL values for tables that did not have them.</a:t>
            </a:r>
          </a:p>
          <a:p>
            <a:pPr algn="l">
              <a:buFont typeface="Arial" panose="020B0604020202020204" pitchFamily="34" charset="0"/>
              <a:buChar char="•"/>
            </a:pPr>
            <a:r>
              <a:rPr lang="en-US" b="1" i="0" dirty="0">
                <a:solidFill>
                  <a:srgbClr val="3C3C3B"/>
                </a:solidFill>
                <a:effectLst/>
                <a:latin typeface="Lato"/>
              </a:rPr>
              <a:t>Joins</a:t>
            </a:r>
            <a:r>
              <a:rPr lang="en-US" b="0" i="0" dirty="0">
                <a:solidFill>
                  <a:srgbClr val="3C3C3B"/>
                </a:solidFill>
                <a:effectLst/>
                <a:latin typeface="Lato"/>
              </a:rPr>
              <a:t>: This indicates the row-by-row matching of two or more tables resulting in a data structure that includes columns from all tables. The number of rows is based on the type of join and how many matches are found.</a:t>
            </a:r>
          </a:p>
          <a:p>
            <a:pPr algn="l">
              <a:buFont typeface="Arial" panose="020B0604020202020204" pitchFamily="34" charset="0"/>
              <a:buChar char="•"/>
            </a:pPr>
            <a:r>
              <a:rPr lang="en-US" b="1" i="0" dirty="0">
                <a:solidFill>
                  <a:srgbClr val="3C3C3B"/>
                </a:solidFill>
                <a:effectLst/>
                <a:latin typeface="Lato"/>
              </a:rPr>
              <a:t>Aggregations</a:t>
            </a:r>
            <a:r>
              <a:rPr lang="en-US" b="0" i="0" dirty="0">
                <a:solidFill>
                  <a:srgbClr val="3C3C3B"/>
                </a:solidFill>
                <a:effectLst/>
                <a:latin typeface="Lato"/>
              </a:rPr>
              <a:t>: This indicates the </a:t>
            </a:r>
            <a:r>
              <a:rPr lang="en-US" b="1" i="0" dirty="0">
                <a:solidFill>
                  <a:srgbClr val="3C3C3B"/>
                </a:solidFill>
                <a:effectLst/>
                <a:latin typeface="Lato"/>
              </a:rPr>
              <a:t>rolling up</a:t>
            </a:r>
            <a:r>
              <a:rPr lang="en-US" b="0" i="0" dirty="0">
                <a:solidFill>
                  <a:srgbClr val="3C3C3B"/>
                </a:solidFill>
                <a:effectLst/>
                <a:latin typeface="Lato"/>
              </a:rPr>
              <a:t> of a table to a higher level of detail such that there will be a row for each unique set of values for all dimensions used for grouping, along with other values that are aggregated (such as a sum, min, max, or other aggregation).</a:t>
            </a:r>
          </a:p>
          <a:p>
            <a:pPr algn="l"/>
            <a:r>
              <a:rPr lang="en-US" b="0" i="0" dirty="0">
                <a:solidFill>
                  <a:srgbClr val="3C3C3B"/>
                </a:solidFill>
                <a:effectLst/>
                <a:latin typeface="Lato"/>
              </a:rPr>
              <a:t>In order to fully understand these definitions, we'll turn to some illustrations and practical examples.</a:t>
            </a:r>
          </a:p>
          <a:p>
            <a:pPr marL="158750" indent="0">
              <a:buNone/>
            </a:pPr>
            <a:endParaRPr dirty="0">
              <a:uFillTx/>
            </a:endParaRPr>
          </a:p>
        </p:txBody>
      </p:sp>
    </p:spTree>
    <p:extLst>
      <p:ext uri="{BB962C8B-B14F-4D97-AF65-F5344CB8AC3E}">
        <p14:creationId xmlns:p14="http://schemas.microsoft.com/office/powerpoint/2010/main" val="3889700596"/>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Excel workbook </a:t>
            </a:r>
            <a:r>
              <a:rPr lang="en-US" dirty="0"/>
              <a:t>World Population Data.xlsx</a:t>
            </a:r>
            <a:r>
              <a:rPr lang="en-US" b="0" i="0" dirty="0">
                <a:solidFill>
                  <a:srgbClr val="3C3C3B"/>
                </a:solidFill>
                <a:effectLst/>
                <a:latin typeface="Lato"/>
              </a:rPr>
              <a:t>, which is included in the </a:t>
            </a:r>
            <a:r>
              <a:rPr lang="en-US" dirty="0"/>
              <a:t>lesson 14</a:t>
            </a:r>
            <a:r>
              <a:rPr lang="en-US" b="0" i="0" dirty="0">
                <a:solidFill>
                  <a:srgbClr val="3C3C3B"/>
                </a:solidFill>
                <a:effectLst/>
                <a:latin typeface="Lato"/>
              </a:rPr>
              <a:t> directory of the resources that are included with this course, is typical of many Excel documents. Here is what it looks like: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Excel documents such as this are often more human-readable but contain multiple issues when used for data analysis in Tableau. The issues in this particular document include the following:</a:t>
            </a:r>
          </a:p>
          <a:p>
            <a:pPr algn="l">
              <a:buFont typeface="Arial" panose="020B0604020202020204" pitchFamily="34" charset="0"/>
              <a:buChar char="•"/>
            </a:pPr>
            <a:r>
              <a:rPr lang="en-US" b="0" i="0" dirty="0">
                <a:solidFill>
                  <a:srgbClr val="3C3C3B"/>
                </a:solidFill>
                <a:effectLst/>
                <a:latin typeface="Lato"/>
              </a:rPr>
              <a:t>Excessive headers (titles, notes, and formatting) that are not part of the data</a:t>
            </a:r>
          </a:p>
          <a:p>
            <a:pPr algn="l">
              <a:buFont typeface="Arial" panose="020B0604020202020204" pitchFamily="34" charset="0"/>
              <a:buChar char="•"/>
            </a:pPr>
            <a:r>
              <a:rPr lang="en-US" b="0" i="0" dirty="0">
                <a:solidFill>
                  <a:srgbClr val="3C3C3B"/>
                </a:solidFill>
                <a:effectLst/>
                <a:latin typeface="Lato"/>
              </a:rPr>
              <a:t>Merged cells</a:t>
            </a:r>
          </a:p>
          <a:p>
            <a:pPr algn="l">
              <a:buFont typeface="Arial" panose="020B0604020202020204" pitchFamily="34" charset="0"/>
              <a:buChar char="•"/>
            </a:pPr>
            <a:r>
              <a:rPr lang="en-US" b="0" i="0" dirty="0">
                <a:solidFill>
                  <a:srgbClr val="3C3C3B"/>
                </a:solidFill>
                <a:effectLst/>
                <a:latin typeface="Lato"/>
              </a:rPr>
              <a:t>Country name and code in a single column</a:t>
            </a:r>
          </a:p>
          <a:p>
            <a:pPr algn="l">
              <a:buFont typeface="Arial" panose="020B0604020202020204" pitchFamily="34" charset="0"/>
              <a:buChar char="•"/>
            </a:pPr>
            <a:r>
              <a:rPr lang="en-US" b="0" i="0" dirty="0">
                <a:solidFill>
                  <a:srgbClr val="3C3C3B"/>
                </a:solidFill>
                <a:effectLst/>
                <a:latin typeface="Lato"/>
              </a:rPr>
              <a:t>Columns that are likely unnecessary (</a:t>
            </a:r>
            <a:r>
              <a:rPr lang="en-US" b="1" i="0" dirty="0">
                <a:solidFill>
                  <a:srgbClr val="3C3C3B"/>
                </a:solidFill>
                <a:effectLst/>
                <a:latin typeface="Lato"/>
              </a:rPr>
              <a:t>Indicator Name</a:t>
            </a:r>
            <a:r>
              <a:rPr lang="en-US" b="0" i="0" dirty="0">
                <a:solidFill>
                  <a:srgbClr val="3C3C3B"/>
                </a:solidFill>
                <a:effectLst/>
                <a:latin typeface="Lato"/>
              </a:rPr>
              <a:t> and </a:t>
            </a:r>
            <a:r>
              <a:rPr lang="en-US" b="1" i="0" dirty="0">
                <a:solidFill>
                  <a:srgbClr val="3C3C3B"/>
                </a:solidFill>
                <a:effectLst/>
                <a:latin typeface="Lato"/>
              </a:rPr>
              <a:t>Indicator Code</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data is wide, that is, there is a column for each year, and the population measure is spread across these columns within a single record</a:t>
            </a:r>
          </a:p>
          <a:p>
            <a:pPr marL="158750" indent="0">
              <a:buNone/>
            </a:pPr>
            <a:endParaRPr dirty="0">
              <a:uFillTx/>
            </a:endParaRPr>
          </a:p>
        </p:txBody>
      </p:sp>
    </p:spTree>
    <p:extLst>
      <p:ext uri="{BB962C8B-B14F-4D97-AF65-F5344CB8AC3E}">
        <p14:creationId xmlns:p14="http://schemas.microsoft.com/office/powerpoint/2010/main" val="2073145584"/>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When we initially connect to the Excel document in Tableau, the connection screen will look similar to </a:t>
            </a:r>
            <a:r>
              <a:rPr lang="en-US" b="0" i="1" dirty="0">
                <a:solidFill>
                  <a:srgbClr val="3C3C3B"/>
                </a:solidFill>
                <a:effectLst/>
                <a:latin typeface="Lato"/>
              </a:rPr>
              <a:t>Figure</a:t>
            </a:r>
            <a:r>
              <a:rPr lang="en-US" b="0" i="0" dirty="0">
                <a:solidFill>
                  <a:srgbClr val="3C3C3B"/>
                </a:solidFill>
                <a:effectLst/>
                <a:latin typeface="Lato"/>
              </a:rPr>
              <a:t>, as follows:</a:t>
            </a:r>
          </a:p>
          <a:p>
            <a:endParaRPr lang="en-US" dirty="0">
              <a:uFillTx/>
            </a:endParaRPr>
          </a:p>
          <a:p>
            <a:pPr algn="l"/>
            <a:r>
              <a:rPr lang="en-US" b="0" i="0" dirty="0">
                <a:solidFill>
                  <a:srgbClr val="3C3C3B"/>
                </a:solidFill>
                <a:effectLst/>
                <a:latin typeface="Lato"/>
              </a:rPr>
              <a:t>The data preview reveals some of the issues resulting from the poor structure:</a:t>
            </a:r>
          </a:p>
          <a:p>
            <a:pPr algn="l">
              <a:buFont typeface="Arial" panose="020B0604020202020204" pitchFamily="34" charset="0"/>
              <a:buChar char="•"/>
            </a:pPr>
            <a:r>
              <a:rPr lang="en-US" b="0" i="0" dirty="0">
                <a:solidFill>
                  <a:srgbClr val="3C3C3B"/>
                </a:solidFill>
                <a:effectLst/>
                <a:latin typeface="Lato"/>
              </a:rPr>
              <a:t>Since the column headers were not in the first Excel row, Tableau gave the defaults of </a:t>
            </a:r>
            <a:r>
              <a:rPr lang="en-US" b="1" i="0" dirty="0">
                <a:solidFill>
                  <a:srgbClr val="3C3C3B"/>
                </a:solidFill>
                <a:effectLst/>
                <a:latin typeface="Lato"/>
              </a:rPr>
              <a:t>F1</a:t>
            </a:r>
            <a:r>
              <a:rPr lang="en-US" b="0" i="0" dirty="0">
                <a:solidFill>
                  <a:srgbClr val="3C3C3B"/>
                </a:solidFill>
                <a:effectLst/>
                <a:latin typeface="Lato"/>
              </a:rPr>
              <a:t>, </a:t>
            </a:r>
            <a:r>
              <a:rPr lang="en-US" b="1" i="0" dirty="0">
                <a:solidFill>
                  <a:srgbClr val="3C3C3B"/>
                </a:solidFill>
                <a:effectLst/>
                <a:latin typeface="Lato"/>
              </a:rPr>
              <a:t>F2</a:t>
            </a:r>
            <a:r>
              <a:rPr lang="en-US" b="0" i="0" dirty="0">
                <a:solidFill>
                  <a:srgbClr val="3C3C3B"/>
                </a:solidFill>
                <a:effectLst/>
                <a:latin typeface="Lato"/>
              </a:rPr>
              <a:t>, and so on to each column</a:t>
            </a:r>
          </a:p>
          <a:p>
            <a:pPr algn="l">
              <a:buFont typeface="Arial" panose="020B0604020202020204" pitchFamily="34" charset="0"/>
              <a:buChar char="•"/>
            </a:pPr>
            <a:r>
              <a:rPr lang="en-US" b="0" i="0" dirty="0">
                <a:solidFill>
                  <a:srgbClr val="3C3C3B"/>
                </a:solidFill>
                <a:effectLst/>
                <a:latin typeface="Lato"/>
              </a:rPr>
              <a:t>The title </a:t>
            </a:r>
            <a:r>
              <a:rPr lang="en-US" b="1" i="0" dirty="0">
                <a:solidFill>
                  <a:srgbClr val="3C3C3B"/>
                </a:solidFill>
                <a:effectLst/>
                <a:latin typeface="Lato"/>
              </a:rPr>
              <a:t>World Population Data</a:t>
            </a:r>
            <a:r>
              <a:rPr lang="en-US" b="0" i="0" dirty="0">
                <a:solidFill>
                  <a:srgbClr val="3C3C3B"/>
                </a:solidFill>
                <a:effectLst/>
                <a:latin typeface="Lato"/>
              </a:rPr>
              <a:t> and the note about sample data were interpreted as values in the </a:t>
            </a:r>
            <a:r>
              <a:rPr lang="en-US" b="1" i="0" dirty="0">
                <a:solidFill>
                  <a:srgbClr val="3C3C3B"/>
                </a:solidFill>
                <a:effectLst/>
                <a:latin typeface="Lato"/>
              </a:rPr>
              <a:t>F1</a:t>
            </a:r>
            <a:r>
              <a:rPr lang="en-US" b="0" i="0" dirty="0">
                <a:solidFill>
                  <a:srgbClr val="3C3C3B"/>
                </a:solidFill>
                <a:effectLst/>
                <a:latin typeface="Lato"/>
              </a:rPr>
              <a:t> column</a:t>
            </a:r>
          </a:p>
          <a:p>
            <a:pPr algn="l">
              <a:buFont typeface="Arial" panose="020B0604020202020204" pitchFamily="34" charset="0"/>
              <a:buChar char="•"/>
            </a:pPr>
            <a:r>
              <a:rPr lang="en-US" b="0" i="0" dirty="0">
                <a:solidFill>
                  <a:srgbClr val="3C3C3B"/>
                </a:solidFill>
                <a:effectLst/>
                <a:latin typeface="Lato"/>
              </a:rPr>
              <a:t>The actual column headers are treated as a row of data (the third row)</a:t>
            </a:r>
          </a:p>
          <a:p>
            <a:endParaRPr dirty="0">
              <a:uFillTx/>
            </a:endParaRPr>
          </a:p>
        </p:txBody>
      </p:sp>
    </p:spTree>
    <p:extLst>
      <p:ext uri="{BB962C8B-B14F-4D97-AF65-F5344CB8AC3E}">
        <p14:creationId xmlns:p14="http://schemas.microsoft.com/office/powerpoint/2010/main" val="4048817203"/>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Fortunately, these issues can be addressed in the connection window. First, we can correct many of the excessive header issues by turning on the </a:t>
            </a:r>
            <a:r>
              <a:rPr lang="en-US" b="1" i="0" dirty="0">
                <a:solidFill>
                  <a:srgbClr val="3C3C3B"/>
                </a:solidFill>
                <a:effectLst/>
                <a:latin typeface="Lato"/>
              </a:rPr>
              <a:t>Tableau Data Interpreter</a:t>
            </a:r>
            <a:r>
              <a:rPr lang="en-US" b="0" i="0" dirty="0">
                <a:solidFill>
                  <a:srgbClr val="3C3C3B"/>
                </a:solidFill>
                <a:effectLst/>
                <a:latin typeface="Lato"/>
              </a:rPr>
              <a:t>, a component that specifically identifies and resolves common structural issues in Excel or Google Sheets documents. When you check the </a:t>
            </a:r>
            <a:r>
              <a:rPr lang="en-US" b="1" i="0" dirty="0">
                <a:solidFill>
                  <a:srgbClr val="3C3C3B"/>
                </a:solidFill>
                <a:effectLst/>
                <a:latin typeface="Lato"/>
              </a:rPr>
              <a:t>Use Data Interpreter</a:t>
            </a:r>
            <a:r>
              <a:rPr lang="en-US" b="0" i="0" dirty="0">
                <a:solidFill>
                  <a:srgbClr val="3C3C3B"/>
                </a:solidFill>
                <a:effectLst/>
                <a:latin typeface="Lato"/>
              </a:rPr>
              <a:t> option, the data preview reveals much better results:</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Clicking on the </a:t>
            </a:r>
            <a:r>
              <a:rPr lang="en-US" b="1" i="0" dirty="0">
                <a:solidFill>
                  <a:srgbClr val="FFFFFF"/>
                </a:solidFill>
                <a:effectLst/>
                <a:latin typeface="Lato"/>
              </a:rPr>
              <a:t>Review the results...</a:t>
            </a:r>
            <a:r>
              <a:rPr lang="en-US" b="0" i="0" dirty="0">
                <a:solidFill>
                  <a:srgbClr val="FFFFFF"/>
                </a:solidFill>
                <a:effectLst/>
                <a:latin typeface="Lato"/>
              </a:rPr>
              <a:t> link that appears under the checkbox will cause Tableau to generate a new Excel document that is color-coded to indicate how the data interpreter parsed the Excel document. Use this feature to verify that Tableau has correctly interpreted the Excel document and retained the data you expected.</a:t>
            </a:r>
          </a:p>
          <a:p>
            <a:pPr algn="l"/>
            <a:r>
              <a:rPr lang="en-US" b="0" i="0" dirty="0">
                <a:solidFill>
                  <a:srgbClr val="3C3C3B"/>
                </a:solidFill>
                <a:effectLst/>
                <a:latin typeface="Lato"/>
              </a:rPr>
              <a:t>Observe the elimination of the excess headers and the correct names of the columns. However, a few additional issues will still need to be corrected.</a:t>
            </a:r>
          </a:p>
          <a:p>
            <a:pPr algn="l"/>
            <a:r>
              <a:rPr lang="en-US" b="0" i="0" dirty="0">
                <a:solidFill>
                  <a:srgbClr val="3C3C3B"/>
                </a:solidFill>
                <a:effectLst/>
                <a:latin typeface="Lato"/>
              </a:rPr>
              <a:t>First, we can hide the </a:t>
            </a:r>
            <a:r>
              <a:rPr lang="en-US" b="1" i="0" dirty="0">
                <a:solidFill>
                  <a:srgbClr val="3C3C3B"/>
                </a:solidFill>
                <a:effectLst/>
                <a:latin typeface="Lato"/>
              </a:rPr>
              <a:t>Indicator Name</a:t>
            </a:r>
            <a:r>
              <a:rPr lang="en-US" b="0" i="0" dirty="0">
                <a:solidFill>
                  <a:srgbClr val="3C3C3B"/>
                </a:solidFill>
                <a:effectLst/>
                <a:latin typeface="Lato"/>
              </a:rPr>
              <a:t> and </a:t>
            </a:r>
            <a:r>
              <a:rPr lang="en-US" b="1" i="0" dirty="0">
                <a:solidFill>
                  <a:srgbClr val="3C3C3B"/>
                </a:solidFill>
                <a:effectLst/>
                <a:latin typeface="Lato"/>
              </a:rPr>
              <a:t>Indicator Code</a:t>
            </a:r>
            <a:r>
              <a:rPr lang="en-US" b="0" i="0" dirty="0">
                <a:solidFill>
                  <a:srgbClr val="3C3C3B"/>
                </a:solidFill>
                <a:effectLst/>
                <a:latin typeface="Lato"/>
              </a:rPr>
              <a:t> columns if we feel they are not useful for our analysis. Clicking on the drop-down arrow on a column header reveals a menu of options.</a:t>
            </a:r>
          </a:p>
          <a:p>
            <a:pPr marL="158750" indent="0">
              <a:buNone/>
            </a:pPr>
            <a:endParaRPr dirty="0">
              <a:uFillTx/>
            </a:endParaRPr>
          </a:p>
        </p:txBody>
      </p:sp>
    </p:spTree>
    <p:extLst>
      <p:ext uri="{BB962C8B-B14F-4D97-AF65-F5344CB8AC3E}">
        <p14:creationId xmlns:p14="http://schemas.microsoft.com/office/powerpoint/2010/main" val="1838683110"/>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Second, we can use the option on the same menu to split the </a:t>
            </a:r>
            <a:r>
              <a:rPr lang="en-US" b="1" i="0" dirty="0">
                <a:solidFill>
                  <a:srgbClr val="3C3C3B"/>
                </a:solidFill>
                <a:effectLst/>
                <a:latin typeface="Lato"/>
              </a:rPr>
              <a:t>Country Name and Code</a:t>
            </a:r>
            <a:r>
              <a:rPr lang="en-US" b="0" i="0" dirty="0">
                <a:solidFill>
                  <a:srgbClr val="3C3C3B"/>
                </a:solidFill>
                <a:effectLst/>
                <a:latin typeface="Lato"/>
              </a:rPr>
              <a:t> column into two columns so that we can work with the name and code separately. In this case, the </a:t>
            </a:r>
            <a:r>
              <a:rPr lang="en-US" b="1" i="0" dirty="0">
                <a:solidFill>
                  <a:srgbClr val="3C3C3B"/>
                </a:solidFill>
                <a:effectLst/>
                <a:latin typeface="Lato"/>
              </a:rPr>
              <a:t>Split</a:t>
            </a:r>
            <a:r>
              <a:rPr lang="en-US" b="0" i="0" dirty="0">
                <a:solidFill>
                  <a:srgbClr val="3C3C3B"/>
                </a:solidFill>
                <a:effectLst/>
                <a:latin typeface="Lato"/>
              </a:rPr>
              <a:t> option on the menu works well and Tableau perfectly splits the data, even removing the parentheses from around the code. In cases where the split option does not initially work, try the </a:t>
            </a:r>
            <a:r>
              <a:rPr lang="en-US" b="1" i="0" dirty="0">
                <a:solidFill>
                  <a:srgbClr val="3C3C3B"/>
                </a:solidFill>
                <a:effectLst/>
                <a:latin typeface="Lato"/>
              </a:rPr>
              <a:t>Custom Split...</a:t>
            </a:r>
            <a:r>
              <a:rPr lang="en-US" b="0" i="0" dirty="0">
                <a:solidFill>
                  <a:srgbClr val="3C3C3B"/>
                </a:solidFill>
                <a:effectLst/>
                <a:latin typeface="Lato"/>
              </a:rPr>
              <a:t> option. We'll also use the </a:t>
            </a:r>
            <a:r>
              <a:rPr lang="en-US" b="1" i="0" dirty="0">
                <a:solidFill>
                  <a:srgbClr val="3C3C3B"/>
                </a:solidFill>
                <a:effectLst/>
                <a:latin typeface="Lato"/>
              </a:rPr>
              <a:t>Rename</a:t>
            </a:r>
            <a:r>
              <a:rPr lang="en-US" b="0" i="0" dirty="0">
                <a:solidFill>
                  <a:srgbClr val="3C3C3B"/>
                </a:solidFill>
                <a:effectLst/>
                <a:latin typeface="Lato"/>
              </a:rPr>
              <a:t> option to rename the split fields from </a:t>
            </a:r>
            <a:r>
              <a:rPr lang="en-US" dirty="0"/>
              <a:t>Country Name and Code - Split 1</a:t>
            </a:r>
            <a:r>
              <a:rPr lang="en-US" b="0" i="0" dirty="0">
                <a:solidFill>
                  <a:srgbClr val="3C3C3B"/>
                </a:solidFill>
                <a:effectLst/>
                <a:latin typeface="Lato"/>
              </a:rPr>
              <a:t> and </a:t>
            </a:r>
            <a:r>
              <a:rPr lang="en-US" dirty="0"/>
              <a:t>Country Name and Code - Split 2</a:t>
            </a:r>
            <a:r>
              <a:rPr lang="en-US" b="0" i="0" dirty="0">
                <a:solidFill>
                  <a:srgbClr val="3C3C3B"/>
                </a:solidFill>
                <a:effectLst/>
                <a:latin typeface="Lato"/>
              </a:rPr>
              <a:t> to </a:t>
            </a:r>
            <a:r>
              <a:rPr lang="en-US" b="1" i="0" dirty="0">
                <a:solidFill>
                  <a:srgbClr val="3C3C3B"/>
                </a:solidFill>
                <a:effectLst/>
                <a:latin typeface="Lato"/>
              </a:rPr>
              <a:t>Country Name</a:t>
            </a:r>
            <a:r>
              <a:rPr lang="en-US" b="0" i="0" dirty="0">
                <a:solidFill>
                  <a:srgbClr val="3C3C3B"/>
                </a:solidFill>
                <a:effectLst/>
                <a:latin typeface="Lato"/>
              </a:rPr>
              <a:t> and </a:t>
            </a:r>
            <a:r>
              <a:rPr lang="en-US" b="1" i="0" dirty="0">
                <a:solidFill>
                  <a:srgbClr val="3C3C3B"/>
                </a:solidFill>
                <a:effectLst/>
                <a:latin typeface="Lato"/>
              </a:rPr>
              <a:t>Country Code</a:t>
            </a:r>
            <a:r>
              <a:rPr lang="en-US" b="0" i="0" dirty="0">
                <a:solidFill>
                  <a:srgbClr val="3C3C3B"/>
                </a:solidFill>
                <a:effectLst/>
                <a:latin typeface="Lato"/>
              </a:rPr>
              <a:t>, respectively. Then, we'll </a:t>
            </a:r>
            <a:r>
              <a:rPr lang="en-US" b="1" i="0" dirty="0">
                <a:solidFill>
                  <a:srgbClr val="3C3C3B"/>
                </a:solidFill>
                <a:effectLst/>
                <a:latin typeface="Lato"/>
              </a:rPr>
              <a:t>Hide</a:t>
            </a:r>
            <a:r>
              <a:rPr lang="en-US" b="0" i="0" dirty="0">
                <a:solidFill>
                  <a:srgbClr val="3C3C3B"/>
                </a:solidFill>
                <a:effectLst/>
                <a:latin typeface="Lato"/>
              </a:rPr>
              <a:t> the original </a:t>
            </a:r>
            <a:r>
              <a:rPr lang="en-US" dirty="0"/>
              <a:t>Country Name and Code</a:t>
            </a:r>
            <a:r>
              <a:rPr lang="en-US" b="0" i="0" dirty="0">
                <a:solidFill>
                  <a:srgbClr val="3C3C3B"/>
                </a:solidFill>
                <a:effectLst/>
                <a:latin typeface="Lato"/>
              </a:rPr>
              <a:t> field.</a:t>
            </a:r>
            <a:endParaRPr dirty="0">
              <a:uFillTx/>
            </a:endParaRPr>
          </a:p>
        </p:txBody>
      </p:sp>
    </p:spTree>
    <p:extLst>
      <p:ext uri="{BB962C8B-B14F-4D97-AF65-F5344CB8AC3E}">
        <p14:creationId xmlns:p14="http://schemas.microsoft.com/office/powerpoint/2010/main" val="992743409"/>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At this point, most of the data structure issues have been remedied. However, you'll recognize that the data is in a </a:t>
            </a:r>
            <a:r>
              <a:rPr lang="en-US" b="1" i="0" dirty="0">
                <a:solidFill>
                  <a:srgbClr val="3C3C3B"/>
                </a:solidFill>
                <a:effectLst/>
                <a:latin typeface="Lato"/>
              </a:rPr>
              <a:t>wide</a:t>
            </a:r>
            <a:r>
              <a:rPr lang="en-US" b="0" i="0" dirty="0">
                <a:solidFill>
                  <a:srgbClr val="3C3C3B"/>
                </a:solidFill>
                <a:effectLst/>
                <a:latin typeface="Lato"/>
              </a:rPr>
              <a:t> format. We have already seen the issues that we'll run into:</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Our final step is to </a:t>
            </a:r>
            <a:r>
              <a:rPr lang="en-US" b="1" i="0" dirty="0">
                <a:solidFill>
                  <a:srgbClr val="3C3C3B"/>
                </a:solidFill>
                <a:effectLst/>
                <a:latin typeface="Lato"/>
              </a:rPr>
              <a:t>pivot</a:t>
            </a:r>
            <a:r>
              <a:rPr lang="en-US" b="0" i="0" dirty="0">
                <a:solidFill>
                  <a:srgbClr val="3C3C3B"/>
                </a:solidFill>
                <a:effectLst/>
                <a:latin typeface="Lato"/>
              </a:rPr>
              <a:t> the year columns. This means that we'll reshape the data in such a way that every country will have a row for every year. Select all the year columns by clicking on the </a:t>
            </a:r>
            <a:r>
              <a:rPr lang="en-US" b="1" i="0" dirty="0">
                <a:solidFill>
                  <a:srgbClr val="3C3C3B"/>
                </a:solidFill>
                <a:effectLst/>
                <a:latin typeface="Lato"/>
              </a:rPr>
              <a:t>1960</a:t>
            </a:r>
            <a:r>
              <a:rPr lang="en-US" b="0" i="0" dirty="0">
                <a:solidFill>
                  <a:srgbClr val="3C3C3B"/>
                </a:solidFill>
                <a:effectLst/>
                <a:latin typeface="Lato"/>
              </a:rPr>
              <a:t> column, scrolling to the far right, and holding </a:t>
            </a:r>
            <a:r>
              <a:rPr lang="en-US" b="0" i="1" dirty="0">
                <a:solidFill>
                  <a:srgbClr val="3C3C3B"/>
                </a:solidFill>
                <a:effectLst/>
                <a:latin typeface="Lato"/>
              </a:rPr>
              <a:t>Shift</a:t>
            </a:r>
            <a:r>
              <a:rPr lang="en-US" b="0" i="0" dirty="0">
                <a:solidFill>
                  <a:srgbClr val="3C3C3B"/>
                </a:solidFill>
                <a:effectLst/>
                <a:latin typeface="Lato"/>
              </a:rPr>
              <a:t> while clicking on the </a:t>
            </a:r>
            <a:r>
              <a:rPr lang="en-US" b="1" i="0" dirty="0">
                <a:solidFill>
                  <a:srgbClr val="3C3C3B"/>
                </a:solidFill>
                <a:effectLst/>
                <a:latin typeface="Lato"/>
              </a:rPr>
              <a:t>2013</a:t>
            </a:r>
            <a:r>
              <a:rPr lang="en-US" b="0" i="0" dirty="0">
                <a:solidFill>
                  <a:srgbClr val="3C3C3B"/>
                </a:solidFill>
                <a:effectLst/>
                <a:latin typeface="Lato"/>
              </a:rPr>
              <a:t> column. Finally, use the drop-down menu on any one of the year fields and select the </a:t>
            </a:r>
            <a:r>
              <a:rPr lang="en-US" b="1" i="0" dirty="0">
                <a:solidFill>
                  <a:srgbClr val="3C3C3B"/>
                </a:solidFill>
                <a:effectLst/>
                <a:latin typeface="Lato"/>
              </a:rPr>
              <a:t>Pivot</a:t>
            </a:r>
            <a:r>
              <a:rPr lang="en-US" b="0" i="0" dirty="0">
                <a:solidFill>
                  <a:srgbClr val="3C3C3B"/>
                </a:solidFill>
                <a:effectLst/>
                <a:latin typeface="Lato"/>
              </a:rPr>
              <a:t> option.</a:t>
            </a:r>
          </a:p>
          <a:p>
            <a:pPr algn="l"/>
            <a:r>
              <a:rPr lang="en-US" b="0" i="0" dirty="0">
                <a:solidFill>
                  <a:srgbClr val="3C3C3B"/>
                </a:solidFill>
                <a:effectLst/>
                <a:latin typeface="Lato"/>
              </a:rPr>
              <a:t>The result is two columns (</a:t>
            </a:r>
            <a:r>
              <a:rPr lang="en-US" b="1" i="0" dirty="0">
                <a:solidFill>
                  <a:srgbClr val="3C3C3B"/>
                </a:solidFill>
                <a:effectLst/>
                <a:latin typeface="Lato"/>
              </a:rPr>
              <a:t>Pivot field names</a:t>
            </a:r>
            <a:r>
              <a:rPr lang="en-US" b="0" i="0" dirty="0">
                <a:solidFill>
                  <a:srgbClr val="3C3C3B"/>
                </a:solidFill>
                <a:effectLst/>
                <a:latin typeface="Lato"/>
              </a:rPr>
              <a:t> and </a:t>
            </a:r>
            <a:r>
              <a:rPr lang="en-US" b="1" i="0" dirty="0">
                <a:solidFill>
                  <a:srgbClr val="3C3C3B"/>
                </a:solidFill>
                <a:effectLst/>
                <a:latin typeface="Lato"/>
              </a:rPr>
              <a:t>Pivot field values</a:t>
            </a:r>
            <a:r>
              <a:rPr lang="en-US" b="0" i="0" dirty="0">
                <a:solidFill>
                  <a:srgbClr val="3C3C3B"/>
                </a:solidFill>
                <a:effectLst/>
                <a:latin typeface="Lato"/>
              </a:rPr>
              <a:t>) in place of all the year columns. Rename the two new columns to </a:t>
            </a:r>
            <a:r>
              <a:rPr lang="en-US" b="1" i="0" dirty="0">
                <a:solidFill>
                  <a:srgbClr val="3C3C3B"/>
                </a:solidFill>
                <a:effectLst/>
                <a:latin typeface="Lato"/>
              </a:rPr>
              <a:t>Year</a:t>
            </a:r>
            <a:r>
              <a:rPr lang="en-US" b="0" i="0" dirty="0">
                <a:solidFill>
                  <a:srgbClr val="3C3C3B"/>
                </a:solidFill>
                <a:effectLst/>
                <a:latin typeface="Lato"/>
              </a:rPr>
              <a:t> and </a:t>
            </a:r>
            <a:r>
              <a:rPr lang="en-US" b="1" i="0" dirty="0">
                <a:solidFill>
                  <a:srgbClr val="3C3C3B"/>
                </a:solidFill>
                <a:effectLst/>
                <a:latin typeface="Lato"/>
              </a:rPr>
              <a:t>Population</a:t>
            </a:r>
            <a:r>
              <a:rPr lang="en-US" b="0" i="0" dirty="0">
                <a:solidFill>
                  <a:srgbClr val="3C3C3B"/>
                </a:solidFill>
                <a:effectLst/>
                <a:latin typeface="Lato"/>
              </a:rPr>
              <a:t>. Your dataset is now narrow and tall instead of wide and short.</a:t>
            </a:r>
          </a:p>
          <a:p>
            <a:pPr marL="158750" indent="0">
              <a:buNone/>
            </a:pPr>
            <a:endParaRPr dirty="0">
              <a:uFillTx/>
            </a:endParaRPr>
          </a:p>
        </p:txBody>
      </p:sp>
    </p:spTree>
    <p:extLst>
      <p:ext uri="{BB962C8B-B14F-4D97-AF65-F5344CB8AC3E}">
        <p14:creationId xmlns:p14="http://schemas.microsoft.com/office/powerpoint/2010/main" val="813170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will now see the data connection screen, which allows you to visually create connections to data sources. We'll examine the features of this screen in detail in the </a:t>
            </a:r>
            <a:r>
              <a:rPr lang="en-US" b="0" i="1" dirty="0">
                <a:solidFill>
                  <a:srgbClr val="3C3C3B"/>
                </a:solidFill>
                <a:effectLst/>
                <a:latin typeface="Lato"/>
              </a:rPr>
              <a:t>Connecting to data</a:t>
            </a:r>
            <a:r>
              <a:rPr lang="en-US" b="0" i="0" dirty="0">
                <a:solidFill>
                  <a:srgbClr val="3C3C3B"/>
                </a:solidFill>
                <a:effectLst/>
                <a:latin typeface="Lato"/>
              </a:rPr>
              <a:t> section of </a:t>
            </a:r>
            <a:r>
              <a:rPr lang="en-US" b="0" i="1" dirty="0">
                <a:solidFill>
                  <a:srgbClr val="3C3C3B"/>
                </a:solidFill>
                <a:effectLst/>
                <a:latin typeface="Lato"/>
              </a:rPr>
              <a:t>lesson 2</a:t>
            </a:r>
            <a:r>
              <a:rPr lang="en-US" b="0" i="0" dirty="0">
                <a:solidFill>
                  <a:srgbClr val="3C3C3B"/>
                </a:solidFill>
                <a:effectLst/>
                <a:latin typeface="Lato"/>
              </a:rPr>
              <a:t>, </a:t>
            </a:r>
            <a:r>
              <a:rPr lang="en-US" b="0" i="1" dirty="0">
                <a:solidFill>
                  <a:srgbClr val="3C3C3B"/>
                </a:solidFill>
                <a:effectLst/>
                <a:latin typeface="Lato"/>
              </a:rPr>
              <a:t>Connecting to Data in Tableau</a:t>
            </a:r>
            <a:r>
              <a:rPr lang="en-US" b="0" i="0" dirty="0">
                <a:solidFill>
                  <a:srgbClr val="3C3C3B"/>
                </a:solidFill>
                <a:effectLst/>
                <a:latin typeface="Lato"/>
              </a:rPr>
              <a:t>. For now, Tableau has already added and given a preview of the file for the connection:</a:t>
            </a:r>
            <a:endParaRPr dirty="0">
              <a:uFillTx/>
            </a:endParaRPr>
          </a:p>
        </p:txBody>
      </p:sp>
    </p:spTree>
    <p:extLst>
      <p:ext uri="{BB962C8B-B14F-4D97-AF65-F5344CB8AC3E}">
        <p14:creationId xmlns:p14="http://schemas.microsoft.com/office/powerpoint/2010/main" val="8787849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Database engines are optimized to perform aggregations on data. Typically, these database engines are also located on powerful servers. Tableau leverages the optimization and power of the underlying data source. In this way, Tableau can visualize massive datasets with relatively little local processing of the data.</a:t>
            </a:r>
          </a:p>
          <a:p>
            <a:pPr algn="l"/>
            <a:r>
              <a:rPr lang="en-US" b="0" i="0" dirty="0">
                <a:solidFill>
                  <a:srgbClr val="3C3C3B"/>
                </a:solidFill>
                <a:effectLst/>
                <a:latin typeface="Lato"/>
              </a:rPr>
              <a:t>Additionally, Tableau will only query the data source when you make changes requiring a new query or a view refresh. Otherwise, it will use the aggregate results stored in a local cache, as illustrated here:</a:t>
            </a:r>
          </a:p>
          <a:p>
            <a:pPr algn="l"/>
            <a:endParaRPr lang="en-US" b="0" i="0" dirty="0">
              <a:solidFill>
                <a:srgbClr val="3C3C3B"/>
              </a:solidFill>
              <a:effectLst/>
              <a:latin typeface="Lato"/>
            </a:endParaRPr>
          </a:p>
          <a:p>
            <a:pPr algn="l"/>
            <a:r>
              <a:rPr lang="en-US" b="0" i="0" dirty="0">
                <a:solidFill>
                  <a:srgbClr val="3C3C3B"/>
                </a:solidFill>
                <a:effectLst/>
                <a:latin typeface="Lato"/>
              </a:rPr>
              <a:t>In the preceding example, the query with </a:t>
            </a:r>
            <a:r>
              <a:rPr lang="en-US" b="1" i="0" dirty="0">
                <a:solidFill>
                  <a:srgbClr val="3C3C3B"/>
                </a:solidFill>
                <a:effectLst/>
                <a:latin typeface="Lato"/>
              </a:rPr>
              <a:t>Region</a:t>
            </a:r>
            <a:r>
              <a:rPr lang="en-US" b="0" i="0" dirty="0">
                <a:solidFill>
                  <a:srgbClr val="3C3C3B"/>
                </a:solidFill>
                <a:effectLst/>
                <a:latin typeface="Lato"/>
              </a:rPr>
              <a:t> as a dimension and the sum of </a:t>
            </a:r>
            <a:r>
              <a:rPr lang="en-US" b="1" i="0" dirty="0">
                <a:solidFill>
                  <a:srgbClr val="3C3C3B"/>
                </a:solidFill>
                <a:effectLst/>
                <a:latin typeface="Lato"/>
              </a:rPr>
              <a:t>Sales</a:t>
            </a:r>
            <a:r>
              <a:rPr lang="en-US" b="0" i="0" dirty="0">
                <a:solidFill>
                  <a:srgbClr val="3C3C3B"/>
                </a:solidFill>
                <a:effectLst/>
                <a:latin typeface="Lato"/>
              </a:rPr>
              <a:t> as a measure will only be issued once to the data source. When the four rows of aggregated results are returned, they are stored in the cache. After the initial rendering, if you were to move </a:t>
            </a:r>
            <a:r>
              <a:rPr lang="en-US" b="1" i="0" dirty="0">
                <a:solidFill>
                  <a:srgbClr val="3C3C3B"/>
                </a:solidFill>
                <a:effectLst/>
                <a:latin typeface="Lato"/>
              </a:rPr>
              <a:t>Region</a:t>
            </a:r>
            <a:r>
              <a:rPr lang="en-US" b="0" i="0" dirty="0">
                <a:solidFill>
                  <a:srgbClr val="3C3C3B"/>
                </a:solidFill>
                <a:effectLst/>
                <a:latin typeface="Lato"/>
              </a:rPr>
              <a:t> to another visual encoding shelf, such as color, or </a:t>
            </a:r>
            <a:r>
              <a:rPr lang="en-US" b="1" i="0" dirty="0">
                <a:solidFill>
                  <a:srgbClr val="3C3C3B"/>
                </a:solidFill>
                <a:effectLst/>
                <a:latin typeface="Lato"/>
              </a:rPr>
              <a:t>Sales</a:t>
            </a:r>
            <a:r>
              <a:rPr lang="en-US" b="0" i="0" dirty="0">
                <a:solidFill>
                  <a:srgbClr val="3C3C3B"/>
                </a:solidFill>
                <a:effectLst/>
                <a:latin typeface="Lato"/>
              </a:rPr>
              <a:t> to a different visual encoding shelf, such as size, then Tableau will retrieve the aggregated rows from the cache and simply re-render the view.</a:t>
            </a:r>
          </a:p>
          <a:p>
            <a:pPr algn="l"/>
            <a:r>
              <a:rPr lang="en-US" b="0" i="0" dirty="0">
                <a:solidFill>
                  <a:srgbClr val="FFFFFF"/>
                </a:solidFill>
                <a:effectLst/>
                <a:latin typeface="Lato"/>
              </a:rPr>
              <a:t>You can force Tableau to bypass the cache and refresh the data from a data source by pressing </a:t>
            </a:r>
            <a:r>
              <a:rPr lang="en-US" b="0" i="1" dirty="0">
                <a:solidFill>
                  <a:srgbClr val="FFFFFF"/>
                </a:solidFill>
                <a:effectLst/>
                <a:latin typeface="Lato"/>
              </a:rPr>
              <a:t>F5</a:t>
            </a:r>
            <a:r>
              <a:rPr lang="en-US" b="0" i="0" dirty="0">
                <a:solidFill>
                  <a:srgbClr val="FFFFFF"/>
                </a:solidFill>
                <a:effectLst/>
                <a:latin typeface="Lato"/>
              </a:rPr>
              <a:t> or selecting your data source from the </a:t>
            </a:r>
            <a:r>
              <a:rPr lang="en-US" b="1" i="0" dirty="0">
                <a:solidFill>
                  <a:srgbClr val="FFFFFF"/>
                </a:solidFill>
                <a:effectLst/>
                <a:latin typeface="Lato"/>
              </a:rPr>
              <a:t>Data</a:t>
            </a:r>
            <a:r>
              <a:rPr lang="en-US" b="0" i="0" dirty="0">
                <a:solidFill>
                  <a:srgbClr val="FFFFFF"/>
                </a:solidFill>
                <a:effectLst/>
                <a:latin typeface="Lato"/>
              </a:rPr>
              <a:t> menu and selecting </a:t>
            </a:r>
            <a:r>
              <a:rPr lang="en-US" b="1" i="0" dirty="0">
                <a:solidFill>
                  <a:srgbClr val="FFFFFF"/>
                </a:solidFill>
                <a:effectLst/>
                <a:latin typeface="Lato"/>
              </a:rPr>
              <a:t>Refresh</a:t>
            </a:r>
            <a:r>
              <a:rPr lang="en-US" b="0" i="0" dirty="0">
                <a:solidFill>
                  <a:srgbClr val="FFFFFF"/>
                </a:solidFill>
                <a:effectLst/>
                <a:latin typeface="Lato"/>
              </a:rPr>
              <a:t>. Do this any time you want a view to reflect the most recent changes in a live data source.</a:t>
            </a:r>
          </a:p>
          <a:p>
            <a:pPr algn="l"/>
            <a:r>
              <a:rPr lang="en-US" b="0" i="0" dirty="0">
                <a:solidFill>
                  <a:srgbClr val="3C3C3B"/>
                </a:solidFill>
                <a:effectLst/>
                <a:latin typeface="Lato"/>
              </a:rPr>
              <a:t>If you were to introduce new fields into the view that did not have cached results, Tableau would send a new query to the data source, retrieve the aggregated results, and add those results to the cache.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75358553"/>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Finally, notice that the icon on the </a:t>
            </a:r>
            <a:r>
              <a:rPr lang="en-US" b="1" i="0" dirty="0">
                <a:solidFill>
                  <a:srgbClr val="3C3C3B"/>
                </a:solidFill>
                <a:effectLst/>
                <a:latin typeface="Lato"/>
              </a:rPr>
              <a:t>Year</a:t>
            </a:r>
            <a:r>
              <a:rPr lang="en-US" b="0" i="0" dirty="0">
                <a:solidFill>
                  <a:srgbClr val="3C3C3B"/>
                </a:solidFill>
                <a:effectLst/>
                <a:latin typeface="Lato"/>
              </a:rPr>
              <a:t> column is recognized by Tableau as a text field. Clicking on the icon will allow you to change the data type directly. In this case, selecting </a:t>
            </a:r>
            <a:r>
              <a:rPr lang="en-US" b="1" i="0" dirty="0">
                <a:solidFill>
                  <a:srgbClr val="3C3C3B"/>
                </a:solidFill>
                <a:effectLst/>
                <a:latin typeface="Lato"/>
              </a:rPr>
              <a:t>Date</a:t>
            </a:r>
            <a:r>
              <a:rPr lang="en-US" b="0" i="0" dirty="0">
                <a:solidFill>
                  <a:srgbClr val="3C3C3B"/>
                </a:solidFill>
                <a:effectLst/>
                <a:latin typeface="Lato"/>
              </a:rPr>
              <a:t> will result in </a:t>
            </a:r>
            <a:r>
              <a:rPr lang="en-US" dirty="0"/>
              <a:t>NULL</a:t>
            </a:r>
            <a:r>
              <a:rPr lang="en-US" b="0" i="0" dirty="0">
                <a:solidFill>
                  <a:srgbClr val="3C3C3B"/>
                </a:solidFill>
                <a:effectLst/>
                <a:latin typeface="Lato"/>
              </a:rPr>
              <a:t> values, but changing the data type to </a:t>
            </a:r>
            <a:r>
              <a:rPr lang="en-US" b="1" i="0" dirty="0">
                <a:solidFill>
                  <a:srgbClr val="3C3C3B"/>
                </a:solidFill>
                <a:effectLst/>
                <a:latin typeface="Lato"/>
              </a:rPr>
              <a:t>Number (whole)</a:t>
            </a:r>
            <a:r>
              <a:rPr lang="en-US" b="0" i="0" dirty="0">
                <a:solidFill>
                  <a:srgbClr val="3C3C3B"/>
                </a:solidFill>
                <a:effectLst/>
                <a:latin typeface="Lato"/>
              </a:rPr>
              <a:t> will give you integer values that will work well in most cases:</a:t>
            </a:r>
          </a:p>
          <a:p>
            <a:pPr marL="158750" indent="0">
              <a:buNone/>
            </a:pPr>
            <a:endParaRPr lang="en-US" b="0" i="0" dirty="0">
              <a:solidFill>
                <a:srgbClr val="3C3C3B"/>
              </a:solidFill>
              <a:effectLst/>
              <a:uFillTx/>
              <a:latin typeface="Lato"/>
            </a:endParaRPr>
          </a:p>
          <a:p>
            <a:pPr marL="158750" indent="0">
              <a:buNone/>
            </a:pPr>
            <a:r>
              <a:rPr lang="en-US" b="0" i="0" dirty="0">
                <a:solidFill>
                  <a:srgbClr val="FFFFFF"/>
                </a:solidFill>
                <a:effectLst/>
                <a:latin typeface="Lato"/>
              </a:rPr>
              <a:t>Alternatively, you could use the first drop-down menu in the </a:t>
            </a:r>
            <a:r>
              <a:rPr lang="en-US" dirty="0"/>
              <a:t>Year</a:t>
            </a:r>
            <a:r>
              <a:rPr lang="en-US" b="0" i="0" dirty="0">
                <a:solidFill>
                  <a:srgbClr val="FFFFFF"/>
                </a:solidFill>
                <a:effectLst/>
                <a:latin typeface="Lato"/>
              </a:rPr>
              <a:t> field and select </a:t>
            </a:r>
            <a:r>
              <a:rPr lang="en-US" b="1" i="0" dirty="0">
                <a:solidFill>
                  <a:srgbClr val="FFFFFF"/>
                </a:solidFill>
                <a:effectLst/>
                <a:latin typeface="Lato"/>
              </a:rPr>
              <a:t>Create Calculated Field....</a:t>
            </a:r>
            <a:r>
              <a:rPr lang="en-US" b="0" i="0" dirty="0">
                <a:solidFill>
                  <a:srgbClr val="FFFFFF"/>
                </a:solidFill>
                <a:effectLst/>
                <a:latin typeface="Lato"/>
              </a:rPr>
              <a:t> This would allow you to create a calculated field name </a:t>
            </a:r>
            <a:r>
              <a:rPr lang="en-US" b="1" i="0" dirty="0">
                <a:solidFill>
                  <a:srgbClr val="FFFFFF"/>
                </a:solidFill>
                <a:effectLst/>
                <a:latin typeface="Lato"/>
              </a:rPr>
              <a:t>Year (date)</a:t>
            </a:r>
            <a:r>
              <a:rPr lang="en-US" b="0" i="0" dirty="0">
                <a:solidFill>
                  <a:srgbClr val="FFFFFF"/>
                </a:solidFill>
                <a:effectLst/>
                <a:latin typeface="Lato"/>
              </a:rPr>
              <a:t>, which parses the year string as a date with code such as </a:t>
            </a:r>
            <a:r>
              <a:rPr lang="en-US" dirty="0"/>
              <a:t>DATE(DATEPARSE("yyyy", [Year]))</a:t>
            </a:r>
            <a:r>
              <a:rPr lang="en-US" b="0" i="0" dirty="0">
                <a:solidFill>
                  <a:srgbClr val="FFFFFF"/>
                </a:solidFill>
                <a:effectLst/>
                <a:latin typeface="Lato"/>
              </a:rPr>
              <a:t>. This code will parse the string and then convert it into a simple date without a time. You can then hide the original </a:t>
            </a:r>
            <a:r>
              <a:rPr lang="en-US" b="1" i="0" dirty="0">
                <a:solidFill>
                  <a:srgbClr val="FFFFFF"/>
                </a:solidFill>
                <a:effectLst/>
                <a:latin typeface="Lato"/>
              </a:rPr>
              <a:t>Year</a:t>
            </a:r>
            <a:r>
              <a:rPr lang="en-US" b="0" i="0" dirty="0">
                <a:solidFill>
                  <a:srgbClr val="FFFFFF"/>
                </a:solidFill>
                <a:effectLst/>
                <a:latin typeface="Lato"/>
              </a:rPr>
              <a:t> field. You can hide any field, even if it is used in calculations, as long as it isn't used in a view. This leaves you with a very clean dataset.</a:t>
            </a:r>
            <a:endParaRPr dirty="0">
              <a:uFillTx/>
            </a:endParaRPr>
          </a:p>
        </p:txBody>
      </p:sp>
    </p:spTree>
    <p:extLst>
      <p:ext uri="{BB962C8B-B14F-4D97-AF65-F5344CB8AC3E}">
        <p14:creationId xmlns:p14="http://schemas.microsoft.com/office/powerpoint/2010/main" val="78628876"/>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data interpreter, cleaning options, and ability to pivot data (columns to rows) in Tableau make working with many datasets far easier. Next, we'll take a look at unions.</a:t>
            </a:r>
            <a:endParaRPr dirty="0">
              <a:uFillTx/>
            </a:endParaRPr>
          </a:p>
        </p:txBody>
      </p:sp>
    </p:spTree>
    <p:extLst>
      <p:ext uri="{BB962C8B-B14F-4D97-AF65-F5344CB8AC3E}">
        <p14:creationId xmlns:p14="http://schemas.microsoft.com/office/powerpoint/2010/main" val="3314034816"/>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Often, you may have multiple individual files or tables that, together, represent the entire set of data. For example, you might have a process that creates a new monthly data dump as a new text file in a certain directory. Or, you might have an Excel file where data for each department is contained in a separate sheet.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558059898"/>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62845316"/>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551639584"/>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allows you to union together tables from file-based data sources, including the following:</a:t>
            </a:r>
          </a:p>
          <a:p>
            <a:pPr algn="l">
              <a:buFont typeface="Arial" panose="020B0604020202020204" pitchFamily="34" charset="0"/>
              <a:buChar char="•"/>
            </a:pPr>
            <a:r>
              <a:rPr lang="en-US" b="0" i="0" dirty="0">
                <a:solidFill>
                  <a:srgbClr val="3C3C3B"/>
                </a:solidFill>
                <a:effectLst/>
                <a:latin typeface="Lato"/>
              </a:rPr>
              <a:t>Text files (.csv, .txt, and other text file formats)</a:t>
            </a:r>
          </a:p>
          <a:p>
            <a:pPr algn="l">
              <a:buFont typeface="Arial" panose="020B0604020202020204" pitchFamily="34" charset="0"/>
              <a:buChar char="•"/>
            </a:pPr>
            <a:r>
              <a:rPr lang="en-US" b="0" i="0" dirty="0">
                <a:solidFill>
                  <a:srgbClr val="3C3C3B"/>
                </a:solidFill>
                <a:effectLst/>
                <a:latin typeface="Lato"/>
              </a:rPr>
              <a:t>Sheets (tabs) within Excel documents</a:t>
            </a:r>
          </a:p>
          <a:p>
            <a:pPr algn="l">
              <a:buFont typeface="Arial" panose="020B0604020202020204" pitchFamily="34" charset="0"/>
              <a:buChar char="•"/>
            </a:pPr>
            <a:r>
              <a:rPr lang="en-US" b="0" i="0" dirty="0">
                <a:solidFill>
                  <a:srgbClr val="3C3C3B"/>
                </a:solidFill>
                <a:effectLst/>
                <a:latin typeface="Lato"/>
              </a:rPr>
              <a:t>Subtables within an Excel sheet</a:t>
            </a:r>
          </a:p>
          <a:p>
            <a:pPr algn="l">
              <a:buFont typeface="Arial" panose="020B0604020202020204" pitchFamily="34" charset="0"/>
              <a:buChar char="•"/>
            </a:pPr>
            <a:r>
              <a:rPr lang="en-US" b="0" i="0" dirty="0">
                <a:solidFill>
                  <a:srgbClr val="3C3C3B"/>
                </a:solidFill>
                <a:effectLst/>
                <a:latin typeface="Lato"/>
              </a:rPr>
              <a:t>Multiple Excel documents</a:t>
            </a:r>
          </a:p>
          <a:p>
            <a:pPr algn="l">
              <a:buFont typeface="Arial" panose="020B0604020202020204" pitchFamily="34" charset="0"/>
              <a:buChar char="•"/>
            </a:pPr>
            <a:r>
              <a:rPr lang="en-US" b="0" i="0" dirty="0">
                <a:solidFill>
                  <a:srgbClr val="3C3C3B"/>
                </a:solidFill>
                <a:effectLst/>
                <a:latin typeface="Lato"/>
              </a:rPr>
              <a:t>Google Sheets</a:t>
            </a:r>
          </a:p>
          <a:p>
            <a:pPr algn="l">
              <a:buFont typeface="Arial" panose="020B0604020202020204" pitchFamily="34" charset="0"/>
              <a:buChar char="•"/>
            </a:pPr>
            <a:r>
              <a:rPr lang="en-US" b="0" i="0" dirty="0">
                <a:solidFill>
                  <a:srgbClr val="3C3C3B"/>
                </a:solidFill>
                <a:effectLst/>
                <a:latin typeface="Lato"/>
              </a:rPr>
              <a:t>Relational database tables</a:t>
            </a:r>
          </a:p>
          <a:p>
            <a:pPr algn="l"/>
            <a:r>
              <a:rPr lang="en-US" b="0" i="0" dirty="0">
                <a:solidFill>
                  <a:srgbClr val="FFFFFF"/>
                </a:solidFill>
                <a:effectLst/>
                <a:latin typeface="Lato"/>
              </a:rPr>
              <a:t>Use the </a:t>
            </a:r>
            <a:r>
              <a:rPr lang="en-US" b="1" i="0" dirty="0">
                <a:solidFill>
                  <a:srgbClr val="FFFFFF"/>
                </a:solidFill>
                <a:effectLst/>
                <a:latin typeface="Lato"/>
              </a:rPr>
              <a:t>Data Interpreter</a:t>
            </a:r>
            <a:r>
              <a:rPr lang="en-US" b="0" i="0" dirty="0">
                <a:solidFill>
                  <a:srgbClr val="FFFFFF"/>
                </a:solidFill>
                <a:effectLst/>
                <a:latin typeface="Lato"/>
              </a:rPr>
              <a:t> feature to find subtables in Excel or Google Sheets. They will show up as additional tables of data in the left sidebar.</a:t>
            </a:r>
          </a:p>
          <a:p>
            <a:pPr marL="158750" indent="0">
              <a:buNone/>
            </a:pPr>
            <a:endParaRPr dirty="0">
              <a:uFillTx/>
            </a:endParaRPr>
          </a:p>
        </p:txBody>
      </p:sp>
    </p:spTree>
    <p:extLst>
      <p:ext uri="{BB962C8B-B14F-4D97-AF65-F5344CB8AC3E}">
        <p14:creationId xmlns:p14="http://schemas.microsoft.com/office/powerpoint/2010/main" val="1621223271"/>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create a union in Tableau, follow these steps:</a:t>
            </a:r>
          </a:p>
          <a:p>
            <a:pPr algn="l">
              <a:buFont typeface="+mj-lt"/>
              <a:buAutoNum type="arabicPeriod"/>
            </a:pPr>
            <a:r>
              <a:rPr lang="en-US" b="0" i="0" dirty="0">
                <a:solidFill>
                  <a:srgbClr val="3C3C3B"/>
                </a:solidFill>
                <a:effectLst/>
                <a:latin typeface="Lato"/>
              </a:rPr>
              <a:t>Create a new data source from the menu, toolbar, or </a:t>
            </a:r>
            <a:r>
              <a:rPr lang="en-US" b="1" i="0" dirty="0">
                <a:solidFill>
                  <a:srgbClr val="3C3C3B"/>
                </a:solidFill>
                <a:effectLst/>
                <a:latin typeface="Lato"/>
              </a:rPr>
              <a:t>Data Source</a:t>
            </a:r>
            <a:r>
              <a:rPr lang="en-US" b="0" i="0" dirty="0">
                <a:solidFill>
                  <a:srgbClr val="3C3C3B"/>
                </a:solidFill>
                <a:effectLst/>
                <a:latin typeface="Lato"/>
              </a:rPr>
              <a:t> screen, starting with one of the files you wish to be part of the union. Then, drag any additional files into the </a:t>
            </a:r>
            <a:r>
              <a:rPr lang="en-US" b="1" i="0" dirty="0">
                <a:solidFill>
                  <a:srgbClr val="3C3C3B"/>
                </a:solidFill>
                <a:effectLst/>
                <a:latin typeface="Lato"/>
              </a:rPr>
              <a:t>Drag table to union</a:t>
            </a:r>
            <a:r>
              <a:rPr lang="en-US" b="0" i="0" dirty="0">
                <a:solidFill>
                  <a:srgbClr val="3C3C3B"/>
                </a:solidFill>
                <a:effectLst/>
                <a:latin typeface="Lato"/>
              </a:rPr>
              <a:t> drop zone just beneath the existing table on the canvas (in either the logical or physical layers; though, the union, technically, exists in the physical layer):</a:t>
            </a:r>
          </a:p>
          <a:p>
            <a:pPr marL="158750" indent="0">
              <a:buNone/>
            </a:pPr>
            <a:endParaRPr dirty="0">
              <a:uFillTx/>
            </a:endParaRPr>
          </a:p>
        </p:txBody>
      </p:sp>
    </p:spTree>
    <p:extLst>
      <p:ext uri="{BB962C8B-B14F-4D97-AF65-F5344CB8AC3E}">
        <p14:creationId xmlns:p14="http://schemas.microsoft.com/office/powerpoint/2010/main" val="2697203689"/>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Once you've created a union, you can use the drop-down menu on the table in the designer to configure options for the union. Alternatively, you can drag the </a:t>
            </a:r>
            <a:r>
              <a:rPr lang="en-US" b="1" i="0" dirty="0">
                <a:solidFill>
                  <a:srgbClr val="3C3C3B"/>
                </a:solidFill>
                <a:effectLst/>
                <a:latin typeface="Lato"/>
              </a:rPr>
              <a:t>New Union</a:t>
            </a:r>
            <a:r>
              <a:rPr lang="en-US" b="0" i="0" dirty="0">
                <a:solidFill>
                  <a:srgbClr val="3C3C3B"/>
                </a:solidFill>
                <a:effectLst/>
                <a:latin typeface="Lato"/>
              </a:rPr>
              <a:t> object from the left sidebar into the designer to replace the existing table. This will reveal options to create and configure the union:</a:t>
            </a:r>
          </a:p>
          <a:p>
            <a:pPr marL="158750" indent="0">
              <a:buNone/>
            </a:pPr>
            <a:endParaRPr lang="en-US" b="0" i="0" dirty="0">
              <a:solidFill>
                <a:srgbClr val="3C3C3B"/>
              </a:solidFill>
              <a:effectLst/>
              <a:uFillTx/>
              <a:latin typeface="Lato"/>
            </a:endParaRP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Specific (manual)</a:t>
            </a:r>
            <a:r>
              <a:rPr lang="en-US" b="0" i="0" dirty="0">
                <a:solidFill>
                  <a:srgbClr val="3C3C3B"/>
                </a:solidFill>
                <a:effectLst/>
                <a:latin typeface="Lato"/>
              </a:rPr>
              <a:t> tab allows you to drag tables into and out of the union. The </a:t>
            </a:r>
            <a:r>
              <a:rPr lang="en-US" b="1" i="0" dirty="0">
                <a:solidFill>
                  <a:srgbClr val="3C3C3B"/>
                </a:solidFill>
                <a:effectLst/>
                <a:latin typeface="Lato"/>
              </a:rPr>
              <a:t>Wildcard (automatic)</a:t>
            </a:r>
            <a:r>
              <a:rPr lang="en-US" b="0" i="0" dirty="0">
                <a:solidFill>
                  <a:srgbClr val="3C3C3B"/>
                </a:solidFill>
                <a:effectLst/>
                <a:latin typeface="Lato"/>
              </a:rPr>
              <a:t> tab allows you to specify wildcards for filenames and sheets (for Excel and Google Sheets) that will automatically include files and sheets in the union based on a wildcard match.</a:t>
            </a:r>
          </a:p>
          <a:p>
            <a:pPr algn="l">
              <a:buFont typeface="+mj-lt"/>
              <a:buAutoNum type="arabicPeriod"/>
            </a:pPr>
            <a:r>
              <a:rPr lang="en-US" b="0" i="0" dirty="0">
                <a:solidFill>
                  <a:srgbClr val="FFFFFF"/>
                </a:solidFill>
                <a:effectLst/>
                <a:latin typeface="Lato"/>
              </a:rPr>
              <a:t>Use the </a:t>
            </a:r>
            <a:r>
              <a:rPr lang="en-US" b="1" i="0" dirty="0">
                <a:solidFill>
                  <a:srgbClr val="FFFFFF"/>
                </a:solidFill>
                <a:effectLst/>
                <a:latin typeface="Lato"/>
              </a:rPr>
              <a:t>Wildcard (automatic)</a:t>
            </a:r>
            <a:r>
              <a:rPr lang="en-US" b="0" i="0" dirty="0">
                <a:solidFill>
                  <a:srgbClr val="FFFFFF"/>
                </a:solidFill>
                <a:effectLst/>
                <a:latin typeface="Lato"/>
              </a:rPr>
              <a:t> feature if you anticipate additional files being added in the future. For example, if you have a specific directory where data files are dumped on a periodic basis, the wildcard feature will ensure that you don't have to manually edit the connection.</a:t>
            </a:r>
          </a:p>
          <a:p>
            <a:pPr algn="l">
              <a:buFont typeface="+mj-lt"/>
              <a:buAutoNum type="arabicPeriod" startAt="3"/>
            </a:pPr>
            <a:r>
              <a:rPr lang="en-US" b="0" i="0" dirty="0">
                <a:solidFill>
                  <a:srgbClr val="3C3C3B"/>
                </a:solidFill>
                <a:effectLst/>
                <a:latin typeface="Lato"/>
              </a:rPr>
              <a:t>Once you have defined the union, you may use the resulting data source to visualize the data. Additionally, a union table may be joined with other tables in the designer window, giving you a lot of flexibility in working with data.</a:t>
            </a:r>
          </a:p>
          <a:p>
            <a:pPr marL="158750" indent="0">
              <a:buNone/>
            </a:pPr>
            <a:endParaRPr dirty="0">
              <a:uFillTx/>
            </a:endParaRPr>
          </a:p>
        </p:txBody>
      </p:sp>
    </p:spTree>
    <p:extLst>
      <p:ext uri="{BB962C8B-B14F-4D97-AF65-F5344CB8AC3E}">
        <p14:creationId xmlns:p14="http://schemas.microsoft.com/office/powerpoint/2010/main" val="4145258093"/>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When you create a union, Tableau will include one or more new fields in your data source to help you to identify the file, sheet, and table where the data originated. Path will contain the file path (including the filename), Sheet will contain the sheet name (for Excel or Google Sheets), and Table Name will contain the subtable or text filename. You can use these fields to help you to identify data issues and also to extend your dataset as needed.</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537833545"/>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a union, Tableau will match the columns between tables by name. What happens when columns are not the same between tables or files? If you were to write a query to a database, you might expect a failed result as column names usually have to match exactly. However, Tableau allows you to union together files or tables with mismatched names.</a:t>
            </a:r>
          </a:p>
          <a:p>
            <a:pPr algn="l"/>
            <a:r>
              <a:rPr lang="en-US" b="0" i="0" dirty="0">
                <a:solidFill>
                  <a:srgbClr val="FFFFFF"/>
                </a:solidFill>
                <a:effectLst/>
                <a:latin typeface="Lato"/>
              </a:rPr>
              <a:t>Columns that exist in one file/table but not in others will appear as part of the union table, but values will be NULL in files/tables where the column does not exist. For example, if one of the files contained a column named </a:t>
            </a:r>
            <a:r>
              <a:rPr lang="en-US" b="1" i="0" dirty="0">
                <a:solidFill>
                  <a:srgbClr val="FFFFFF"/>
                </a:solidFill>
                <a:effectLst/>
                <a:latin typeface="Lato"/>
              </a:rPr>
              <a:t>Job</a:t>
            </a:r>
            <a:r>
              <a:rPr lang="en-US" b="0" i="0" dirty="0">
                <a:solidFill>
                  <a:srgbClr val="FFFFFF"/>
                </a:solidFill>
                <a:effectLst/>
                <a:latin typeface="Lato"/>
              </a:rPr>
              <a:t> instead of </a:t>
            </a:r>
            <a:r>
              <a:rPr lang="en-US" b="1" i="0" dirty="0">
                <a:solidFill>
                  <a:srgbClr val="FFFFFF"/>
                </a:solidFill>
                <a:effectLst/>
                <a:latin typeface="Lato"/>
              </a:rPr>
              <a:t>Occupation</a:t>
            </a:r>
            <a:r>
              <a:rPr lang="en-US" b="0" i="0" dirty="0">
                <a:solidFill>
                  <a:srgbClr val="FFFFFF"/>
                </a:solidFill>
                <a:effectLst/>
                <a:latin typeface="Lato"/>
              </a:rPr>
              <a:t>, the final union table would contain a column named </a:t>
            </a:r>
            <a:r>
              <a:rPr lang="en-US" b="1" i="0" dirty="0">
                <a:solidFill>
                  <a:srgbClr val="FFFFFF"/>
                </a:solidFill>
                <a:effectLst/>
                <a:latin typeface="Lato"/>
              </a:rPr>
              <a:t>Job</a:t>
            </a:r>
            <a:r>
              <a:rPr lang="en-US" b="0" i="0" dirty="0">
                <a:solidFill>
                  <a:srgbClr val="FFFFFF"/>
                </a:solidFill>
                <a:effectLst/>
                <a:latin typeface="Lato"/>
              </a:rPr>
              <a:t> and another named </a:t>
            </a:r>
            <a:r>
              <a:rPr lang="en-US" b="1" i="0" dirty="0">
                <a:solidFill>
                  <a:srgbClr val="FFFFFF"/>
                </a:solidFill>
                <a:effectLst/>
                <a:latin typeface="Lato"/>
              </a:rPr>
              <a:t>Occupation</a:t>
            </a:r>
            <a:r>
              <a:rPr lang="en-US" b="0" i="0" dirty="0">
                <a:solidFill>
                  <a:srgbClr val="FFFFFF"/>
                </a:solidFill>
                <a:effectLst/>
                <a:latin typeface="Lato"/>
              </a:rPr>
              <a:t>, with NULL values where the column did not exist. You can merge the mismatched columns by selecting the columns and using the drop-down menu. This will coalesce (keep the first non-null of) the values per row of data in a single new column:</a:t>
            </a:r>
          </a:p>
          <a:p>
            <a:pPr marL="158750" indent="0">
              <a:buNone/>
            </a:pPr>
            <a:endParaRPr lang="en-US" dirty="0">
              <a:uFillTx/>
            </a:endParaRPr>
          </a:p>
          <a:p>
            <a:pPr marL="158750" indent="0">
              <a:buNone/>
            </a:pPr>
            <a:endParaRPr lang="en-US" dirty="0">
              <a:uFillTx/>
            </a:endParaRPr>
          </a:p>
          <a:p>
            <a:pPr algn="l"/>
            <a:r>
              <a:rPr lang="en-US" b="0" i="0" dirty="0">
                <a:solidFill>
                  <a:srgbClr val="3C3C3B"/>
                </a:solidFill>
                <a:effectLst/>
                <a:latin typeface="Lato"/>
              </a:rPr>
              <a:t>You do not have to merge mismatched fields. At times, there will not be corresponding matches in all files or tables and that may be useful for your analysis.</a:t>
            </a:r>
          </a:p>
          <a:p>
            <a:pPr algn="l"/>
            <a:r>
              <a:rPr lang="en-US" b="0" i="0" dirty="0">
                <a:solidFill>
                  <a:srgbClr val="3C3C3B"/>
                </a:solidFill>
                <a:effectLst/>
                <a:latin typeface="Lato"/>
              </a:rPr>
              <a:t>Unions allow you to bring together multiple files or tables with relatively the same structure and </a:t>
            </a:r>
            <a:r>
              <a:rPr lang="en-US" b="1" i="0" dirty="0">
                <a:solidFill>
                  <a:srgbClr val="3C3C3B"/>
                </a:solidFill>
                <a:effectLst/>
                <a:latin typeface="Lato"/>
              </a:rPr>
              <a:t>stack</a:t>
            </a:r>
            <a:r>
              <a:rPr lang="en-US" b="0" i="0" dirty="0">
                <a:solidFill>
                  <a:srgbClr val="3C3C3B"/>
                </a:solidFill>
                <a:effectLst/>
                <a:latin typeface="Lato"/>
              </a:rPr>
              <a:t> them together so that you end up with all records from all tables/files. With pivots and unions explored, we've covered two of the four basic transformation types. We'll continue with an example of how joins can be used to restructure your data.</a:t>
            </a:r>
          </a:p>
          <a:p>
            <a:pPr marL="158750" indent="0">
              <a:buNone/>
            </a:pPr>
            <a:endParaRPr dirty="0">
              <a:uFillTx/>
            </a:endParaRPr>
          </a:p>
        </p:txBody>
      </p:sp>
    </p:spTree>
    <p:extLst>
      <p:ext uri="{BB962C8B-B14F-4D97-AF65-F5344CB8AC3E}">
        <p14:creationId xmlns:p14="http://schemas.microsoft.com/office/powerpoint/2010/main" val="6445439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Additionally, for any database without a built-in connection, Tableau gives you the ability to use a generic </a:t>
            </a:r>
            <a:r>
              <a:rPr lang="en-US" b="1" i="0" dirty="0">
                <a:solidFill>
                  <a:srgbClr val="3C3C3B"/>
                </a:solidFill>
                <a:effectLst/>
                <a:latin typeface="Lato"/>
              </a:rPr>
              <a:t>ODBC</a:t>
            </a:r>
            <a:r>
              <a:rPr lang="en-US" b="0" i="0" dirty="0">
                <a:solidFill>
                  <a:srgbClr val="3C3C3B"/>
                </a:solidFill>
                <a:effectLst/>
                <a:latin typeface="Lato"/>
              </a:rPr>
              <a:t> connection.</a:t>
            </a:r>
          </a:p>
          <a:p>
            <a:pPr algn="l"/>
            <a:r>
              <a:rPr lang="en-US" b="0" i="0" dirty="0">
                <a:solidFill>
                  <a:srgbClr val="3C3C3B"/>
                </a:solidFill>
                <a:effectLst/>
                <a:latin typeface="Lato"/>
              </a:rPr>
              <a:t>You may have multiple data sources in the same workbook. Each source will show up under the </a:t>
            </a:r>
            <a:r>
              <a:rPr lang="en-US" b="1" i="0" dirty="0">
                <a:solidFill>
                  <a:srgbClr val="3C3C3B"/>
                </a:solidFill>
                <a:effectLst/>
                <a:latin typeface="Lato"/>
              </a:rPr>
              <a:t>Data</a:t>
            </a:r>
            <a:r>
              <a:rPr lang="en-US" b="0" i="0" dirty="0">
                <a:solidFill>
                  <a:srgbClr val="3C3C3B"/>
                </a:solidFill>
                <a:effectLst/>
                <a:latin typeface="Lato"/>
              </a:rPr>
              <a:t> tab on the left sidebar.</a:t>
            </a:r>
          </a:p>
          <a:p>
            <a:pPr algn="l"/>
            <a:r>
              <a:rPr lang="en-US" b="0" i="0" dirty="0">
                <a:solidFill>
                  <a:srgbClr val="FFFFFF"/>
                </a:solidFill>
                <a:effectLst/>
                <a:latin typeface="Lato"/>
              </a:rPr>
              <a:t>Although the terms are often used interchangeably, it is helpful to make a distinction. A </a:t>
            </a:r>
            <a:r>
              <a:rPr lang="en-US" b="1" i="0" dirty="0">
                <a:solidFill>
                  <a:srgbClr val="FFFFFF"/>
                </a:solidFill>
                <a:effectLst/>
                <a:latin typeface="Lato"/>
              </a:rPr>
              <a:t>connection</a:t>
            </a:r>
            <a:r>
              <a:rPr lang="en-US" b="0" i="0" dirty="0">
                <a:solidFill>
                  <a:srgbClr val="FFFFFF"/>
                </a:solidFill>
                <a:effectLst/>
                <a:latin typeface="Lato"/>
              </a:rPr>
              <a:t> technically refers to the connection made to data in a single location, such as tables in a single database, or files of the same type in the same directory structure. A </a:t>
            </a:r>
            <a:r>
              <a:rPr lang="en-US" b="1" i="0" dirty="0">
                <a:solidFill>
                  <a:srgbClr val="FFFFFF"/>
                </a:solidFill>
                <a:effectLst/>
                <a:latin typeface="Lato"/>
              </a:rPr>
              <a:t>data source</a:t>
            </a:r>
            <a:r>
              <a:rPr lang="en-US" b="0" i="0" dirty="0">
                <a:solidFill>
                  <a:srgbClr val="FFFFFF"/>
                </a:solidFill>
                <a:effectLst/>
                <a:latin typeface="Lato"/>
              </a:rPr>
              <a:t> may contain more than one connection that can be joined together, such as a table in SQL Server joined to tables in a Snowflake database that are joined to an Excel table. You can think about it this way: a Tableau workbook may contain one or more data sources and each data source may contain one or more connections. We'll maintain this distinction throughout the course.</a:t>
            </a:r>
          </a:p>
          <a:p>
            <a:pPr algn="l"/>
            <a:r>
              <a:rPr lang="en-US" b="0" i="0" dirty="0">
                <a:solidFill>
                  <a:srgbClr val="3C3C3B"/>
                </a:solidFill>
                <a:effectLst/>
                <a:latin typeface="Lato"/>
              </a:rPr>
              <a:t>This section will focus on a few practical examples of connecting to various data sources. There's no way to cover every possible type of connection but we will cover several that are representative of others. You may or may not have access to some of the data sources in the following examples. Don't worry if you aren't able to follow each example. Merely observe the differences.</a:t>
            </a:r>
          </a:p>
          <a:p>
            <a:pPr marL="158750" indent="0">
              <a:buNone/>
            </a:pPr>
            <a:endParaRPr dirty="0">
              <a:uFillTx/>
            </a:endParaRPr>
          </a:p>
        </p:txBody>
      </p:sp>
    </p:spTree>
    <p:extLst>
      <p:ext uri="{BB962C8B-B14F-4D97-AF65-F5344CB8AC3E}">
        <p14:creationId xmlns:p14="http://schemas.microsoft.com/office/powerpoint/2010/main" val="178839897"/>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You can work through the following example in the lesson 14 workbook, but the server database data source is simulated with a text file (Patient Visits.txt).</a:t>
            </a:r>
          </a:p>
          <a:p>
            <a:pPr marL="158750" indent="0">
              <a:buNone/>
            </a:pPr>
            <a:endParaRPr dirty="0">
              <a:uFillTx/>
            </a:endParaRPr>
          </a:p>
        </p:txBody>
      </p:sp>
    </p:spTree>
    <p:extLst>
      <p:ext uri="{BB962C8B-B14F-4D97-AF65-F5344CB8AC3E}">
        <p14:creationId xmlns:p14="http://schemas.microsoft.com/office/powerpoint/2010/main" val="1044467327"/>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Let's say you have a table in a server database (such as SQL Server or Oracle) that contains one row per hospital patient and includes the </a:t>
            </a:r>
            <a:r>
              <a:rPr lang="en-US" b="1" i="0" dirty="0">
                <a:solidFill>
                  <a:srgbClr val="3C3C3B"/>
                </a:solidFill>
                <a:effectLst/>
                <a:latin typeface="Lato"/>
              </a:rPr>
              <a:t>Admit Date</a:t>
            </a:r>
            <a:r>
              <a:rPr lang="en-US" b="0" i="0" dirty="0">
                <a:solidFill>
                  <a:srgbClr val="3C3C3B"/>
                </a:solidFill>
                <a:effectLst/>
                <a:latin typeface="Lato"/>
              </a:rPr>
              <a:t> and </a:t>
            </a:r>
            <a:r>
              <a:rPr lang="en-US" b="1" i="0" dirty="0">
                <a:solidFill>
                  <a:srgbClr val="3C3C3B"/>
                </a:solidFill>
                <a:effectLst/>
                <a:latin typeface="Lato"/>
              </a:rPr>
              <a:t>Discharge Date</a:t>
            </a:r>
            <a:r>
              <a:rPr lang="en-US" b="0" i="0" dirty="0">
                <a:solidFill>
                  <a:srgbClr val="3C3C3B"/>
                </a:solidFill>
                <a:effectLst/>
                <a:latin typeface="Lato"/>
              </a:rPr>
              <a:t> as separate columns for each patient: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While this data structure works well for certain kinds of analyses, you would find it difficult to use if you wanted to visualize the number of patients in the hospital day by day for the month of December.</a:t>
            </a:r>
          </a:p>
          <a:p>
            <a:pPr algn="l"/>
            <a:r>
              <a:rPr lang="en-US" b="0" i="0" dirty="0">
                <a:solidFill>
                  <a:srgbClr val="3C3C3B"/>
                </a:solidFill>
                <a:effectLst/>
                <a:latin typeface="Lato"/>
              </a:rPr>
              <a:t>For one, which date field do you use for the axis? Even if you pivoted the table so that you had all of the dates in one field, you would find that you have gaps in the data. </a:t>
            </a:r>
            <a:r>
              <a:rPr lang="en-US" b="1" i="0" dirty="0">
                <a:solidFill>
                  <a:srgbClr val="3C3C3B"/>
                </a:solidFill>
                <a:effectLst/>
                <a:latin typeface="Lato"/>
              </a:rPr>
              <a:t>Sparse data</a:t>
            </a:r>
            <a:r>
              <a:rPr lang="en-US" b="0" i="0" dirty="0">
                <a:solidFill>
                  <a:srgbClr val="3C3C3B"/>
                </a:solidFill>
                <a:effectLst/>
                <a:latin typeface="Lato"/>
              </a:rPr>
              <a:t>, that is, data in which records do not exist for certain values, is quite common in certain real-world data sources. Specifically, in this case, you have a single record for each </a:t>
            </a:r>
            <a:r>
              <a:rPr lang="en-US" b="1" i="0" dirty="0">
                <a:solidFill>
                  <a:srgbClr val="3C3C3B"/>
                </a:solidFill>
                <a:effectLst/>
                <a:latin typeface="Lato"/>
              </a:rPr>
              <a:t>Admit</a:t>
            </a:r>
            <a:r>
              <a:rPr lang="en-US" b="0" i="0" dirty="0">
                <a:solidFill>
                  <a:srgbClr val="3C3C3B"/>
                </a:solidFill>
                <a:effectLst/>
                <a:latin typeface="Lato"/>
              </a:rPr>
              <a:t> or </a:t>
            </a:r>
            <a:r>
              <a:rPr lang="en-US" b="1" i="0" dirty="0">
                <a:solidFill>
                  <a:srgbClr val="3C3C3B"/>
                </a:solidFill>
                <a:effectLst/>
                <a:latin typeface="Lato"/>
              </a:rPr>
              <a:t>Discharge</a:t>
            </a:r>
            <a:r>
              <a:rPr lang="en-US" b="0" i="0" dirty="0">
                <a:solidFill>
                  <a:srgbClr val="3C3C3B"/>
                </a:solidFill>
                <a:effectLst/>
                <a:latin typeface="Lato"/>
              </a:rPr>
              <a:t> date, but no records for the days in between.</a:t>
            </a:r>
          </a:p>
          <a:p>
            <a:pPr algn="l"/>
            <a:r>
              <a:rPr lang="en-US" b="0" i="0" dirty="0">
                <a:solidFill>
                  <a:srgbClr val="3C3C3B"/>
                </a:solidFill>
                <a:effectLst/>
                <a:latin typeface="Lato"/>
              </a:rPr>
              <a:t>Sometimes, it might be an option to restructure the data at the source, but if the database is locked down, you may not have that option. You could also use Tableau's ability to fill in gaps in the data (</a:t>
            </a:r>
            <a:r>
              <a:rPr lang="en-US" b="1" i="0" dirty="0">
                <a:solidFill>
                  <a:srgbClr val="3C3C3B"/>
                </a:solidFill>
                <a:effectLst/>
                <a:latin typeface="Lato"/>
              </a:rPr>
              <a:t>data densification</a:t>
            </a:r>
            <a:r>
              <a:rPr lang="en-US" b="0" i="0" dirty="0">
                <a:solidFill>
                  <a:srgbClr val="3C3C3B"/>
                </a:solidFill>
                <a:effectLst/>
                <a:latin typeface="Lato"/>
              </a:rPr>
              <a:t>) to solve the problem. However, that solution could be complex and, potentially, brittle or difficult to maintain.</a:t>
            </a:r>
          </a:p>
          <a:p>
            <a:pPr marL="158750" indent="0">
              <a:buNone/>
            </a:pPr>
            <a:endParaRPr dirty="0">
              <a:uFillTx/>
            </a:endParaRPr>
          </a:p>
        </p:txBody>
      </p:sp>
    </p:spTree>
    <p:extLst>
      <p:ext uri="{BB962C8B-B14F-4D97-AF65-F5344CB8AC3E}">
        <p14:creationId xmlns:p14="http://schemas.microsoft.com/office/powerpoint/2010/main" val="2948200634"/>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Excel file includes a record for each date. Our goal is to </a:t>
            </a:r>
            <a:r>
              <a:rPr lang="en-US" b="1" i="0" dirty="0">
                <a:solidFill>
                  <a:srgbClr val="3C3C3B"/>
                </a:solidFill>
                <a:effectLst/>
                <a:latin typeface="Lato"/>
              </a:rPr>
              <a:t>cross join</a:t>
            </a:r>
            <a:r>
              <a:rPr lang="en-US" b="0" i="0" dirty="0">
                <a:solidFill>
                  <a:srgbClr val="3C3C3B"/>
                </a:solidFill>
                <a:effectLst/>
                <a:latin typeface="Lato"/>
              </a:rPr>
              <a:t> (join every row from one table with every row in another) the data between the database table and the Excel table. With this accomplished, you will have a row for every patient for every date.</a:t>
            </a:r>
          </a:p>
          <a:p>
            <a:pPr algn="l"/>
            <a:r>
              <a:rPr lang="en-US" b="0" i="0" dirty="0">
                <a:solidFill>
                  <a:srgbClr val="FFFFFF"/>
                </a:solidFill>
                <a:effectLst/>
                <a:latin typeface="Lato"/>
              </a:rPr>
              <a:t>Joining every record in one dataset with every record in another dataset creates what is called a </a:t>
            </a:r>
            <a:r>
              <a:rPr lang="en-US" b="1" i="0" dirty="0">
                <a:solidFill>
                  <a:srgbClr val="FFFFFF"/>
                </a:solidFill>
                <a:effectLst/>
                <a:latin typeface="Lato"/>
              </a:rPr>
              <a:t>Cartesian product</a:t>
            </a:r>
            <a:r>
              <a:rPr lang="en-US" b="0" i="0" dirty="0">
                <a:solidFill>
                  <a:srgbClr val="FFFFFF"/>
                </a:solidFill>
                <a:effectLst/>
                <a:latin typeface="Lato"/>
              </a:rPr>
              <a:t>. The resulting dataset will have N1 * N2 rows (where N1 is the number of rows in the first dataset and N2 is the number of rows in the second). Take care in using this approach. It works well with smaller datasets. As you work with larger datasets, the Cartesian product may grow so large that this solution is untenable.</a:t>
            </a:r>
          </a:p>
          <a:p>
            <a:pPr algn="l"/>
            <a:r>
              <a:rPr lang="en-US" b="0" i="0" dirty="0">
                <a:solidFill>
                  <a:srgbClr val="3C3C3B"/>
                </a:solidFill>
                <a:effectLst/>
                <a:latin typeface="Lato"/>
              </a:rPr>
              <a:t>You'll often have specific fields in the various tables that will allow you to join the data together. In this case, however, we don't have any keys that define a join. The dates also do not give us a way to join all the data in a way that gives us the structure we want. To achieve the cross join, we'll use a join calculation. A </a:t>
            </a:r>
            <a:r>
              <a:rPr lang="en-US" b="1" i="0" dirty="0">
                <a:solidFill>
                  <a:srgbClr val="3C3C3B"/>
                </a:solidFill>
                <a:effectLst/>
                <a:latin typeface="Lato"/>
              </a:rPr>
              <a:t>join calculation</a:t>
            </a:r>
            <a:r>
              <a:rPr lang="en-US" b="0" i="0" dirty="0">
                <a:solidFill>
                  <a:srgbClr val="3C3C3B"/>
                </a:solidFill>
                <a:effectLst/>
                <a:latin typeface="Lato"/>
              </a:rPr>
              <a:t> allows you to write a special calculated field specifically for use in joins.</a:t>
            </a:r>
          </a:p>
          <a:p>
            <a:pPr marL="158750" indent="0">
              <a:buNone/>
            </a:pPr>
            <a:endParaRPr dirty="0">
              <a:uFillTx/>
            </a:endParaRPr>
          </a:p>
        </p:txBody>
      </p:sp>
    </p:spTree>
    <p:extLst>
      <p:ext uri="{BB962C8B-B14F-4D97-AF65-F5344CB8AC3E}">
        <p14:creationId xmlns:p14="http://schemas.microsoft.com/office/powerpoint/2010/main" val="3397615834"/>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Since 1 in every row on the left matches 1 in every row on the right, we get every row matching every row—a true cross join.</a:t>
            </a:r>
          </a:p>
          <a:p>
            <a:pPr algn="l"/>
            <a:r>
              <a:rPr lang="en-US" b="0" i="0" dirty="0">
                <a:solidFill>
                  <a:srgbClr val="FFFFFF"/>
                </a:solidFill>
                <a:effectLst/>
                <a:latin typeface="Lato"/>
              </a:rPr>
              <a:t>As an alternative, with many other server-based data sources, you can use </a:t>
            </a:r>
            <a:r>
              <a:rPr lang="en-US" b="1" i="0" dirty="0">
                <a:solidFill>
                  <a:srgbClr val="FFFFFF"/>
                </a:solidFill>
                <a:effectLst/>
                <a:latin typeface="Lato"/>
              </a:rPr>
              <a:t>Custom SQL</a:t>
            </a:r>
            <a:r>
              <a:rPr lang="en-US" b="0" i="0" dirty="0">
                <a:solidFill>
                  <a:srgbClr val="FFFFFF"/>
                </a:solidFill>
                <a:effectLst/>
                <a:latin typeface="Lato"/>
              </a:rPr>
              <a:t> as a data source. On the </a:t>
            </a:r>
            <a:r>
              <a:rPr lang="en-US" b="1" i="0" dirty="0">
                <a:solidFill>
                  <a:srgbClr val="FFFFFF"/>
                </a:solidFill>
                <a:effectLst/>
                <a:latin typeface="Lato"/>
              </a:rPr>
              <a:t>Data Source</a:t>
            </a:r>
            <a:r>
              <a:rPr lang="en-US" b="0" i="0" dirty="0">
                <a:solidFill>
                  <a:srgbClr val="FFFFFF"/>
                </a:solidFill>
                <a:effectLst/>
                <a:latin typeface="Lato"/>
              </a:rPr>
              <a:t> screen, with the </a:t>
            </a:r>
            <a:r>
              <a:rPr lang="en-US" b="1" i="0" dirty="0">
                <a:solidFill>
                  <a:srgbClr val="FFFFFF"/>
                </a:solidFill>
                <a:effectLst/>
                <a:latin typeface="Lato"/>
              </a:rPr>
              <a:t>Patient Visits</a:t>
            </a:r>
            <a:r>
              <a:rPr lang="en-US" b="0" i="0" dirty="0">
                <a:solidFill>
                  <a:srgbClr val="FFFFFF"/>
                </a:solidFill>
                <a:effectLst/>
                <a:latin typeface="Lato"/>
              </a:rPr>
              <a:t> table in the designer, you could use the top menu to select </a:t>
            </a:r>
            <a:r>
              <a:rPr lang="en-US" b="1" i="0" dirty="0">
                <a:solidFill>
                  <a:srgbClr val="FFFFFF"/>
                </a:solidFill>
                <a:effectLst/>
                <a:latin typeface="Lato"/>
              </a:rPr>
              <a:t>Data</a:t>
            </a:r>
            <a:r>
              <a:rPr lang="en-US" b="0" i="0" dirty="0">
                <a:solidFill>
                  <a:srgbClr val="FFFFFF"/>
                </a:solidFill>
                <a:effectLst/>
                <a:latin typeface="Lato"/>
              </a:rPr>
              <a:t> | </a:t>
            </a:r>
            <a:r>
              <a:rPr lang="en-US" b="1" i="0" dirty="0">
                <a:solidFill>
                  <a:srgbClr val="FFFFFF"/>
                </a:solidFill>
                <a:effectLst/>
                <a:latin typeface="Lato"/>
              </a:rPr>
              <a:t>Convert to Custom SQL </a:t>
            </a:r>
            <a:r>
              <a:rPr lang="en-US" b="0" i="0" dirty="0">
                <a:solidFill>
                  <a:srgbClr val="FFFFFF"/>
                </a:solidFill>
                <a:effectLst/>
                <a:latin typeface="Lato"/>
              </a:rPr>
              <a:t>to edit the SQL script that Tableau uses for the source. Alternatively, you can write your own custom SQL using the </a:t>
            </a:r>
            <a:r>
              <a:rPr lang="en-US" b="1" i="0" dirty="0">
                <a:solidFill>
                  <a:srgbClr val="FFFFFF"/>
                </a:solidFill>
                <a:effectLst/>
                <a:latin typeface="Lato"/>
              </a:rPr>
              <a:t>New Custom SQL</a:t>
            </a:r>
            <a:r>
              <a:rPr lang="en-US" b="0" i="0" dirty="0">
                <a:solidFill>
                  <a:srgbClr val="FFFFFF"/>
                </a:solidFill>
                <a:effectLst/>
                <a:latin typeface="Lato"/>
              </a:rPr>
              <a:t> object on the left sidebar.</a:t>
            </a:r>
          </a:p>
          <a:p>
            <a:pPr marL="158750" indent="0">
              <a:buNone/>
            </a:pPr>
            <a:endParaRPr dirty="0">
              <a:uFillTx/>
            </a:endParaRPr>
          </a:p>
        </p:txBody>
      </p:sp>
    </p:spTree>
    <p:extLst>
      <p:ext uri="{BB962C8B-B14F-4D97-AF65-F5344CB8AC3E}">
        <p14:creationId xmlns:p14="http://schemas.microsoft.com/office/powerpoint/2010/main" val="3681219515"/>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script in this alternative example has been modified to include </a:t>
            </a:r>
            <a:r>
              <a:rPr lang="en-US" dirty="0"/>
              <a:t>1 AS Join</a:t>
            </a:r>
            <a:r>
              <a:rPr lang="en-US" b="0" i="0" dirty="0">
                <a:solidFill>
                  <a:srgbClr val="3C3C3B"/>
                </a:solidFill>
                <a:effectLst/>
                <a:latin typeface="Lato"/>
              </a:rPr>
              <a:t> to create a field, called </a:t>
            </a:r>
            <a:r>
              <a:rPr lang="en-US" b="1" i="0" dirty="0">
                <a:solidFill>
                  <a:srgbClr val="3C3C3B"/>
                </a:solidFill>
                <a:effectLst/>
                <a:latin typeface="Lato"/>
              </a:rPr>
              <a:t>Join</a:t>
            </a:r>
            <a:r>
              <a:rPr lang="en-US" b="0" i="0" dirty="0">
                <a:solidFill>
                  <a:srgbClr val="3C3C3B"/>
                </a:solidFill>
                <a:effectLst/>
                <a:latin typeface="Lato"/>
              </a:rPr>
              <a:t>, with a value of </a:t>
            </a:r>
            <a:r>
              <a:rPr lang="en-US" dirty="0"/>
              <a:t>1</a:t>
            </a:r>
            <a:r>
              <a:rPr lang="en-US" b="0" i="0" dirty="0">
                <a:solidFill>
                  <a:srgbClr val="3C3C3B"/>
                </a:solidFill>
                <a:effectLst/>
                <a:latin typeface="Lato"/>
              </a:rPr>
              <a:t> for every row (though, if you didn't do this in the script, you could simply use a join calculation). </a:t>
            </a:r>
            <a:endParaRPr dirty="0">
              <a:uFillTx/>
            </a:endParaRPr>
          </a:p>
        </p:txBody>
      </p:sp>
    </p:spTree>
    <p:extLst>
      <p:ext uri="{BB962C8B-B14F-4D97-AF65-F5344CB8AC3E}">
        <p14:creationId xmlns:p14="http://schemas.microsoft.com/office/powerpoint/2010/main" val="4130788825"/>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Based on the join calculation, our new cross-joined dataset contains a record for every patient for every date, and we can now create a quick calculation to see whether a patient should be counted as part of the hospital population on any given date.</a:t>
            </a:r>
            <a:endParaRPr dirty="0">
              <a:uFillTx/>
            </a:endParaRPr>
          </a:p>
        </p:txBody>
      </p:sp>
    </p:spTree>
    <p:extLst>
      <p:ext uri="{BB962C8B-B14F-4D97-AF65-F5344CB8AC3E}">
        <p14:creationId xmlns:p14="http://schemas.microsoft.com/office/powerpoint/2010/main" val="3195353876"/>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Ultimately, for a long-term solution, you might want to consider developing a server-based data source that gives the structure that's needed for the desired analysis. However, a join here allowed us to achieve the analysis without waiting on a long development cycle.</a:t>
            </a:r>
          </a:p>
          <a:p>
            <a:pPr algn="l"/>
            <a:r>
              <a:rPr lang="en-US" b="0" i="0" dirty="0">
                <a:solidFill>
                  <a:srgbClr val="3C3C3B"/>
                </a:solidFill>
                <a:effectLst/>
                <a:latin typeface="Lato"/>
              </a:rPr>
              <a:t>Having considered examples of pivots, unions, and joins, let's turn our focus to an example of the final major transformation type: aggregation.</a:t>
            </a:r>
          </a:p>
          <a:p>
            <a:pPr marL="158750" indent="0">
              <a:buNone/>
            </a:pPr>
            <a:endParaRPr dirty="0">
              <a:uFillTx/>
            </a:endParaRPr>
          </a:p>
        </p:txBody>
      </p:sp>
    </p:spTree>
    <p:extLst>
      <p:ext uri="{BB962C8B-B14F-4D97-AF65-F5344CB8AC3E}">
        <p14:creationId xmlns:p14="http://schemas.microsoft.com/office/powerpoint/2010/main" val="2635376960"/>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72774875"/>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Measures at lower levels tend to result in wide data and can make some analysis difficult or even impossible. Measures at higher levels of detail can, at times, be useful. As long as we are aware of how to handle them correctly, we can avoid some pitfalls.</a:t>
            </a:r>
            <a:endParaRPr dirty="0">
              <a:uFillTx/>
            </a:endParaRPr>
          </a:p>
        </p:txBody>
      </p:sp>
    </p:spTree>
    <p:extLst>
      <p:ext uri="{BB962C8B-B14F-4D97-AF65-F5344CB8AC3E}">
        <p14:creationId xmlns:p14="http://schemas.microsoft.com/office/powerpoint/2010/main" val="3313173762"/>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Tableau's data model would make this data very easy to work with if it was contained in two tables at the correct level of detail. If it was in a relational database where we could use a custom SQL statement to create a couple of tables at the right level of detail, we might consider that approach. In the next lesson, we'll consider how Tableau Prep could be used to easily solve this problem. For now, work through the details to gain some understanding of how to deal with aggregation issues if you are faced with a similar poor structure (and you'll gain an immense appreciation for what Tableau Prep and the Tableau data model can do!).</a:t>
            </a:r>
            <a:endParaRPr dirty="0">
              <a:uFillTx/>
            </a:endParaRPr>
          </a:p>
        </p:txBody>
      </p:sp>
    </p:spTree>
    <p:extLst>
      <p:ext uri="{BB962C8B-B14F-4D97-AF65-F5344CB8AC3E}">
        <p14:creationId xmlns:p14="http://schemas.microsoft.com/office/powerpoint/2010/main" val="92300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Text file</a:t>
            </a:r>
            <a:r>
              <a:rPr lang="en-US" b="0" i="0" dirty="0">
                <a:solidFill>
                  <a:srgbClr val="3C3C3B"/>
                </a:solidFill>
                <a:effectLst/>
                <a:latin typeface="Lato"/>
              </a:rPr>
              <a:t>: A delimited text file, most commonly .txt, .csv, or .tab. Multiple text files in a single directory may be joined or unioned together in a single connection.</a:t>
            </a:r>
          </a:p>
          <a:p>
            <a:pPr algn="l">
              <a:buFont typeface="Arial" panose="020B0604020202020204" pitchFamily="34" charset="0"/>
              <a:buChar char="•"/>
            </a:pPr>
            <a:r>
              <a:rPr lang="en-US" b="1" i="0" dirty="0">
                <a:solidFill>
                  <a:srgbClr val="3C3C3B"/>
                </a:solidFill>
                <a:effectLst/>
                <a:latin typeface="Lato"/>
              </a:rPr>
              <a:t>Local cube file</a:t>
            </a:r>
            <a:r>
              <a:rPr lang="en-US" b="0" i="0" dirty="0">
                <a:solidFill>
                  <a:srgbClr val="3C3C3B"/>
                </a:solidFill>
                <a:effectLst/>
                <a:latin typeface="Lato"/>
              </a:rPr>
              <a:t>: A .cub file that contains multi-dimensional data. These files are typically exported from OLAP databases.</a:t>
            </a:r>
          </a:p>
          <a:p>
            <a:pPr algn="l">
              <a:buFont typeface="Arial" panose="020B0604020202020204" pitchFamily="34" charset="0"/>
              <a:buChar char="•"/>
            </a:pPr>
            <a:r>
              <a:rPr lang="en-US" b="1" i="0" dirty="0">
                <a:solidFill>
                  <a:srgbClr val="3C3C3B"/>
                </a:solidFill>
                <a:effectLst/>
                <a:latin typeface="Lato"/>
              </a:rPr>
              <a:t>Adobe PDF</a:t>
            </a:r>
            <a:r>
              <a:rPr lang="en-US" b="0" i="0" dirty="0">
                <a:solidFill>
                  <a:srgbClr val="3C3C3B"/>
                </a:solidFill>
                <a:effectLst/>
                <a:latin typeface="Lato"/>
              </a:rPr>
              <a:t>: A</a:t>
            </a:r>
            <a:r>
              <a:rPr lang="en-US" b="1" i="0" dirty="0">
                <a:solidFill>
                  <a:srgbClr val="3C3C3B"/>
                </a:solidFill>
                <a:effectLst/>
                <a:latin typeface="Lato"/>
              </a:rPr>
              <a:t> </a:t>
            </a:r>
            <a:r>
              <a:rPr lang="en-US" b="0" i="0" dirty="0">
                <a:solidFill>
                  <a:srgbClr val="3C3C3B"/>
                </a:solidFill>
                <a:effectLst/>
                <a:latin typeface="Lato"/>
              </a:rPr>
              <a:t>.pdf file that may contain tables of data that can be parsed by Tableau.</a:t>
            </a:r>
          </a:p>
          <a:p>
            <a:pPr algn="l">
              <a:buFont typeface="Arial" panose="020B0604020202020204" pitchFamily="34" charset="0"/>
              <a:buChar char="•"/>
            </a:pPr>
            <a:r>
              <a:rPr lang="en-US" b="1" i="0" dirty="0">
                <a:solidFill>
                  <a:srgbClr val="3C3C3B"/>
                </a:solidFill>
                <a:effectLst/>
                <a:latin typeface="Lato"/>
              </a:rPr>
              <a:t>Spatial file</a:t>
            </a:r>
            <a:r>
              <a:rPr lang="en-US" b="0" i="0" dirty="0">
                <a:solidFill>
                  <a:srgbClr val="3C3C3B"/>
                </a:solidFill>
                <a:effectLst/>
                <a:latin typeface="Lato"/>
              </a:rPr>
              <a:t>: A wide variety of spatial formats are supported such as .kml, .shp, .tab, .mif, spatial JSON, and ESRI database files. These formats contain spatial objects that can be rendered by Tableau.</a:t>
            </a:r>
          </a:p>
          <a:p>
            <a:pPr algn="l">
              <a:buFont typeface="Arial" panose="020B0604020202020204" pitchFamily="34" charset="0"/>
              <a:buChar char="•"/>
            </a:pPr>
            <a:r>
              <a:rPr lang="en-US" b="1" i="0" dirty="0">
                <a:solidFill>
                  <a:srgbClr val="3C3C3B"/>
                </a:solidFill>
                <a:effectLst/>
                <a:latin typeface="Lato"/>
              </a:rPr>
              <a:t>Statistical file</a:t>
            </a:r>
            <a:r>
              <a:rPr lang="en-US" b="0" i="0" dirty="0">
                <a:solidFill>
                  <a:srgbClr val="3C3C3B"/>
                </a:solidFill>
                <a:effectLst/>
                <a:latin typeface="Lato"/>
              </a:rPr>
              <a:t>: A .sav, .sas7bdat, .rda, or .rdata file generated by statistical tools, such as SAS or R.</a:t>
            </a:r>
          </a:p>
          <a:p>
            <a:pPr algn="l">
              <a:buFont typeface="Arial" panose="020B0604020202020204" pitchFamily="34" charset="0"/>
              <a:buChar char="•"/>
            </a:pPr>
            <a:r>
              <a:rPr lang="en-US" b="1" i="0" dirty="0">
                <a:solidFill>
                  <a:srgbClr val="3C3C3B"/>
                </a:solidFill>
                <a:effectLst/>
                <a:latin typeface="Lato"/>
              </a:rPr>
              <a:t>JSON</a:t>
            </a:r>
            <a:r>
              <a:rPr lang="en-US" b="0" i="0" dirty="0">
                <a:solidFill>
                  <a:srgbClr val="3C3C3B"/>
                </a:solidFill>
                <a:effectLst/>
                <a:latin typeface="Lato"/>
              </a:rPr>
              <a:t> </a:t>
            </a:r>
            <a:r>
              <a:rPr lang="en-US" b="1" i="0" dirty="0">
                <a:solidFill>
                  <a:srgbClr val="3C3C3B"/>
                </a:solidFill>
                <a:effectLst/>
                <a:latin typeface="Lato"/>
              </a:rPr>
              <a:t>file</a:t>
            </a:r>
            <a:r>
              <a:rPr lang="en-US" b="0" i="0" dirty="0">
                <a:solidFill>
                  <a:srgbClr val="3C3C3B"/>
                </a:solidFill>
                <a:effectLst/>
                <a:latin typeface="Lato"/>
              </a:rPr>
              <a:t>: A .json file that contains data in JSON format.</a:t>
            </a:r>
          </a:p>
          <a:p>
            <a:pPr algn="l"/>
            <a:r>
              <a:rPr lang="en-US" b="0" i="0" dirty="0">
                <a:solidFill>
                  <a:srgbClr val="3C3C3B"/>
                </a:solidFill>
                <a:effectLst/>
                <a:latin typeface="Lato"/>
              </a:rPr>
              <a:t>In addition to those mentioned previously, you can connect to Tableau files to import connections that you have saved in another Tableau workbook (.twb or .twbx). The connection will be imported, and changes will only affect the current workbook.</a:t>
            </a:r>
          </a:p>
          <a:p>
            <a:pPr marL="158750" indent="0">
              <a:buNone/>
            </a:pPr>
            <a:endParaRPr dirty="0">
              <a:uFillTx/>
            </a:endParaRPr>
          </a:p>
        </p:txBody>
      </p:sp>
    </p:spTree>
    <p:extLst>
      <p:ext uri="{BB962C8B-B14F-4D97-AF65-F5344CB8AC3E}">
        <p14:creationId xmlns:p14="http://schemas.microsoft.com/office/powerpoint/2010/main" val="1545872864"/>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difference in levels of detail can be observed when we remove the date from the view and look at everything at the </a:t>
            </a:r>
            <a:r>
              <a:rPr lang="en-US" b="1" i="0" dirty="0">
                <a:solidFill>
                  <a:srgbClr val="3C3C3B"/>
                </a:solidFill>
                <a:effectLst/>
                <a:latin typeface="Lato"/>
              </a:rPr>
              <a:t>Apartment</a:t>
            </a:r>
            <a:r>
              <a:rPr lang="en-US" b="0" i="0" dirty="0">
                <a:solidFill>
                  <a:srgbClr val="3C3C3B"/>
                </a:solidFill>
                <a:effectLst/>
                <a:latin typeface="Lato"/>
              </a:rPr>
              <a:t> level:</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Notice that the </a:t>
            </a:r>
            <a:r>
              <a:rPr lang="en-US" b="1" i="0" dirty="0">
                <a:solidFill>
                  <a:srgbClr val="3C3C3B"/>
                </a:solidFill>
                <a:effectLst/>
                <a:latin typeface="Lato"/>
              </a:rPr>
              <a:t>SUM(Rent Collected)</a:t>
            </a:r>
            <a:r>
              <a:rPr lang="en-US" b="0" i="0" dirty="0">
                <a:solidFill>
                  <a:srgbClr val="3C3C3B"/>
                </a:solidFill>
                <a:effectLst/>
                <a:latin typeface="Lato"/>
              </a:rPr>
              <a:t> makes perfect sense. You can add up the rent collected per month and get a meaningful result per apartment. However, you cannot Sum </a:t>
            </a:r>
            <a:r>
              <a:rPr lang="en-US" b="1" i="0" dirty="0">
                <a:solidFill>
                  <a:srgbClr val="3C3C3B"/>
                </a:solidFill>
                <a:effectLst/>
                <a:latin typeface="Lato"/>
              </a:rPr>
              <a:t>Square Feet</a:t>
            </a:r>
            <a:r>
              <a:rPr lang="en-US" b="0" i="0" dirty="0">
                <a:solidFill>
                  <a:srgbClr val="3C3C3B"/>
                </a:solidFill>
                <a:effectLst/>
                <a:latin typeface="Lato"/>
              </a:rPr>
              <a:t> and get a meaningful result per apartment. Other aggregations, such as average, minimum, and maximum, do give the right results per apartment.</a:t>
            </a:r>
          </a:p>
          <a:p>
            <a:pPr algn="l"/>
            <a:r>
              <a:rPr lang="en-US" b="0" i="0" dirty="0">
                <a:solidFill>
                  <a:srgbClr val="3C3C3B"/>
                </a:solidFill>
                <a:effectLst/>
                <a:latin typeface="Lato"/>
              </a:rPr>
              <a:t>However, imagine that you were asked to come up with the ratio of total rent collected to square feet per apartment. You know it will be an aggregate calculation because you have to sum the rent that's collected prior to dividing. But which of the following is the correct calculation?</a:t>
            </a:r>
          </a:p>
          <a:p>
            <a:pPr algn="l">
              <a:buFont typeface="Arial" panose="020B0604020202020204" pitchFamily="34" charset="0"/>
              <a:buChar char="•"/>
            </a:pPr>
            <a:r>
              <a:rPr lang="en-US" b="0" i="0" dirty="0">
                <a:solidFill>
                  <a:srgbClr val="3C3C3B"/>
                </a:solidFill>
                <a:effectLst/>
                <a:latin typeface="Lato"/>
              </a:rPr>
              <a:t>SUM([Rent Collected])/SUM([Square Feet])</a:t>
            </a:r>
          </a:p>
          <a:p>
            <a:pPr algn="l">
              <a:buFont typeface="Arial" panose="020B0604020202020204" pitchFamily="34" charset="0"/>
              <a:buChar char="•"/>
            </a:pPr>
            <a:r>
              <a:rPr lang="en-US" b="0" i="0" dirty="0">
                <a:solidFill>
                  <a:srgbClr val="3C3C3B"/>
                </a:solidFill>
                <a:effectLst/>
                <a:latin typeface="Lato"/>
              </a:rPr>
              <a:t>SUM([Rent Collected])/AVG([Square Feet])</a:t>
            </a:r>
          </a:p>
          <a:p>
            <a:pPr algn="l">
              <a:buFont typeface="Arial" panose="020B0604020202020204" pitchFamily="34" charset="0"/>
              <a:buChar char="•"/>
            </a:pPr>
            <a:r>
              <a:rPr lang="en-US" b="0" i="0" dirty="0">
                <a:solidFill>
                  <a:srgbClr val="3C3C3B"/>
                </a:solidFill>
                <a:effectLst/>
                <a:latin typeface="Lato"/>
              </a:rPr>
              <a:t>SUM([Rent Collected])/MIN([Square Feet])</a:t>
            </a:r>
          </a:p>
          <a:p>
            <a:pPr algn="l">
              <a:buFont typeface="Arial" panose="020B0604020202020204" pitchFamily="34" charset="0"/>
              <a:buChar char="•"/>
            </a:pPr>
            <a:r>
              <a:rPr lang="en-US" b="0" i="0" dirty="0">
                <a:solidFill>
                  <a:srgbClr val="3C3C3B"/>
                </a:solidFill>
                <a:effectLst/>
                <a:latin typeface="Lato"/>
              </a:rPr>
              <a:t>SUM([Rent Collected])/MAX([Square Feet])</a:t>
            </a:r>
          </a:p>
          <a:p>
            <a:pPr algn="l"/>
            <a:r>
              <a:rPr lang="en-US" b="0" i="0" dirty="0">
                <a:solidFill>
                  <a:srgbClr val="3C3C3B"/>
                </a:solidFill>
                <a:effectLst/>
                <a:latin typeface="Lato"/>
              </a:rPr>
              <a:t>The first one is obviously wrong. We've already seen that square feet should not be added each month. Any of the final three would be correct if we ensure that </a:t>
            </a:r>
            <a:r>
              <a:rPr lang="en-US" b="1" i="0" dirty="0">
                <a:solidFill>
                  <a:srgbClr val="3C3C3B"/>
                </a:solidFill>
                <a:effectLst/>
                <a:latin typeface="Lato"/>
              </a:rPr>
              <a:t>Apartment</a:t>
            </a:r>
            <a:r>
              <a:rPr lang="en-US" b="0" i="0" dirty="0">
                <a:solidFill>
                  <a:srgbClr val="3C3C3B"/>
                </a:solidFill>
                <a:effectLst/>
                <a:latin typeface="Lato"/>
              </a:rPr>
              <a:t> continues to define the level of detail of the view.</a:t>
            </a:r>
          </a:p>
          <a:p>
            <a:pPr marL="158750" indent="0">
              <a:buNone/>
            </a:pPr>
            <a:endParaRPr dirty="0">
              <a:uFillTx/>
            </a:endParaRPr>
          </a:p>
        </p:txBody>
      </p:sp>
    </p:spTree>
    <p:extLst>
      <p:ext uri="{BB962C8B-B14F-4D97-AF65-F5344CB8AC3E}">
        <p14:creationId xmlns:p14="http://schemas.microsoft.com/office/powerpoint/2010/main" val="1733845229"/>
      </p:ext>
    </p:extLst>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lang="en-US" b="0" i="0" dirty="0">
                <a:solidFill>
                  <a:srgbClr val="3C3C3B"/>
                </a:solidFill>
                <a:effectLst/>
                <a:latin typeface="Lato"/>
              </a:rPr>
              <a:t>However, once we look at the view that has a different level of detail (for example, the total for all apartments or the monthly total for multiple apartments), the calculations don't work. </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problem here is that the </a:t>
            </a:r>
            <a:r>
              <a:rPr lang="en-US" b="1" i="0" dirty="0">
                <a:solidFill>
                  <a:srgbClr val="3C3C3B"/>
                </a:solidFill>
                <a:effectLst/>
                <a:latin typeface="Lato"/>
              </a:rPr>
              <a:t>Grand Total</a:t>
            </a:r>
            <a:r>
              <a:rPr lang="en-US" b="0" i="0" dirty="0">
                <a:solidFill>
                  <a:srgbClr val="3C3C3B"/>
                </a:solidFill>
                <a:effectLst/>
                <a:latin typeface="Lato"/>
              </a:rPr>
              <a:t> line is at the level of detail of all apartments (for all months). What we really want as the </a:t>
            </a:r>
            <a:r>
              <a:rPr lang="en-US" b="1" i="0" dirty="0">
                <a:solidFill>
                  <a:srgbClr val="3C3C3B"/>
                </a:solidFill>
                <a:effectLst/>
                <a:latin typeface="Lato"/>
              </a:rPr>
              <a:t>Grand Total</a:t>
            </a:r>
            <a:r>
              <a:rPr lang="en-US" b="0" i="0" dirty="0">
                <a:solidFill>
                  <a:srgbClr val="3C3C3B"/>
                </a:solidFill>
                <a:effectLst/>
                <a:latin typeface="Lato"/>
              </a:rPr>
              <a:t> of square feet is 900 + 750 = 1,650. However, here, the sum of square feet is the addition of square feet for all apartments for all months. The average won't work. The minimum finds the value </a:t>
            </a:r>
            <a:r>
              <a:rPr lang="en-US" b="1" i="0" dirty="0">
                <a:solidFill>
                  <a:srgbClr val="3C3C3B"/>
                </a:solidFill>
                <a:effectLst/>
                <a:latin typeface="Lato"/>
              </a:rPr>
              <a:t>750</a:t>
            </a:r>
            <a:r>
              <a:rPr lang="en-US" b="0" i="0" dirty="0">
                <a:solidFill>
                  <a:srgbClr val="3C3C3B"/>
                </a:solidFill>
                <a:effectLst/>
                <a:latin typeface="Lato"/>
              </a:rPr>
              <a:t> as the smallest measure for all apartments in the data. Likewise, the maximum picks </a:t>
            </a:r>
            <a:r>
              <a:rPr lang="en-US" b="1" i="0" dirty="0">
                <a:solidFill>
                  <a:srgbClr val="3C3C3B"/>
                </a:solidFill>
                <a:effectLst/>
                <a:latin typeface="Lato"/>
              </a:rPr>
              <a:t>900</a:t>
            </a:r>
            <a:r>
              <a:rPr lang="en-US" b="0" i="0" dirty="0">
                <a:solidFill>
                  <a:srgbClr val="3C3C3B"/>
                </a:solidFill>
                <a:effectLst/>
                <a:latin typeface="Lato"/>
              </a:rPr>
              <a:t> as the single largest value. Therefore, none of the proposed calculations would work at any level of detail that does not include the individual apartment.</a:t>
            </a:r>
          </a:p>
          <a:p>
            <a:pPr algn="l"/>
            <a:r>
              <a:rPr lang="en-US" b="0" i="0" dirty="0">
                <a:solidFill>
                  <a:srgbClr val="FFFFFF"/>
                </a:solidFill>
                <a:effectLst/>
                <a:latin typeface="Lato"/>
              </a:rPr>
              <a:t>You can adjust how subtotals and grand totals are computed by clicking on the individual value and using the drop-down menu to select how the total is computed. Alternatively, right-click on the active measure field and select </a:t>
            </a:r>
            <a:r>
              <a:rPr lang="en-US" b="1" i="0" dirty="0">
                <a:solidFill>
                  <a:srgbClr val="FFFFFF"/>
                </a:solidFill>
                <a:effectLst/>
                <a:latin typeface="Lato"/>
              </a:rPr>
              <a:t>Total Using</a:t>
            </a:r>
            <a:r>
              <a:rPr lang="en-US" b="0" i="0" dirty="0">
                <a:solidFill>
                  <a:srgbClr val="FFFFFF"/>
                </a:solidFill>
                <a:effectLst/>
                <a:latin typeface="Lato"/>
              </a:rPr>
              <a:t>. You can change how all measures are totaled at once from the menu by selecting </a:t>
            </a:r>
            <a:r>
              <a:rPr lang="en-US" b="1" i="0" dirty="0">
                <a:solidFill>
                  <a:srgbClr val="FFFFFF"/>
                </a:solidFill>
                <a:effectLst/>
                <a:latin typeface="Lato"/>
              </a:rPr>
              <a:t>Analysis </a:t>
            </a:r>
            <a:r>
              <a:rPr lang="en-US" b="0" i="0" dirty="0">
                <a:solidFill>
                  <a:srgbClr val="FFFFFF"/>
                </a:solidFill>
                <a:effectLst/>
                <a:latin typeface="Lato"/>
              </a:rPr>
              <a:t>|</a:t>
            </a:r>
            <a:r>
              <a:rPr lang="en-US" b="1" i="0" dirty="0">
                <a:solidFill>
                  <a:srgbClr val="FFFFFF"/>
                </a:solidFill>
                <a:effectLst/>
                <a:latin typeface="Lato"/>
              </a:rPr>
              <a:t> Totals </a:t>
            </a:r>
            <a:r>
              <a:rPr lang="en-US" b="0" i="0" dirty="0">
                <a:solidFill>
                  <a:srgbClr val="FFFFFF"/>
                </a:solidFill>
                <a:effectLst/>
                <a:latin typeface="Lato"/>
              </a:rPr>
              <a:t>|</a:t>
            </a:r>
            <a:r>
              <a:rPr lang="en-US" b="1" i="0" dirty="0">
                <a:solidFill>
                  <a:srgbClr val="FFFFFF"/>
                </a:solidFill>
                <a:effectLst/>
                <a:latin typeface="Lato"/>
              </a:rPr>
              <a:t> Total All Using</a:t>
            </a:r>
            <a:r>
              <a:rPr lang="en-US" b="0" i="0" dirty="0">
                <a:solidFill>
                  <a:srgbClr val="FFFFFF"/>
                </a:solidFill>
                <a:effectLst/>
                <a:latin typeface="Lato"/>
              </a:rPr>
              <a:t>. Using this </a:t>
            </a:r>
            <a:r>
              <a:rPr lang="en-US" b="1" i="0" dirty="0">
                <a:solidFill>
                  <a:srgbClr val="FFFFFF"/>
                </a:solidFill>
                <a:effectLst/>
                <a:latin typeface="Lato"/>
              </a:rPr>
              <a:t>two-pass total</a:t>
            </a:r>
            <a:r>
              <a:rPr lang="en-US" b="0" i="0" dirty="0">
                <a:solidFill>
                  <a:srgbClr val="FFFFFF"/>
                </a:solidFill>
                <a:effectLst/>
                <a:latin typeface="Lato"/>
              </a:rPr>
              <a:t> technique could result in correct results in the preceding view, but it would not universally solve the problem. For example, if you wanted to show the price per square foot for each month, you'd have the same issue.</a:t>
            </a:r>
          </a:p>
          <a:p>
            <a:pPr algn="l"/>
            <a:r>
              <a:rPr lang="en-US" b="0" i="0" dirty="0">
                <a:solidFill>
                  <a:srgbClr val="3C3C3B"/>
                </a:solidFill>
                <a:effectLst/>
                <a:latin typeface="Lato"/>
              </a:rPr>
              <a:t>Fortunately, Tableau gives us the ability to work with different levels of detail in a view. Using </a:t>
            </a:r>
            <a:r>
              <a:rPr lang="en-US" b="1" i="0" dirty="0">
                <a:solidFill>
                  <a:srgbClr val="3C3C3B"/>
                </a:solidFill>
                <a:effectLst/>
                <a:latin typeface="Lato"/>
              </a:rPr>
              <a:t>Level of Detail</a:t>
            </a:r>
            <a:r>
              <a:rPr lang="en-US" b="0" i="0" dirty="0">
                <a:solidFill>
                  <a:srgbClr val="3C3C3B"/>
                </a:solidFill>
                <a:effectLst/>
                <a:latin typeface="Lato"/>
              </a:rPr>
              <a:t> (</a:t>
            </a:r>
            <a:r>
              <a:rPr lang="en-US" b="1" i="0" dirty="0">
                <a:solidFill>
                  <a:srgbClr val="3C3C3B"/>
                </a:solidFill>
                <a:effectLst/>
                <a:latin typeface="Lato"/>
              </a:rPr>
              <a:t>LOD</a:t>
            </a:r>
            <a:r>
              <a:rPr lang="en-US" b="0" i="0" dirty="0">
                <a:solidFill>
                  <a:srgbClr val="3C3C3B"/>
                </a:solidFill>
                <a:effectLst/>
                <a:latin typeface="Lato"/>
              </a:rPr>
              <a:t>) calculations, which we encountered in </a:t>
            </a:r>
            <a:r>
              <a:rPr lang="en-US" b="0" i="1" dirty="0">
                <a:solidFill>
                  <a:srgbClr val="3C3C3B"/>
                </a:solidFill>
                <a:effectLst/>
                <a:latin typeface="Lato"/>
              </a:rPr>
              <a:t>lesson 5</a:t>
            </a:r>
            <a:r>
              <a:rPr lang="en-US" b="0" i="0" dirty="0">
                <a:solidFill>
                  <a:srgbClr val="3C3C3B"/>
                </a:solidFill>
                <a:effectLst/>
                <a:latin typeface="Lato"/>
              </a:rPr>
              <a:t>, </a:t>
            </a:r>
            <a:r>
              <a:rPr lang="en-US" b="0" i="1" dirty="0">
                <a:solidFill>
                  <a:srgbClr val="3C3C3B"/>
                </a:solidFill>
                <a:effectLst/>
                <a:latin typeface="Lato"/>
              </a:rPr>
              <a:t>Leveraging Level of Detail Calculations</a:t>
            </a:r>
            <a:r>
              <a:rPr lang="en-US" b="0" i="0" dirty="0">
                <a:solidFill>
                  <a:srgbClr val="3C3C3B"/>
                </a:solidFill>
                <a:effectLst/>
                <a:latin typeface="Lato"/>
              </a:rPr>
              <a:t>, we can calculate the square feet per apartment.</a:t>
            </a:r>
          </a:p>
          <a:p>
            <a:pPr marL="158750" indent="0">
              <a:buNone/>
            </a:pPr>
            <a:endParaRPr dirty="0">
              <a:uFillTx/>
            </a:endParaRPr>
          </a:p>
        </p:txBody>
      </p:sp>
    </p:spTree>
    <p:extLst>
      <p:ext uri="{BB962C8B-B14F-4D97-AF65-F5344CB8AC3E}">
        <p14:creationId xmlns:p14="http://schemas.microsoft.com/office/powerpoint/2010/main" val="3996647885"/>
      </p:ext>
    </p:extLst>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curly braces surround a LOD calculation and the keyword </a:t>
            </a:r>
            <a:r>
              <a:rPr lang="en-US" dirty="0"/>
              <a:t>INCLUDE</a:t>
            </a:r>
            <a:r>
              <a:rPr lang="en-US" b="0" i="0" dirty="0">
                <a:solidFill>
                  <a:srgbClr val="3C3C3B"/>
                </a:solidFill>
                <a:effectLst/>
                <a:latin typeface="Lato"/>
              </a:rPr>
              <a:t> indicates that we want to include </a:t>
            </a:r>
            <a:r>
              <a:rPr lang="en-US" dirty="0"/>
              <a:t>Apartment</a:t>
            </a:r>
            <a:r>
              <a:rPr lang="en-US" b="0" i="0" dirty="0">
                <a:solidFill>
                  <a:srgbClr val="3C3C3B"/>
                </a:solidFill>
                <a:effectLst/>
                <a:latin typeface="Lato"/>
              </a:rPr>
              <a:t> as part of the level of detail for the calculation, even if it is not included in the view level of detail. </a:t>
            </a:r>
            <a:r>
              <a:rPr lang="en-US" dirty="0"/>
              <a:t>MIN</a:t>
            </a:r>
            <a:r>
              <a:rPr lang="en-US" b="0" i="0" dirty="0">
                <a:solidFill>
                  <a:srgbClr val="3C3C3B"/>
                </a:solidFill>
                <a:effectLst/>
                <a:latin typeface="Lato"/>
              </a:rPr>
              <a:t> is used in the preceding code, but </a:t>
            </a:r>
            <a:r>
              <a:rPr lang="en-US" dirty="0"/>
              <a:t>MAX</a:t>
            </a:r>
            <a:r>
              <a:rPr lang="en-US" b="0" i="0" dirty="0">
                <a:solidFill>
                  <a:srgbClr val="3C3C3B"/>
                </a:solidFill>
                <a:effectLst/>
                <a:latin typeface="Lato"/>
              </a:rPr>
              <a:t> or </a:t>
            </a:r>
            <a:r>
              <a:rPr lang="en-US" dirty="0"/>
              <a:t>AVG</a:t>
            </a:r>
            <a:r>
              <a:rPr lang="en-US" b="0" i="0" dirty="0">
                <a:solidFill>
                  <a:srgbClr val="3C3C3B"/>
                </a:solidFill>
                <a:effectLst/>
                <a:latin typeface="Lato"/>
              </a:rPr>
              <a:t> could have been used as well because all give the same result per apartment.</a:t>
            </a:r>
            <a:endParaRPr dirty="0">
              <a:uFillTx/>
            </a:endParaRPr>
          </a:p>
        </p:txBody>
      </p:sp>
    </p:spTree>
    <p:extLst>
      <p:ext uri="{BB962C8B-B14F-4D97-AF65-F5344CB8AC3E}">
        <p14:creationId xmlns:p14="http://schemas.microsoft.com/office/powerpoint/2010/main" val="715738626"/>
      </p:ext>
    </p:extLst>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788994093"/>
      </p:ext>
    </p:extLst>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17482250"/>
      </p:ext>
    </p:extLst>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Alternatively, instead of using INCLUDE, we could have used a FIXED level of detail, which is always performed at the level of detail of the dimension(s) following the FIXED keywords, regardless of what level of detail is defined in the view. This would have told Tableau to always calculate the minimum square feet per apartment, regardless of what dimensions define the view level of detail. While very useful, be aware that the FIXED LOD calculations are calculated for the entire context (either the entire dataset or the subset defined by the </a:t>
            </a:r>
            <a:r>
              <a:rPr lang="en-US" b="1" i="0" dirty="0">
                <a:solidFill>
                  <a:srgbClr val="FFFFFF"/>
                </a:solidFill>
                <a:effectLst/>
                <a:latin typeface="Lato"/>
              </a:rPr>
              <a:t>context filters</a:t>
            </a:r>
            <a:r>
              <a:rPr lang="en-US" b="0" i="0" dirty="0">
                <a:solidFill>
                  <a:srgbClr val="FFFFFF"/>
                </a:solidFill>
                <a:effectLst/>
                <a:latin typeface="Lato"/>
              </a:rPr>
              <a:t>). Using them without understanding this can yield unexpected results.</a:t>
            </a:r>
          </a:p>
          <a:p>
            <a:pPr algn="l"/>
            <a:r>
              <a:rPr lang="en-US" b="0" i="0" dirty="0">
                <a:solidFill>
                  <a:srgbClr val="3C3C3B"/>
                </a:solidFill>
                <a:effectLst/>
                <a:latin typeface="Lato"/>
              </a:rPr>
              <a:t>For now, we've learned how to handle some aggregation issues; however, in the next lesson, we'll explore how we can truly transform the data with aggregations to make problems like the previous exercise much easier. In the meantime, let's consider some alternative fixes for data problems.</a:t>
            </a:r>
          </a:p>
          <a:p>
            <a:pPr marL="158750" indent="0">
              <a:buNone/>
            </a:pPr>
            <a:endParaRPr dirty="0">
              <a:uFillTx/>
            </a:endParaRPr>
          </a:p>
        </p:txBody>
      </p:sp>
    </p:spTree>
    <p:extLst>
      <p:ext uri="{BB962C8B-B14F-4D97-AF65-F5344CB8AC3E}">
        <p14:creationId xmlns:p14="http://schemas.microsoft.com/office/powerpoint/2010/main" val="2543819088"/>
      </p:ext>
    </p:extLst>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In addition to the techniques that we mentioned earlier in this lesson, there are some additional possibilities to deal with data structure issues. It is outside the scope of this course to develop these concepts fully. However, with some familiarity of these approaches, you can broaden your ability to deal with challenges as they arise:</a:t>
            </a:r>
          </a:p>
          <a:p>
            <a:pPr algn="l">
              <a:buFont typeface="Arial" panose="020B0604020202020204" pitchFamily="34" charset="0"/>
              <a:buChar char="•"/>
            </a:pPr>
            <a:r>
              <a:rPr lang="en-US" b="1" i="0" dirty="0">
                <a:solidFill>
                  <a:srgbClr val="3C3C3B"/>
                </a:solidFill>
                <a:effectLst/>
                <a:latin typeface="Lato"/>
              </a:rPr>
              <a:t>Custom SQL</a:t>
            </a:r>
            <a:r>
              <a:rPr lang="en-US" b="0" i="0" dirty="0">
                <a:solidFill>
                  <a:srgbClr val="3C3C3B"/>
                </a:solidFill>
                <a:effectLst/>
                <a:latin typeface="Lato"/>
              </a:rPr>
              <a:t>: It can be used in the data connection to resolve some data problems. Beyond giving a field for a cross-database join, as we saw earlier, custom SQL can be used to radically reshape the data that's retrieved from the source. Custom SQL is not an option for all data sources, but it is an option for many relational databases. </a:t>
            </a:r>
          </a:p>
          <a:p>
            <a:pPr algn="l">
              <a:buFont typeface="Arial" panose="020B0604020202020204" pitchFamily="34" charset="0"/>
              <a:buChar char="•"/>
            </a:pPr>
            <a:r>
              <a:rPr lang="en-US" b="0" i="0" dirty="0">
                <a:solidFill>
                  <a:srgbClr val="3C3C3B"/>
                </a:solidFill>
                <a:effectLst/>
                <a:latin typeface="Lato"/>
              </a:rPr>
              <a:t>And so on. It might be a little tedious to set up, but it will make the data much easier to work with in Tableau! However, many data sources using complex custom SQL will need to be extracted for performance reasons.</a:t>
            </a:r>
          </a:p>
          <a:p>
            <a:pPr algn="l">
              <a:buFont typeface="Arial" panose="020B0604020202020204" pitchFamily="34" charset="0"/>
              <a:buChar char="•"/>
            </a:pPr>
            <a:r>
              <a:rPr lang="en-US" b="1" i="0" dirty="0">
                <a:solidFill>
                  <a:srgbClr val="3C3C3B"/>
                </a:solidFill>
                <a:effectLst/>
                <a:latin typeface="Lato"/>
              </a:rPr>
              <a:t>Table calculations</a:t>
            </a:r>
            <a:r>
              <a:rPr lang="en-US" b="0" i="0" dirty="0">
                <a:solidFill>
                  <a:srgbClr val="3C3C3B"/>
                </a:solidFill>
                <a:effectLst/>
                <a:latin typeface="Lato"/>
              </a:rPr>
              <a:t>: Table calculations can be used to solve a number of data challenges, from finding and eliminating duplicate records to working with multiple levels of detail. Since table calculations can work within partitions at higher levels of detail, you can use multiple table calculations and aggregate calculations together to mix levels of detail in a single view. A simple example of this is the </a:t>
            </a:r>
            <a:r>
              <a:rPr lang="en-US" b="1" i="0" dirty="0">
                <a:solidFill>
                  <a:srgbClr val="3C3C3B"/>
                </a:solidFill>
                <a:effectLst/>
                <a:latin typeface="Lato"/>
              </a:rPr>
              <a:t>Percent of Total</a:t>
            </a:r>
            <a:r>
              <a:rPr lang="en-US" b="0" i="0" dirty="0">
                <a:solidFill>
                  <a:srgbClr val="3C3C3B"/>
                </a:solidFill>
                <a:effectLst/>
                <a:latin typeface="Lato"/>
              </a:rPr>
              <a:t> table calculation, which compares an aggregate calculation at the level of detail in the view with a total at a higher level of detail.</a:t>
            </a:r>
          </a:p>
          <a:p>
            <a:pPr algn="l">
              <a:buFont typeface="Arial" panose="020B0604020202020204" pitchFamily="34" charset="0"/>
              <a:buChar char="•"/>
            </a:pPr>
            <a:r>
              <a:rPr lang="en-US" b="1" i="0" dirty="0">
                <a:solidFill>
                  <a:srgbClr val="3C3C3B"/>
                </a:solidFill>
                <a:effectLst/>
                <a:latin typeface="Lato"/>
              </a:rPr>
              <a:t>Data blending</a:t>
            </a:r>
            <a:r>
              <a:rPr lang="en-US" b="0" i="0" dirty="0">
                <a:solidFill>
                  <a:srgbClr val="3C3C3B"/>
                </a:solidFill>
                <a:effectLst/>
                <a:latin typeface="Lato"/>
              </a:rPr>
              <a:t>: Data blending can be used to solve numerous data structure issues. Because you can define the linking fields that are used, you can control the level of detail of the blend.</a:t>
            </a:r>
          </a:p>
          <a:p>
            <a:pPr algn="l">
              <a:buFont typeface="Arial" panose="020B0604020202020204" pitchFamily="34" charset="0"/>
              <a:buChar char="•"/>
            </a:pPr>
            <a:r>
              <a:rPr lang="en-US" b="1" i="0" dirty="0">
                <a:solidFill>
                  <a:srgbClr val="3C3C3B"/>
                </a:solidFill>
                <a:effectLst/>
                <a:latin typeface="Lato"/>
              </a:rPr>
              <a:t>Data scaffolding</a:t>
            </a:r>
            <a:r>
              <a:rPr lang="en-US" b="0" i="0" dirty="0">
                <a:solidFill>
                  <a:srgbClr val="3C3C3B"/>
                </a:solidFill>
                <a:effectLst/>
                <a:latin typeface="Lato"/>
              </a:rPr>
              <a:t>: Data scaffolding extends the concept of data blending. With this approach, you construct a scaffold of various dimensional values to use as a primary source and then blend them to one or more secondary sources. In this way, you can control the structure and granularity of the primary source while still being able to leverage data that's contained in the secondary sources.</a:t>
            </a:r>
          </a:p>
          <a:p>
            <a:pPr algn="l">
              <a:buFont typeface="Arial" panose="020B0604020202020204" pitchFamily="34" charset="0"/>
              <a:buChar char="•"/>
            </a:pPr>
            <a:r>
              <a:rPr lang="en-US" b="1" i="0" dirty="0">
                <a:solidFill>
                  <a:srgbClr val="3C3C3B"/>
                </a:solidFill>
                <a:effectLst/>
                <a:latin typeface="Lato"/>
              </a:rPr>
              <a:t>Data model</a:t>
            </a:r>
            <a:r>
              <a:rPr lang="en-US" b="0" i="0" dirty="0">
                <a:solidFill>
                  <a:srgbClr val="3C3C3B"/>
                </a:solidFill>
                <a:effectLst/>
                <a:latin typeface="Lato"/>
              </a:rPr>
              <a:t>: Data blending is useful when you need to control the level of the relationship per view. If the relationship is better defined, the data model will give you incredible power to relate tables that are at different levels of detail and have confidence that aggregations will work correctly.</a:t>
            </a:r>
          </a:p>
          <a:p>
            <a:pPr algn="l">
              <a:buFont typeface="Arial" panose="020B0604020202020204" pitchFamily="34" charset="0"/>
              <a:buChar char="•"/>
            </a:pPr>
            <a:endParaRPr dirty="0">
              <a:uFillTx/>
            </a:endParaRPr>
          </a:p>
        </p:txBody>
      </p:sp>
    </p:spTree>
    <p:extLst>
      <p:ext uri="{BB962C8B-B14F-4D97-AF65-F5344CB8AC3E}">
        <p14:creationId xmlns:p14="http://schemas.microsoft.com/office/powerpoint/2010/main" val="3942705914"/>
      </p:ext>
    </p:extLst>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When measures are spread across multiple columns, we get data that is wide instead of tall.</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also spent some time understanding the basic types of transformation: pivots, unions, joins, and aggregations. Understanding these will be fundamental to solving data structure issues.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You also got some practical experience in applying various techniques to deal with data that has the wrong shape or has measures at the wrong level of detail. Tableau gives us the power and flexibility to deal with some of these structural issues, but it is far preferable to fix a data structure at the source.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next lesson, we'll take a brief pause from looking at Tableau Desktop to consider Tableau Prep, another alternative to tackle challenging data!</a:t>
            </a:r>
          </a:p>
          <a:p>
            <a:pPr marL="158750" indent="0">
              <a:buNone/>
            </a:pPr>
            <a:endParaRPr dirty="0">
              <a:uFillTx/>
            </a:endParaRPr>
          </a:p>
        </p:txBody>
      </p:sp>
    </p:spTree>
    <p:extLst>
      <p:ext uri="{BB962C8B-B14F-4D97-AF65-F5344CB8AC3E}">
        <p14:creationId xmlns:p14="http://schemas.microsoft.com/office/powerpoint/2010/main" val="708321619"/>
      </p:ext>
    </p:extLst>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228959532"/>
      </p:ext>
    </p:extLst>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We considered some options for structuring data in Tableau Desktop in the previous lesson. Many of the concepts around well-structured data will apply here as we now turn our attention to another product from Tableau: </a:t>
            </a:r>
            <a:r>
              <a:rPr lang="en-US" b="1" i="0" dirty="0">
                <a:solidFill>
                  <a:srgbClr val="3C3C3B"/>
                </a:solidFill>
                <a:effectLst/>
                <a:latin typeface="Lato"/>
              </a:rPr>
              <a:t>Tableau Prep</a:t>
            </a:r>
            <a:r>
              <a:rPr lang="en-US" b="0" i="0" dirty="0">
                <a:solidFill>
                  <a:srgbClr val="3C3C3B"/>
                </a:solidFill>
                <a:effectLst/>
                <a:latin typeface="Lato"/>
              </a:rPr>
              <a:t>. Tableau Prep extends the Tableau platform with robust options for cleaning and structuring data for analysis in Tableau. In the same way that Tableau Desktop provides a hands-on, visual experience for visualizing and analyzing data, Tableau Prep provides a hands-on, visual experience for cleaning and shaping data.</a:t>
            </a:r>
          </a:p>
          <a:p>
            <a:pPr algn="l"/>
            <a:r>
              <a:rPr lang="en-US" b="0" i="0" dirty="0">
                <a:solidFill>
                  <a:srgbClr val="3C3C3B"/>
                </a:solidFill>
                <a:effectLst/>
                <a:latin typeface="Lato"/>
              </a:rPr>
              <a:t>Tableau Prep is on an accelerated, monthly release cycle and while the platform continues to grow and expand, there is an underlying paradigm that sets a foundation for cleaning and shaping data. We'll cover a lot of ground in this lesson, but our goal is not to cover every possible feature—and indeed, we won't. Instead, we will seek to understand the underlying paradigm and flow of thought that will enable you to tackle a multitude of data challenges in Tableau Prep.</a:t>
            </a:r>
          </a:p>
          <a:p>
            <a:pPr algn="l"/>
            <a:r>
              <a:rPr lang="en-US" b="0" i="0" dirty="0">
                <a:solidFill>
                  <a:srgbClr val="3C3C3B"/>
                </a:solidFill>
                <a:effectLst/>
                <a:latin typeface="Lato"/>
              </a:rPr>
              <a:t>In this lesson, we'll work through a couple of practical examples as we explore the paradigm of Tableau Prep, understand the fundamental transformations, and see many of the features and functions of Tableau Prep.</a:t>
            </a:r>
          </a:p>
          <a:p>
            <a:pPr marL="158750" indent="0">
              <a:buNone/>
            </a:pPr>
            <a:endParaRPr lang="en-US" dirty="0">
              <a:uFillTx/>
            </a:endParaRPr>
          </a:p>
          <a:p>
            <a:pPr marL="158750" indent="0">
              <a:buNone/>
            </a:pPr>
            <a:endParaRPr lang="en-US" dirty="0">
              <a:uFillTx/>
            </a:endParaRPr>
          </a:p>
          <a:p>
            <a:pPr algn="l"/>
            <a:r>
              <a:rPr lang="en-US" b="0" i="0" dirty="0">
                <a:solidFill>
                  <a:srgbClr val="3C3C3B"/>
                </a:solidFill>
                <a:effectLst/>
                <a:latin typeface="Lato"/>
              </a:rPr>
              <a:t>In this lesson, we'll use the term Tableau Prep broadly to speak of the entire platform that Tableau has developed for data prep and sometimes as shorthand for Tableau Prep Builder, the client application that's used to connect to data, create data flows, and define output. Where needed for clarity, we'll use these specific names:</a:t>
            </a:r>
          </a:p>
          <a:p>
            <a:pPr algn="l">
              <a:buFont typeface="Arial" panose="020B0604020202020204" pitchFamily="34" charset="0"/>
              <a:buChar char="•"/>
            </a:pPr>
            <a:r>
              <a:rPr lang="en-US" b="1" i="0" dirty="0">
                <a:solidFill>
                  <a:srgbClr val="3C3C3B"/>
                </a:solidFill>
                <a:effectLst/>
                <a:latin typeface="Lato"/>
              </a:rPr>
              <a:t>Tableau Prep Builder</a:t>
            </a:r>
            <a:r>
              <a:rPr lang="en-US" b="0" i="0" dirty="0">
                <a:solidFill>
                  <a:srgbClr val="3C3C3B"/>
                </a:solidFill>
                <a:effectLst/>
                <a:latin typeface="Lato"/>
              </a:rPr>
              <a:t>: The client application that's used to design data flows, run them locally, and publish them</a:t>
            </a:r>
          </a:p>
          <a:p>
            <a:pPr algn="l">
              <a:buFont typeface="Arial" panose="020B0604020202020204" pitchFamily="34" charset="0"/>
              <a:buChar char="•"/>
            </a:pPr>
            <a:r>
              <a:rPr lang="en-US" b="1" i="0" dirty="0">
                <a:solidFill>
                  <a:srgbClr val="3C3C3B"/>
                </a:solidFill>
                <a:effectLst/>
                <a:latin typeface="Lato"/>
              </a:rPr>
              <a:t>Tableau Prep Conductor</a:t>
            </a:r>
            <a:r>
              <a:rPr lang="en-US" b="0" i="0" dirty="0">
                <a:solidFill>
                  <a:srgbClr val="3C3C3B"/>
                </a:solidFill>
                <a:effectLst/>
                <a:latin typeface="Lato"/>
              </a:rPr>
              <a:t>: An add-on to Tableau Server that allows the scheduling and automation of published data flows</a:t>
            </a:r>
          </a:p>
          <a:p>
            <a:pPr algn="l"/>
            <a:r>
              <a:rPr lang="en-US" b="0" i="0" dirty="0">
                <a:solidFill>
                  <a:srgbClr val="3C3C3B"/>
                </a:solidFill>
                <a:effectLst/>
                <a:latin typeface="Lato"/>
              </a:rPr>
              <a:t>Let's start by understanding how to get started with Tableau Prep.</a:t>
            </a:r>
          </a:p>
          <a:p>
            <a:pPr marL="158750" indent="0">
              <a:buNone/>
            </a:pPr>
            <a:endParaRPr dirty="0">
              <a:uFillTx/>
            </a:endParaRPr>
          </a:p>
        </p:txBody>
      </p:sp>
    </p:spTree>
    <p:extLst>
      <p:ext uri="{BB962C8B-B14F-4D97-AF65-F5344CB8AC3E}">
        <p14:creationId xmlns:p14="http://schemas.microsoft.com/office/powerpoint/2010/main" val="31090840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Follow this example to see a connection to an Excel file: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Connect to Excel</a:t>
            </a:r>
            <a:r>
              <a:rPr lang="en-US" b="0" i="0" dirty="0">
                <a:solidFill>
                  <a:srgbClr val="3C3C3B"/>
                </a:solidFill>
                <a:effectLst/>
                <a:latin typeface="Lato"/>
              </a:rPr>
              <a:t> sheet in the lesson 02 Starter.twbx workbook.</a:t>
            </a:r>
          </a:p>
          <a:p>
            <a:pPr algn="l">
              <a:buFont typeface="+mj-lt"/>
              <a:buAutoNum type="arabicPeriod"/>
            </a:pPr>
            <a:r>
              <a:rPr lang="en-US" b="0" i="0" dirty="0">
                <a:solidFill>
                  <a:srgbClr val="3C3C3B"/>
                </a:solidFill>
                <a:effectLst/>
                <a:latin typeface="Lato"/>
              </a:rPr>
              <a:t>From the menu, select </a:t>
            </a:r>
            <a:r>
              <a:rPr lang="en-US" b="1" i="0" dirty="0">
                <a:solidFill>
                  <a:srgbClr val="3C3C3B"/>
                </a:solidFill>
                <a:effectLst/>
                <a:latin typeface="Lato"/>
              </a:rPr>
              <a:t>Data | New Data Source</a:t>
            </a:r>
            <a:r>
              <a:rPr lang="en-US" b="0" i="0" dirty="0">
                <a:solidFill>
                  <a:srgbClr val="3C3C3B"/>
                </a:solidFill>
                <a:effectLst/>
                <a:latin typeface="Lato"/>
              </a:rPr>
              <a:t> and select </a:t>
            </a:r>
            <a:r>
              <a:rPr lang="en-US" b="1" i="0" dirty="0">
                <a:solidFill>
                  <a:srgbClr val="3C3C3B"/>
                </a:solidFill>
                <a:effectLst/>
                <a:latin typeface="Lato"/>
              </a:rPr>
              <a:t>Microsoft Excel</a:t>
            </a:r>
            <a:r>
              <a:rPr lang="en-US" b="0" i="0" dirty="0">
                <a:solidFill>
                  <a:srgbClr val="3C3C3B"/>
                </a:solidFill>
                <a:effectLst/>
                <a:latin typeface="Lato"/>
              </a:rPr>
              <a:t> from the list of possible connections.</a:t>
            </a:r>
          </a:p>
          <a:p>
            <a:pPr algn="l">
              <a:buFont typeface="+mj-lt"/>
              <a:buAutoNum type="arabicPeriod"/>
            </a:pPr>
            <a:r>
              <a:rPr lang="en-US" b="0" i="0" dirty="0">
                <a:solidFill>
                  <a:srgbClr val="3C3C3B"/>
                </a:solidFill>
                <a:effectLst/>
                <a:latin typeface="Lato"/>
              </a:rPr>
              <a:t>In the open dialogue, open the Superstore.xlsx file from the \Learning Tableau\lesson 02 directory. Tableau will open the </a:t>
            </a:r>
            <a:r>
              <a:rPr lang="en-US" b="1" i="0" dirty="0">
                <a:solidFill>
                  <a:srgbClr val="3C3C3B"/>
                </a:solidFill>
                <a:effectLst/>
                <a:latin typeface="Lato"/>
              </a:rPr>
              <a:t>Data Source</a:t>
            </a:r>
            <a:r>
              <a:rPr lang="en-US" b="0" i="0" dirty="0">
                <a:solidFill>
                  <a:srgbClr val="3C3C3B"/>
                </a:solidFill>
                <a:effectLst/>
                <a:latin typeface="Lato"/>
              </a:rPr>
              <a:t> screen. You should see the two sheets of the Excel document listed on the left.</a:t>
            </a:r>
          </a:p>
          <a:p>
            <a:pPr algn="l">
              <a:buFont typeface="+mj-lt"/>
              <a:buAutoNum type="arabicPeriod" startAt="4"/>
            </a:pPr>
            <a:r>
              <a:rPr lang="en-US" b="0" i="0" dirty="0">
                <a:solidFill>
                  <a:srgbClr val="3C3C3B"/>
                </a:solidFill>
                <a:effectLst/>
                <a:latin typeface="Lato"/>
              </a:rPr>
              <a:t>Double-click the </a:t>
            </a:r>
            <a:r>
              <a:rPr lang="en-US" b="1" i="0" dirty="0">
                <a:solidFill>
                  <a:srgbClr val="3C3C3B"/>
                </a:solidFill>
                <a:effectLst/>
                <a:latin typeface="Lato"/>
              </a:rPr>
              <a:t>Orders</a:t>
            </a:r>
            <a:r>
              <a:rPr lang="en-US" b="0" i="0" dirty="0">
                <a:solidFill>
                  <a:srgbClr val="3C3C3B"/>
                </a:solidFill>
                <a:effectLst/>
                <a:latin typeface="Lato"/>
              </a:rPr>
              <a:t> sheet and then the </a:t>
            </a:r>
            <a:r>
              <a:rPr lang="en-US" b="1" i="0" dirty="0">
                <a:solidFill>
                  <a:srgbClr val="3C3C3B"/>
                </a:solidFill>
                <a:effectLst/>
                <a:latin typeface="Lato"/>
              </a:rPr>
              <a:t>Returns</a:t>
            </a:r>
            <a:r>
              <a:rPr lang="en-US" b="0" i="0" dirty="0">
                <a:solidFill>
                  <a:srgbClr val="3C3C3B"/>
                </a:solidFill>
                <a:effectLst/>
                <a:latin typeface="Lato"/>
              </a:rPr>
              <a:t> sheet. Tableau will prompt you with an </a:t>
            </a:r>
            <a:r>
              <a:rPr lang="en-US" b="1" i="0" dirty="0">
                <a:solidFill>
                  <a:srgbClr val="3C3C3B"/>
                </a:solidFill>
                <a:effectLst/>
                <a:latin typeface="Lato"/>
              </a:rPr>
              <a:t>Edit Relationship</a:t>
            </a:r>
            <a:r>
              <a:rPr lang="en-US" b="0" i="0" dirty="0">
                <a:solidFill>
                  <a:srgbClr val="3C3C3B"/>
                </a:solidFill>
                <a:effectLst/>
                <a:latin typeface="Lato"/>
              </a:rPr>
              <a:t> dialog. We'll cover relationships in depth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For now, accept the defaults by closing the dialog.</a:t>
            </a:r>
          </a:p>
          <a:p>
            <a:pPr algn="l"/>
            <a:r>
              <a:rPr lang="en-US" b="0" i="0" dirty="0">
                <a:solidFill>
                  <a:srgbClr val="3C3C3B"/>
                </a:solidFill>
                <a:effectLst/>
                <a:latin typeface="Lato"/>
              </a:rPr>
              <a:t>Your data source screen should look similar to the following screenshot:</a:t>
            </a:r>
          </a:p>
          <a:p>
            <a:pPr marL="158750" indent="0">
              <a:buNone/>
            </a:pPr>
            <a:endParaRPr dirty="0">
              <a:uFillTx/>
            </a:endParaRPr>
          </a:p>
        </p:txBody>
      </p:sp>
    </p:spTree>
    <p:extLst>
      <p:ext uri="{BB962C8B-B14F-4D97-AF65-F5344CB8AC3E}">
        <p14:creationId xmlns:p14="http://schemas.microsoft.com/office/powerpoint/2010/main" val="2962484225"/>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Please speak with your Tableau representative to confirm licensing and trial periods.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examples in this lesson use files located in the \Learning Tableau\lesson 15 directory. Specific instructions will guide you on when and how to use the various files.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Once you've downloaded and installed Tableau Prep Builder, you will be able to launch the application. Once you do, you'll find a welcome screen that we'll detail as we cover the interface in the next section.</a:t>
            </a:r>
          </a:p>
          <a:p>
            <a:pPr marL="158750" indent="0">
              <a:buNone/>
            </a:pPr>
            <a:endParaRPr dirty="0">
              <a:uFillTx/>
            </a:endParaRPr>
          </a:p>
        </p:txBody>
      </p:sp>
    </p:spTree>
    <p:extLst>
      <p:ext uri="{BB962C8B-B14F-4D97-AF65-F5344CB8AC3E}">
        <p14:creationId xmlns:p14="http://schemas.microsoft.com/office/powerpoint/2010/main" val="3175396062"/>
      </p:ext>
    </p:extLst>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You'll find a lot of similarities in the interfaces of Tableau Prep Builder and Tableau Desktop. The home screen of Tableau Prep Builder will look similar to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following components have been numbered in </a:t>
            </a:r>
            <a:r>
              <a:rPr lang="en-US" b="0" i="1" dirty="0">
                <a:solidFill>
                  <a:srgbClr val="3C3C3B"/>
                </a:solidFill>
                <a:effectLst/>
                <a:latin typeface="Lato"/>
              </a:rPr>
              <a:t>Figure</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The menu includes options for opening files, editing and running flows, signing into Tableau Server, and various </a:t>
            </a:r>
            <a:r>
              <a:rPr lang="en-US" b="1" i="0" dirty="0">
                <a:solidFill>
                  <a:srgbClr val="3C3C3B"/>
                </a:solidFill>
                <a:effectLst/>
                <a:latin typeface="Lato"/>
              </a:rPr>
              <a:t>Help</a:t>
            </a:r>
            <a:r>
              <a:rPr lang="en-US" b="0" i="0" dirty="0">
                <a:solidFill>
                  <a:srgbClr val="3C3C3B"/>
                </a:solidFill>
                <a:effectLst/>
                <a:latin typeface="Lato"/>
              </a:rPr>
              <a:t> functions. Also notice the </a:t>
            </a:r>
            <a:r>
              <a:rPr lang="en-US" b="1" i="0" dirty="0">
                <a:solidFill>
                  <a:srgbClr val="3C3C3B"/>
                </a:solidFill>
                <a:effectLst/>
                <a:latin typeface="Lato"/>
              </a:rPr>
              <a:t>Connections</a:t>
            </a:r>
            <a:r>
              <a:rPr lang="en-US" b="0" i="0" dirty="0">
                <a:solidFill>
                  <a:srgbClr val="3C3C3B"/>
                </a:solidFill>
                <a:effectLst/>
                <a:latin typeface="Lato"/>
              </a:rPr>
              <a:t> Pane to the left, immediately beneath the </a:t>
            </a:r>
            <a:r>
              <a:rPr lang="en-US" b="1" i="0" dirty="0">
                <a:solidFill>
                  <a:srgbClr val="3C3C3B"/>
                </a:solidFill>
                <a:effectLst/>
                <a:latin typeface="Lato"/>
              </a:rPr>
              <a:t>File</a:t>
            </a:r>
            <a:r>
              <a:rPr lang="en-US" b="0" i="0" dirty="0">
                <a:solidFill>
                  <a:srgbClr val="3C3C3B"/>
                </a:solidFill>
                <a:effectLst/>
                <a:latin typeface="Lato"/>
              </a:rPr>
              <a:t> menu. It is collapsed initially, but will contain a list of data connections as you create them.</a:t>
            </a:r>
          </a:p>
          <a:p>
            <a:pPr algn="l">
              <a:buFont typeface="+mj-lt"/>
              <a:buAutoNum type="arabicPeriod"/>
            </a:pPr>
            <a:r>
              <a:rPr lang="en-US" b="0" i="0" dirty="0">
                <a:solidFill>
                  <a:srgbClr val="3C3C3B"/>
                </a:solidFill>
                <a:effectLst/>
                <a:latin typeface="Lato"/>
              </a:rPr>
              <a:t>The two large buttons at the top give you the option to </a:t>
            </a:r>
            <a:r>
              <a:rPr lang="en-US" b="1" i="0" dirty="0">
                <a:solidFill>
                  <a:srgbClr val="3C3C3B"/>
                </a:solidFill>
                <a:effectLst/>
                <a:latin typeface="Lato"/>
              </a:rPr>
              <a:t>Open a Flow</a:t>
            </a:r>
            <a:r>
              <a:rPr lang="en-US" b="0" i="0" dirty="0">
                <a:solidFill>
                  <a:srgbClr val="3C3C3B"/>
                </a:solidFill>
                <a:effectLst/>
                <a:latin typeface="Lato"/>
              </a:rPr>
              <a:t>, which opens an existing Tableau Prep flow file, or </a:t>
            </a:r>
            <a:r>
              <a:rPr lang="en-US" b="1" i="0" dirty="0">
                <a:solidFill>
                  <a:srgbClr val="3C3C3B"/>
                </a:solidFill>
                <a:effectLst/>
                <a:latin typeface="Lato"/>
              </a:rPr>
              <a:t>Connect to Data</a:t>
            </a:r>
            <a:r>
              <a:rPr lang="en-US" b="0" i="0" dirty="0">
                <a:solidFill>
                  <a:srgbClr val="3C3C3B"/>
                </a:solidFill>
                <a:effectLst/>
                <a:latin typeface="Lato"/>
              </a:rPr>
              <a:t>, to start a new flow with an initial data connection. We'll define a flow in the next section. For now, think of a flow in terms of Tableau Prep's equivalent of a Tableau Desktop workbook.</a:t>
            </a:r>
          </a:p>
          <a:p>
            <a:pPr algn="l">
              <a:buFont typeface="+mj-lt"/>
              <a:buAutoNum type="arabicPeriod"/>
            </a:pPr>
            <a:r>
              <a:rPr lang="en-US" b="1" i="0" dirty="0">
                <a:solidFill>
                  <a:srgbClr val="3C3C3B"/>
                </a:solidFill>
                <a:effectLst/>
                <a:latin typeface="Lato"/>
              </a:rPr>
              <a:t>Recent Flows</a:t>
            </a:r>
            <a:r>
              <a:rPr lang="en-US" b="0" i="0" dirty="0">
                <a:solidFill>
                  <a:srgbClr val="3C3C3B"/>
                </a:solidFill>
                <a:effectLst/>
                <a:latin typeface="Lato"/>
              </a:rPr>
              <a:t> shows the Tableau Prep data flows that you have recently saved. You may click on one of these to open the flow and edit or run it. A toggle button on the right allows you to switch between thumbnails and a list.</a:t>
            </a:r>
          </a:p>
          <a:p>
            <a:pPr algn="l">
              <a:buFont typeface="+mj-lt"/>
              <a:buAutoNum type="arabicPeriod"/>
            </a:pPr>
            <a:r>
              <a:rPr lang="en-US" b="1" i="0" dirty="0">
                <a:solidFill>
                  <a:srgbClr val="3C3C3B"/>
                </a:solidFill>
                <a:effectLst/>
                <a:latin typeface="Lato"/>
              </a:rPr>
              <a:t>Sample Flows</a:t>
            </a:r>
            <a:r>
              <a:rPr lang="en-US" b="0" i="0" dirty="0">
                <a:solidFill>
                  <a:srgbClr val="3C3C3B"/>
                </a:solidFill>
                <a:effectLst/>
                <a:latin typeface="Lato"/>
              </a:rPr>
              <a:t> allows you to open some prebuilt examples.</a:t>
            </a:r>
          </a:p>
          <a:p>
            <a:pPr algn="l">
              <a:buFont typeface="+mj-lt"/>
              <a:buAutoNum type="arabicPeriod" startAt="5"/>
            </a:pPr>
            <a:r>
              <a:rPr lang="en-US" b="0" i="0" dirty="0">
                <a:solidFill>
                  <a:srgbClr val="3C3C3B"/>
                </a:solidFill>
                <a:effectLst/>
                <a:latin typeface="Lato"/>
              </a:rPr>
              <a:t>The </a:t>
            </a:r>
            <a:r>
              <a:rPr lang="en-US" b="1" i="0" dirty="0">
                <a:solidFill>
                  <a:srgbClr val="3C3C3B"/>
                </a:solidFill>
                <a:effectLst/>
                <a:latin typeface="Lato"/>
              </a:rPr>
              <a:t>Discover</a:t>
            </a:r>
            <a:r>
              <a:rPr lang="en-US" b="0" i="0" dirty="0">
                <a:solidFill>
                  <a:srgbClr val="3C3C3B"/>
                </a:solidFill>
                <a:effectLst/>
                <a:latin typeface="Lato"/>
              </a:rPr>
              <a:t> pane gives you options for training and resources as you learn more about Tableau Prep. A notification to upgrade will also appear if there is a newer version available.</a:t>
            </a:r>
          </a:p>
          <a:p>
            <a:pPr marL="158750" indent="0">
              <a:buNone/>
            </a:pPr>
            <a:endParaRPr dirty="0">
              <a:uFillTx/>
            </a:endParaRPr>
          </a:p>
        </p:txBody>
      </p:sp>
    </p:spTree>
    <p:extLst>
      <p:ext uri="{BB962C8B-B14F-4D97-AF65-F5344CB8AC3E}">
        <p14:creationId xmlns:p14="http://schemas.microsoft.com/office/powerpoint/2010/main" val="3434443066"/>
      </p:ext>
    </p:extLst>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b="0" i="0" dirty="0">
                <a:solidFill>
                  <a:srgbClr val="3C3C3B"/>
                </a:solidFill>
                <a:effectLst/>
                <a:latin typeface="Lato"/>
              </a:rPr>
              <a:t>Once you have opened or started a new flow, the home screen will be replaced with a new interface, which will facilitate the designing and running of flows: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interface consists of the following, which are numbered in the preceding screenshot:</a:t>
            </a:r>
          </a:p>
          <a:p>
            <a:pPr algn="l">
              <a:buFont typeface="+mj-lt"/>
              <a:buAutoNum type="arabicPeriod"/>
            </a:pPr>
            <a:r>
              <a:rPr lang="en-US" b="0" i="0" dirty="0">
                <a:solidFill>
                  <a:srgbClr val="3C3C3B"/>
                </a:solidFill>
                <a:effectLst/>
                <a:latin typeface="Lato"/>
              </a:rPr>
              <a:t>The flow pane, where you will logically build the flow of data with steps that will do anything from cleaning to calculation, to transformation and reshaping. Selecting any single step will reveal the interface on the bottom half of the screen. This interface will vary slightly, depending on the type of step you have selected.</a:t>
            </a:r>
          </a:p>
          <a:p>
            <a:pPr algn="l">
              <a:buFont typeface="+mj-lt"/>
              <a:buAutoNum type="arabicPeriod"/>
            </a:pPr>
            <a:r>
              <a:rPr lang="en-US" b="0" i="0" dirty="0">
                <a:solidFill>
                  <a:srgbClr val="3C3C3B"/>
                </a:solidFill>
                <a:effectLst/>
                <a:latin typeface="Lato"/>
              </a:rPr>
              <a:t>The settings, or changes pane lists settings for the step and also a list of all changes that are made in the step, from calculations to renaming or removing fields, to changing data types or grouping values. You can click on individual changes to edit them or see how they alter the data.</a:t>
            </a:r>
          </a:p>
          <a:p>
            <a:pPr algn="l">
              <a:buFont typeface="+mj-lt"/>
              <a:buAutoNum type="arabicPeriod"/>
            </a:pPr>
            <a:r>
              <a:rPr lang="en-US" b="0" i="0" dirty="0">
                <a:solidFill>
                  <a:srgbClr val="3C3C3B"/>
                </a:solidFill>
                <a:effectLst/>
                <a:latin typeface="Lato"/>
              </a:rPr>
              <a:t>The profile pane gives you a profile of each field in the data as it exists for the selected step. You can see the type and distribution of values for each field. Clicking on a field will highlight the lineage in the flow pane and clicking one or more values of a field will highlight the related values of other fields.</a:t>
            </a:r>
          </a:p>
          <a:p>
            <a:pPr algn="l">
              <a:buFont typeface="+mj-lt"/>
              <a:buAutoNum type="arabicPeriod" startAt="4"/>
            </a:pPr>
            <a:r>
              <a:rPr lang="en-US" b="0" i="0" dirty="0">
                <a:solidFill>
                  <a:srgbClr val="3C3C3B"/>
                </a:solidFill>
                <a:effectLst/>
                <a:latin typeface="Lato"/>
              </a:rPr>
              <a:t>The data grid shows individual records of data as they exist in that step. Selecting a change in the changes grid will show the data based on changes up to and including the selected change. Selecting a value in the profile pane will filter the data grid to only show records containing that value. For example, selecting the first row of the Order Date field in the profile pane will filter the data grid to show only records represented by that bar. This allows you to explore the data, but doesn't alter the data until you perform a specific action that does result in a change.</a:t>
            </a:r>
          </a:p>
          <a:p>
            <a:pPr algn="l"/>
            <a:r>
              <a:rPr lang="en-US" b="0" i="0" dirty="0">
                <a:solidFill>
                  <a:srgbClr val="3C3C3B"/>
                </a:solidFill>
                <a:effectLst/>
                <a:latin typeface="Lato"/>
              </a:rPr>
              <a:t>You will also notice the toolbar that allows you to undo or redo actions, refresh data, or run the flow. Additionally, there will be other options or controls that appear based on the type of step or field that's selected. We'll consider those details as we dive into the paradigm of Tableau Prep, and a practical example later in the lesson.</a:t>
            </a:r>
          </a:p>
          <a:p>
            <a:pPr marL="158750" indent="0">
              <a:buNone/>
            </a:pPr>
            <a:endParaRPr dirty="0">
              <a:uFillTx/>
            </a:endParaRPr>
          </a:p>
        </p:txBody>
      </p:sp>
    </p:spTree>
    <p:extLst>
      <p:ext uri="{BB962C8B-B14F-4D97-AF65-F5344CB8AC3E}">
        <p14:creationId xmlns:p14="http://schemas.microsoft.com/office/powerpoint/2010/main" val="3518992508"/>
      </p:ext>
    </p:extLst>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7500" lnSpcReduction="20000"/>
          </a:bodyPr>
          <a:lstStyle/>
          <a:p>
            <a:pPr marL="158750" indent="0">
              <a:buNone/>
            </a:pPr>
            <a:r>
              <a:rPr lang="en-US" dirty="0">
                <a:uFillTx/>
              </a:rPr>
              <a:t>The overall paradigm of Tableau Prep is a hands-on, visual experience of discovering, cleaning, and shaping data through a flow. A flow (sometimes also called a data flow) is a logical series of steps and changes that are applied to data from input(s) to output(s).</a:t>
            </a:r>
          </a:p>
          <a:p>
            <a:pPr marL="158750" indent="0">
              <a:buNone/>
            </a:pPr>
            <a:endParaRPr lang="en-US" dirty="0">
              <a:uFillTx/>
            </a:endParaRPr>
          </a:p>
          <a:p>
            <a:pPr algn="l"/>
            <a:r>
              <a:rPr lang="en-US" b="0" i="0" dirty="0">
                <a:solidFill>
                  <a:srgbClr val="3C3C3B"/>
                </a:solidFill>
                <a:effectLst/>
                <a:latin typeface="Lato"/>
              </a:rPr>
              <a:t>Each of the individual components of the flow are called steps, which are connected by lines that indicate the logical flow of data from left to right. The lines are sometimes called connectors or branches of the flow. Notice that the </a:t>
            </a:r>
            <a:r>
              <a:rPr lang="en-US" b="1" i="0" dirty="0">
                <a:solidFill>
                  <a:srgbClr val="3C3C3B"/>
                </a:solidFill>
                <a:effectLst/>
                <a:latin typeface="Lato"/>
              </a:rPr>
              <a:t>Aggregate Step</a:t>
            </a:r>
            <a:r>
              <a:rPr lang="en-US" b="0" i="0" dirty="0">
                <a:solidFill>
                  <a:srgbClr val="3C3C3B"/>
                </a:solidFill>
                <a:effectLst/>
                <a:latin typeface="Lato"/>
              </a:rPr>
              <a:t> here has one line coming in from the left and three branches extending to the right. Any step can have multiple output branches that represent logical copies of the data at that point in the flow.</a:t>
            </a:r>
          </a:p>
          <a:p>
            <a:pPr algn="l"/>
            <a:r>
              <a:rPr lang="en-US" b="0" i="0" dirty="0">
                <a:solidFill>
                  <a:srgbClr val="3C3C3B"/>
                </a:solidFill>
                <a:effectLst/>
                <a:latin typeface="Lato"/>
              </a:rPr>
              <a:t>One important thing to notice is that four of the step types represent the four major transformations of data we discussed in </a:t>
            </a:r>
            <a:r>
              <a:rPr lang="en-US" b="0" i="1" dirty="0">
                <a:solidFill>
                  <a:srgbClr val="3C3C3B"/>
                </a:solidFill>
                <a:effectLst/>
                <a:latin typeface="Lato"/>
              </a:rPr>
              <a:t>lesson 14</a:t>
            </a:r>
            <a:r>
              <a:rPr lang="en-US" b="0" i="0" dirty="0">
                <a:solidFill>
                  <a:srgbClr val="3C3C3B"/>
                </a:solidFill>
                <a:effectLst/>
                <a:latin typeface="Lato"/>
              </a:rPr>
              <a:t>, </a:t>
            </a:r>
            <a:r>
              <a:rPr lang="en-US" b="0" i="1" dirty="0">
                <a:solidFill>
                  <a:srgbClr val="3C3C3B"/>
                </a:solidFill>
                <a:effectLst/>
                <a:latin typeface="Lato"/>
              </a:rPr>
              <a:t>Structuring Messy Data to Work Well in Tableau</a:t>
            </a:r>
            <a:r>
              <a:rPr lang="en-US" b="0" i="0" dirty="0">
                <a:solidFill>
                  <a:srgbClr val="3C3C3B"/>
                </a:solidFill>
                <a:effectLst/>
                <a:latin typeface="Lato"/>
              </a:rPr>
              <a:t>. The step types of </a:t>
            </a:r>
            <a:r>
              <a:rPr lang="en-US" b="1" i="0" dirty="0">
                <a:solidFill>
                  <a:srgbClr val="3C3C3B"/>
                </a:solidFill>
                <a:effectLst/>
                <a:latin typeface="Lato"/>
              </a:rPr>
              <a:t>Pivot</a:t>
            </a:r>
            <a:r>
              <a:rPr lang="en-US" b="0" i="0" dirty="0">
                <a:solidFill>
                  <a:srgbClr val="3C3C3B"/>
                </a:solidFill>
                <a:effectLst/>
                <a:latin typeface="Lato"/>
              </a:rPr>
              <a:t>, </a:t>
            </a:r>
            <a:r>
              <a:rPr lang="en-US" b="1" i="0" dirty="0">
                <a:solidFill>
                  <a:srgbClr val="3C3C3B"/>
                </a:solidFill>
                <a:effectLst/>
                <a:latin typeface="Lato"/>
              </a:rPr>
              <a:t>Union</a:t>
            </a:r>
            <a:r>
              <a:rPr lang="en-US" b="0" i="0" dirty="0">
                <a:solidFill>
                  <a:srgbClr val="3C3C3B"/>
                </a:solidFill>
                <a:effectLst/>
                <a:latin typeface="Lato"/>
              </a:rPr>
              <a:t>, </a:t>
            </a:r>
            <a:r>
              <a:rPr lang="en-US" b="1" i="0" dirty="0">
                <a:solidFill>
                  <a:srgbClr val="3C3C3B"/>
                </a:solidFill>
                <a:effectLst/>
                <a:latin typeface="Lato"/>
              </a:rPr>
              <a:t>Join</a:t>
            </a:r>
            <a:r>
              <a:rPr lang="en-US" b="0" i="0" dirty="0">
                <a:solidFill>
                  <a:srgbClr val="3C3C3B"/>
                </a:solidFill>
                <a:effectLst/>
                <a:latin typeface="Lato"/>
              </a:rPr>
              <a:t>, and </a:t>
            </a:r>
            <a:r>
              <a:rPr lang="en-US" b="1" i="0" dirty="0">
                <a:solidFill>
                  <a:srgbClr val="3C3C3B"/>
                </a:solidFill>
                <a:effectLst/>
                <a:latin typeface="Lato"/>
              </a:rPr>
              <a:t>Aggregate</a:t>
            </a:r>
            <a:r>
              <a:rPr lang="en-US" b="0" i="0" dirty="0">
                <a:solidFill>
                  <a:srgbClr val="3C3C3B"/>
                </a:solidFill>
                <a:effectLst/>
                <a:latin typeface="Lato"/>
              </a:rPr>
              <a:t> exactly match those transformations, while the </a:t>
            </a:r>
            <a:r>
              <a:rPr lang="en-US" b="1" i="0" dirty="0">
                <a:solidFill>
                  <a:srgbClr val="3C3C3B"/>
                </a:solidFill>
                <a:effectLst/>
                <a:latin typeface="Lato"/>
              </a:rPr>
              <a:t>Clean Step</a:t>
            </a:r>
            <a:r>
              <a:rPr lang="en-US" b="0" i="0" dirty="0">
                <a:solidFill>
                  <a:srgbClr val="3C3C3B"/>
                </a:solidFill>
                <a:effectLst/>
                <a:latin typeface="Lato"/>
              </a:rPr>
              <a:t> allows various other operations involved in cleaning and calculating. You may wish to refresh your memory on the basic transformations in the previous lesson.</a:t>
            </a:r>
          </a:p>
          <a:p>
            <a:pPr algn="l"/>
            <a:r>
              <a:rPr lang="en-US" b="0" i="0" dirty="0">
                <a:solidFill>
                  <a:srgbClr val="3C3C3B"/>
                </a:solidFill>
                <a:effectLst/>
                <a:latin typeface="Lato"/>
              </a:rPr>
              <a:t>As we work through an example of a flow throughout this lesson, we'll examine each type of step more closely. For now, consider these preliminary definitions of the primary steps in Tableau Prep:</a:t>
            </a:r>
          </a:p>
          <a:p>
            <a:pPr algn="l">
              <a:buFont typeface="Arial" panose="020B0604020202020204" pitchFamily="34" charset="0"/>
              <a:buChar char="•"/>
            </a:pPr>
            <a:r>
              <a:rPr lang="en-US" b="1" i="0" dirty="0">
                <a:solidFill>
                  <a:srgbClr val="3C3C3B"/>
                </a:solidFill>
                <a:effectLst/>
                <a:latin typeface="Lato"/>
              </a:rPr>
              <a:t>Input</a:t>
            </a:r>
            <a:r>
              <a:rPr lang="en-US" b="0" i="0" dirty="0">
                <a:solidFill>
                  <a:srgbClr val="3C3C3B"/>
                </a:solidFill>
                <a:effectLst/>
                <a:latin typeface="Lato"/>
              </a:rPr>
              <a:t>: An input step starts the flow with data from a source such as a file, table, view, or custom SQL. It gives options for defining file delimiters, unions of multiple tables or files, and how much data to sample (for larger record sets).</a:t>
            </a:r>
          </a:p>
          <a:p>
            <a:pPr algn="l">
              <a:buFont typeface="Arial" panose="020B0604020202020204" pitchFamily="34" charset="0"/>
              <a:buChar char="•"/>
            </a:pPr>
            <a:r>
              <a:rPr lang="en-US" b="1" i="0" dirty="0">
                <a:solidFill>
                  <a:srgbClr val="3C3C3B"/>
                </a:solidFill>
                <a:effectLst/>
                <a:latin typeface="Lato"/>
              </a:rPr>
              <a:t>Clean Step</a:t>
            </a:r>
            <a:r>
              <a:rPr lang="en-US" b="0" i="0" dirty="0">
                <a:solidFill>
                  <a:srgbClr val="3C3C3B"/>
                </a:solidFill>
                <a:effectLst/>
                <a:latin typeface="Lato"/>
              </a:rPr>
              <a:t>: A clean step allows you to perform a wide variety of functions on the data, including calculations, filtering, adjusting data types, removing and merging fields, grouping and cleaning, and much more.</a:t>
            </a:r>
          </a:p>
          <a:p>
            <a:pPr algn="l">
              <a:buFont typeface="Arial" panose="020B0604020202020204" pitchFamily="34" charset="0"/>
              <a:buChar char="•"/>
            </a:pPr>
            <a:r>
              <a:rPr lang="en-US" b="1" i="0" dirty="0">
                <a:solidFill>
                  <a:srgbClr val="3C3C3B"/>
                </a:solidFill>
                <a:effectLst/>
                <a:latin typeface="Lato"/>
              </a:rPr>
              <a:t>Aggregate Step</a:t>
            </a:r>
            <a:r>
              <a:rPr lang="en-US" b="0" i="0" dirty="0">
                <a:solidFill>
                  <a:srgbClr val="3C3C3B"/>
                </a:solidFill>
                <a:effectLst/>
                <a:latin typeface="Lato"/>
              </a:rPr>
              <a:t>: An aggregate step allows you to aggregate values (for example, get MIN, MAX, SUM, AVG) at a level of detail you specify.</a:t>
            </a:r>
          </a:p>
          <a:p>
            <a:pPr algn="l">
              <a:buFont typeface="Arial" panose="020B0604020202020204" pitchFamily="34" charset="0"/>
              <a:buChar char="•"/>
            </a:pPr>
            <a:r>
              <a:rPr lang="en-US" b="1" i="0" dirty="0">
                <a:solidFill>
                  <a:srgbClr val="3C3C3B"/>
                </a:solidFill>
                <a:effectLst/>
                <a:latin typeface="Lato"/>
              </a:rPr>
              <a:t>Join Step</a:t>
            </a:r>
            <a:r>
              <a:rPr lang="en-US" b="0" i="0" dirty="0">
                <a:solidFill>
                  <a:srgbClr val="3C3C3B"/>
                </a:solidFill>
                <a:effectLst/>
                <a:latin typeface="Lato"/>
              </a:rPr>
              <a:t>: A join step allows you to bring together two branches of the flow and match data row by row based on the fields you select and the type of join.</a:t>
            </a:r>
          </a:p>
          <a:p>
            <a:pPr algn="l">
              <a:buFont typeface="Arial" panose="020B0604020202020204" pitchFamily="34" charset="0"/>
              <a:buChar char="•"/>
            </a:pPr>
            <a:r>
              <a:rPr lang="en-US" b="1" i="0" dirty="0">
                <a:solidFill>
                  <a:srgbClr val="3C3C3B"/>
                </a:solidFill>
                <a:effectLst/>
                <a:latin typeface="Lato"/>
              </a:rPr>
              <a:t>Union Step</a:t>
            </a:r>
            <a:r>
              <a:rPr lang="en-US" b="0" i="0" dirty="0">
                <a:solidFill>
                  <a:srgbClr val="3C3C3B"/>
                </a:solidFill>
                <a:effectLst/>
                <a:latin typeface="Lato"/>
              </a:rPr>
              <a:t>: A union step allows you to bring together two or more branches representing sets of data to be unioned together. You will have options for merging or removing mismatched fields. </a:t>
            </a:r>
            <a:r>
              <a:rPr lang="en-US" b="0" i="0" dirty="0">
                <a:solidFill>
                  <a:srgbClr val="FFFFFF"/>
                </a:solidFill>
                <a:effectLst/>
                <a:latin typeface="Lato"/>
              </a:rPr>
              <a:t>Both the </a:t>
            </a:r>
            <a:r>
              <a:rPr lang="en-US" b="1" i="0" dirty="0">
                <a:solidFill>
                  <a:srgbClr val="FFFFFF"/>
                </a:solidFill>
                <a:effectLst/>
                <a:latin typeface="Lato"/>
              </a:rPr>
              <a:t>Union Step</a:t>
            </a:r>
            <a:r>
              <a:rPr lang="en-US" b="0" i="0" dirty="0">
                <a:solidFill>
                  <a:srgbClr val="FFFFFF"/>
                </a:solidFill>
                <a:effectLst/>
                <a:latin typeface="Lato"/>
              </a:rPr>
              <a:t> and </a:t>
            </a:r>
            <a:r>
              <a:rPr lang="en-US" b="1" i="0" dirty="0">
                <a:solidFill>
                  <a:srgbClr val="FFFFFF"/>
                </a:solidFill>
                <a:effectLst/>
                <a:latin typeface="Lato"/>
              </a:rPr>
              <a:t>Join Step</a:t>
            </a:r>
            <a:r>
              <a:rPr lang="en-US" b="0" i="0" dirty="0">
                <a:solidFill>
                  <a:srgbClr val="FFFFFF"/>
                </a:solidFill>
                <a:effectLst/>
                <a:latin typeface="Lato"/>
              </a:rPr>
              <a:t> in this example have an error icon, indicating that something has not been configured correctly in the flow. Hovering over the icon gives a tooltip description of the error. In this case, the error is due to only having one input connection, while both the union and join require at least two inputs. Often, selecting a step with an error icon may reveal details about the error in the changes pane or elsewhere in the configuration steps.</a:t>
            </a:r>
          </a:p>
          <a:p>
            <a:pPr algn="l">
              <a:buFont typeface="Arial" panose="020B0604020202020204" pitchFamily="34" charset="0"/>
              <a:buChar char="•"/>
            </a:pPr>
            <a:r>
              <a:rPr lang="en-US" b="1" i="0" dirty="0">
                <a:solidFill>
                  <a:srgbClr val="3C3C3B"/>
                </a:solidFill>
                <a:effectLst/>
                <a:latin typeface="Lato"/>
              </a:rPr>
              <a:t>Pivot Step</a:t>
            </a:r>
            <a:r>
              <a:rPr lang="en-US" b="0" i="0" dirty="0">
                <a:solidFill>
                  <a:srgbClr val="3C3C3B"/>
                </a:solidFill>
                <a:effectLst/>
                <a:latin typeface="Lato"/>
              </a:rPr>
              <a:t>: A pivot step allows you to transform columns of data into rows or rows of data into columns. You'll have options to select the type of pivot as well as the fields themselves. The term </a:t>
            </a:r>
            <a:r>
              <a:rPr lang="en-US" b="0" i="1" dirty="0">
                <a:solidFill>
                  <a:srgbClr val="3C3C3B"/>
                </a:solidFill>
                <a:effectLst/>
                <a:latin typeface="Lato"/>
              </a:rPr>
              <a:t>transpose</a:t>
            </a:r>
            <a:r>
              <a:rPr lang="en-US" b="0" i="0" dirty="0">
                <a:solidFill>
                  <a:srgbClr val="3C3C3B"/>
                </a:solidFill>
                <a:effectLst/>
                <a:latin typeface="Lato"/>
              </a:rPr>
              <a:t> is sometimes also used to describe this operation.</a:t>
            </a:r>
          </a:p>
          <a:p>
            <a:pPr algn="l">
              <a:buFont typeface="Arial" panose="020B0604020202020204" pitchFamily="34" charset="0"/>
              <a:buChar char="•"/>
            </a:pPr>
            <a:r>
              <a:rPr lang="en-US" b="1" i="0" dirty="0">
                <a:solidFill>
                  <a:srgbClr val="3C3C3B"/>
                </a:solidFill>
                <a:effectLst/>
                <a:latin typeface="Lato"/>
              </a:rPr>
              <a:t>Output</a:t>
            </a:r>
            <a:r>
              <a:rPr lang="en-US" b="0" i="0" dirty="0">
                <a:solidFill>
                  <a:srgbClr val="3C3C3B"/>
                </a:solidFill>
                <a:effectLst/>
                <a:latin typeface="Lato"/>
              </a:rPr>
              <a:t>: The output step defines the ultimate destination for the cleaned and transformed data. This could be a text file (.csv), extract (.hyper or .tde), or published extracted data source to Tableau Server. The ability to output to a database has been announced, although is not available at the time of writing. You'll have options to select the type of output, along with the path and filename or Tableau Server and project.</a:t>
            </a:r>
          </a:p>
          <a:p>
            <a:pPr algn="l"/>
            <a:r>
              <a:rPr lang="en-US" b="0" i="0" dirty="0">
                <a:solidFill>
                  <a:srgbClr val="FFFFFF"/>
                </a:solidFill>
                <a:effectLst/>
                <a:latin typeface="Lato"/>
              </a:rPr>
              <a:t>Right-clicking a step or connector reveals various options. You may also drag and drop steps onto other steps to reveal options such as joining or unioning the steps together. If you want to replace an early part of the flow to swap out an input step, you can right-click the connector and select </a:t>
            </a:r>
            <a:r>
              <a:rPr lang="en-US" b="1" i="0" dirty="0">
                <a:solidFill>
                  <a:srgbClr val="FFFFFF"/>
                </a:solidFill>
                <a:effectLst/>
                <a:latin typeface="Lato"/>
              </a:rPr>
              <a:t>Remove</a:t>
            </a:r>
            <a:r>
              <a:rPr lang="en-US" b="0" i="0" dirty="0">
                <a:solidFill>
                  <a:srgbClr val="FFFFFF"/>
                </a:solidFill>
                <a:effectLst/>
                <a:latin typeface="Lato"/>
              </a:rPr>
              <a:t>, and then drag the new input step over the desired next step in the flow to add it as the new input.</a:t>
            </a:r>
          </a:p>
          <a:p>
            <a:pPr algn="l"/>
            <a:r>
              <a:rPr lang="en-US" b="0" i="0" dirty="0">
                <a:solidFill>
                  <a:srgbClr val="3C3C3B"/>
                </a:solidFill>
                <a:effectLst/>
                <a:latin typeface="Lato"/>
              </a:rPr>
              <a:t>In addition to using the term </a:t>
            </a:r>
            <a:r>
              <a:rPr lang="en-US" b="0" i="1" dirty="0">
                <a:solidFill>
                  <a:srgbClr val="3C3C3B"/>
                </a:solidFill>
                <a:effectLst/>
                <a:latin typeface="Lato"/>
              </a:rPr>
              <a:t>flow</a:t>
            </a:r>
            <a:r>
              <a:rPr lang="en-US" b="0" i="0" dirty="0">
                <a:solidFill>
                  <a:srgbClr val="3C3C3B"/>
                </a:solidFill>
                <a:effectLst/>
                <a:latin typeface="Lato"/>
              </a:rPr>
              <a:t> to refer to the steps and connections that define the logical flow and transformation of the data, we'll also use the term flow to refer to the file that Tableau Prep uses to store the definition of the steps and changes of a flow. Tableau Prep flow files have the .tfl (unpackaged flow) or .tflx (packaged flow) extension.</a:t>
            </a:r>
          </a:p>
          <a:p>
            <a:pPr algn="l"/>
            <a:r>
              <a:rPr lang="en-US" b="0" i="0" dirty="0">
                <a:solidFill>
                  <a:srgbClr val="3C3C3B"/>
                </a:solidFill>
                <a:effectLst/>
                <a:latin typeface="Lato"/>
              </a:rPr>
              <a:t>The paradigm of Tableau Prep goes far beyond the features and capabilities of any single step. As you build and modify flows, you'll receive instant feedback so that you can see the impact of each step and change. This makes it relatively easy (and fun!) to iteratively discover your data and make the necessary changes.</a:t>
            </a:r>
          </a:p>
          <a:p>
            <a:pPr algn="l"/>
            <a:r>
              <a:rPr lang="en-US" b="0" i="0" dirty="0">
                <a:solidFill>
                  <a:srgbClr val="FFFFFF"/>
                </a:solidFill>
                <a:effectLst/>
                <a:latin typeface="Lato"/>
              </a:rPr>
              <a:t>When you are building flows, adding steps, making changes, and interacting with data, you are in </a:t>
            </a:r>
            <a:r>
              <a:rPr lang="en-US" b="1" i="0" dirty="0">
                <a:solidFill>
                  <a:srgbClr val="FFFFFF"/>
                </a:solidFill>
                <a:effectLst/>
                <a:latin typeface="Lato"/>
              </a:rPr>
              <a:t>design mode</a:t>
            </a:r>
            <a:r>
              <a:rPr lang="en-US" b="0" i="0" dirty="0">
                <a:solidFill>
                  <a:srgbClr val="FFFFFF"/>
                </a:solidFill>
                <a:effectLst/>
                <a:latin typeface="Lato"/>
              </a:rPr>
              <a:t>. Tableau Prep uses a combination of the Hyper engine's cache, along with direct queries of the database, to provide near-instant feedback as you make changes. When you run a flow, you are using </a:t>
            </a:r>
            <a:r>
              <a:rPr lang="en-US" b="1" i="0" dirty="0">
                <a:solidFill>
                  <a:srgbClr val="FFFFFF"/>
                </a:solidFill>
                <a:effectLst/>
                <a:latin typeface="Lato"/>
              </a:rPr>
              <a:t>batch mode</a:t>
            </a:r>
            <a:r>
              <a:rPr lang="en-US" b="0" i="0" dirty="0">
                <a:solidFill>
                  <a:srgbClr val="FFFFFF"/>
                </a:solidFill>
                <a:effectLst/>
                <a:latin typeface="Lato"/>
              </a:rPr>
              <a:t> or </a:t>
            </a:r>
            <a:r>
              <a:rPr lang="en-US" b="1" i="0" dirty="0">
                <a:solidFill>
                  <a:srgbClr val="FFFFFF"/>
                </a:solidFill>
                <a:effectLst/>
                <a:latin typeface="Lato"/>
              </a:rPr>
              <a:t>execution mode</a:t>
            </a:r>
            <a:r>
              <a:rPr lang="en-US" b="0" i="0" dirty="0">
                <a:solidFill>
                  <a:srgbClr val="FFFFFF"/>
                </a:solidFill>
                <a:effectLst/>
                <a:latin typeface="Lato"/>
              </a:rPr>
              <a:t>. Tableau Prep will run optimized queries and operations that may be slightly different than the queries that are run in design mode.</a:t>
            </a:r>
          </a:p>
          <a:p>
            <a:pPr algn="l"/>
            <a:r>
              <a:rPr lang="en-US" b="0" i="0" dirty="0">
                <a:solidFill>
                  <a:srgbClr val="3C3C3B"/>
                </a:solidFill>
                <a:effectLst/>
                <a:latin typeface="Lato"/>
              </a:rPr>
              <a:t>We'll consider an example in the remainder of this lesson to aid in our discussion of the Tableau Prep paradigm and highlight some important features and considerations. The example will unfold organically, which will allow us to see how Tableau Prep gives you incredible flexibility to address data challenges as they arise and make changes as you discover new aspects of your data.</a:t>
            </a:r>
          </a:p>
          <a:p>
            <a:pPr algn="l"/>
            <a:r>
              <a:rPr lang="en-US" b="0" i="0" dirty="0">
                <a:solidFill>
                  <a:srgbClr val="3C3C3B"/>
                </a:solidFill>
                <a:effectLst/>
                <a:latin typeface="Lato"/>
              </a:rPr>
              <a:t>We'll put you in the role of an analyst at your organization, with the task of analyzing employee air travel. This will include ticket prices, airlines, and even a bit of geospatial analysis of the trips themselves. The data needs to be consolidated from multiple systems and will require some cleaning and shaping to enable the analysis.</a:t>
            </a:r>
          </a:p>
          <a:p>
            <a:pPr algn="l"/>
            <a:r>
              <a:rPr lang="en-US" b="0" i="0" dirty="0">
                <a:solidFill>
                  <a:srgbClr val="3C3C3B"/>
                </a:solidFill>
                <a:effectLst/>
                <a:latin typeface="Lato"/>
              </a:rPr>
              <a:t>To follow along, open Tableau Prep Builder, which will start on the home screen (there is not a starter flow for this lesson). The sample data is in the lesson 15 directory, along with the Complete flow if you want to check your work. The Complete (clean) flow contains a sample of how a flow might be self-documented—it will not match screenshots precisely.</a:t>
            </a:r>
          </a:p>
          <a:p>
            <a:pPr algn="l"/>
            <a:r>
              <a:rPr lang="en-US" b="0" i="0" dirty="0">
                <a:solidFill>
                  <a:srgbClr val="FFFFFF"/>
                </a:solidFill>
                <a:effectLst/>
                <a:latin typeface="Lato"/>
              </a:rPr>
              <a:t>When you open the Complete flow file, you'll likely receive errors and warnings that input paths and output paths are not valid. This is expected because your machine will almost certainly have a different drive and directory structure than the one on which the examples were prepared. You'll also run into this behavior when you share flow files with others. To resolve the issues, simply work through the connections in the </a:t>
            </a:r>
            <a:r>
              <a:rPr lang="en-US" b="1" i="0" dirty="0">
                <a:solidFill>
                  <a:srgbClr val="FFFFFF"/>
                </a:solidFill>
                <a:effectLst/>
                <a:latin typeface="Lato"/>
              </a:rPr>
              <a:t>Connections</a:t>
            </a:r>
            <a:r>
              <a:rPr lang="en-US" b="0" i="0" dirty="0">
                <a:solidFill>
                  <a:srgbClr val="FFFFFF"/>
                </a:solidFill>
                <a:effectLst/>
                <a:latin typeface="Lato"/>
              </a:rPr>
              <a:t> pane (expanded in </a:t>
            </a:r>
            <a:r>
              <a:rPr lang="en-US" b="0" i="1" dirty="0">
                <a:solidFill>
                  <a:srgbClr val="FFFFFF"/>
                </a:solidFill>
                <a:effectLst/>
                <a:latin typeface="Lato"/>
              </a:rPr>
              <a:t>Figure</a:t>
            </a:r>
            <a:r>
              <a:rPr lang="en-US" b="0" i="0" dirty="0">
                <a:solidFill>
                  <a:srgbClr val="FFFFFF"/>
                </a:solidFill>
                <a:effectLst/>
                <a:latin typeface="Lato"/>
              </a:rPr>
              <a:t>) on the left to reconnect to the files and set output steps to appropriate directories on your machine.</a:t>
            </a:r>
          </a:p>
          <a:p>
            <a:pPr algn="l"/>
            <a:r>
              <a:rPr lang="en-US" b="0" i="0" dirty="0">
                <a:solidFill>
                  <a:srgbClr val="3C3C3B"/>
                </a:solidFill>
                <a:effectLst/>
                <a:latin typeface="Lato"/>
              </a:rPr>
              <a:t>We'll start by connecting to some data!</a:t>
            </a:r>
          </a:p>
          <a:p>
            <a:pPr marL="158750" indent="0">
              <a:buNone/>
            </a:pPr>
            <a:endParaRPr lang="en-US" dirty="0">
              <a:uFillTx/>
            </a:endParaRPr>
          </a:p>
        </p:txBody>
      </p:sp>
    </p:spTree>
    <p:extLst>
      <p:ext uri="{BB962C8B-B14F-4D97-AF65-F5344CB8AC3E}">
        <p14:creationId xmlns:p14="http://schemas.microsoft.com/office/powerpoint/2010/main" val="1221444081"/>
      </p:ext>
    </p:extLst>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Either UI element will bring up a list of data source types to select.</a:t>
            </a:r>
          </a:p>
          <a:p>
            <a:pPr algn="l"/>
            <a:r>
              <a:rPr lang="en-US" b="0" i="0" dirty="0">
                <a:solidFill>
                  <a:srgbClr val="FFFFFF"/>
                </a:solidFill>
                <a:effectLst/>
                <a:latin typeface="Lato"/>
              </a:rPr>
              <a:t>As with Tableau Desktop, for file-based data sources, you may drag the file from </a:t>
            </a:r>
            <a:r>
              <a:rPr lang="en-US" b="1" i="0" dirty="0">
                <a:solidFill>
                  <a:srgbClr val="FFFFFF"/>
                </a:solidFill>
                <a:effectLst/>
                <a:latin typeface="Lato"/>
              </a:rPr>
              <a:t>Windows Explorer</a:t>
            </a:r>
            <a:r>
              <a:rPr lang="en-US" b="0" i="0" dirty="0">
                <a:solidFill>
                  <a:srgbClr val="FFFFFF"/>
                </a:solidFill>
                <a:effectLst/>
                <a:latin typeface="Lato"/>
              </a:rPr>
              <a:t> or </a:t>
            </a:r>
            <a:r>
              <a:rPr lang="en-US" b="1" i="0" dirty="0">
                <a:solidFill>
                  <a:srgbClr val="FFFFFF"/>
                </a:solidFill>
                <a:effectLst/>
                <a:latin typeface="Lato"/>
              </a:rPr>
              <a:t>Finder</a:t>
            </a:r>
            <a:r>
              <a:rPr lang="en-US" b="0" i="0" dirty="0">
                <a:solidFill>
                  <a:srgbClr val="FFFFFF"/>
                </a:solidFill>
                <a:effectLst/>
                <a:latin typeface="Lato"/>
              </a:rPr>
              <a:t> onto the Tableau Prep window to quickly create a connection.</a:t>
            </a:r>
          </a:p>
          <a:p>
            <a:pPr algn="l"/>
            <a:r>
              <a:rPr lang="en-US" b="0" i="0" dirty="0">
                <a:solidFill>
                  <a:srgbClr val="3C3C3B"/>
                </a:solidFill>
                <a:effectLst/>
                <a:latin typeface="Lato"/>
              </a:rPr>
              <a:t>Tableau Prep supports dozens of file types and databases, and the list continues to grow. You'll recognize many of the same types of connection possibilities that exist in Tableau Desktop. However, at the time of writing this course, Tableau Prep does not support all the connections that are available in Tableau Desktop.</a:t>
            </a:r>
          </a:p>
          <a:p>
            <a:pPr algn="l"/>
            <a:r>
              <a:rPr lang="en-US" b="0" i="0" dirty="0">
                <a:solidFill>
                  <a:srgbClr val="3C3C3B"/>
                </a:solidFill>
                <a:effectLst/>
                <a:latin typeface="Lato"/>
              </a:rPr>
              <a:t>You may create as many connections as you like and the </a:t>
            </a:r>
            <a:r>
              <a:rPr lang="en-US" b="1" i="0" dirty="0">
                <a:solidFill>
                  <a:srgbClr val="3C3C3B"/>
                </a:solidFill>
                <a:effectLst/>
                <a:latin typeface="Lato"/>
              </a:rPr>
              <a:t>Connections</a:t>
            </a:r>
            <a:r>
              <a:rPr lang="en-US" b="0" i="0" dirty="0">
                <a:solidFill>
                  <a:srgbClr val="3C3C3B"/>
                </a:solidFill>
                <a:effectLst/>
                <a:latin typeface="Lato"/>
              </a:rPr>
              <a:t> pane will list each connection separately with any associated files, tables, views, and stored procedures, or other options that are applicable to that data source. You will be able to use any combination of data sources in the flow.</a:t>
            </a:r>
          </a:p>
          <a:p>
            <a:pPr marL="158750" indent="0">
              <a:buNone/>
            </a:pPr>
            <a:endParaRPr dirty="0">
              <a:uFillTx/>
            </a:endParaRPr>
          </a:p>
        </p:txBody>
      </p:sp>
    </p:spTree>
    <p:extLst>
      <p:ext uri="{BB962C8B-B14F-4D97-AF65-F5344CB8AC3E}">
        <p14:creationId xmlns:p14="http://schemas.microsoft.com/office/powerpoint/2010/main" val="2376585595"/>
      </p:ext>
    </p:extLst>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For now, let's start our example with the following steps:</a:t>
            </a:r>
          </a:p>
          <a:p>
            <a:pPr algn="l">
              <a:buFont typeface="+mj-lt"/>
              <a:buAutoNum type="arabicPeriod"/>
            </a:pPr>
            <a:r>
              <a:rPr lang="en-US" b="0" i="0" dirty="0">
                <a:solidFill>
                  <a:srgbClr val="3C3C3B"/>
                </a:solidFill>
                <a:effectLst/>
                <a:latin typeface="Lato"/>
              </a:rPr>
              <a:t>Starting from the window shown in, click </a:t>
            </a:r>
            <a:r>
              <a:rPr lang="en-US" b="1" i="0" dirty="0">
                <a:solidFill>
                  <a:srgbClr val="3C3C3B"/>
                </a:solidFill>
                <a:effectLst/>
                <a:latin typeface="Lato"/>
              </a:rPr>
              <a:t>Connect to Data</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From the expanded list of possible connections that appears, select </a:t>
            </a:r>
            <a:r>
              <a:rPr lang="en-US" b="1" i="0" dirty="0">
                <a:solidFill>
                  <a:srgbClr val="3C3C3B"/>
                </a:solidFill>
                <a:effectLst/>
                <a:latin typeface="Lato"/>
              </a:rPr>
              <a:t>Microsoft Excel</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You'll see a main table called </a:t>
            </a:r>
            <a:r>
              <a:rPr lang="en-US" b="1" i="0" dirty="0">
                <a:solidFill>
                  <a:srgbClr val="3C3C3B"/>
                </a:solidFill>
                <a:effectLst/>
                <a:latin typeface="Lato"/>
              </a:rPr>
              <a:t>Employee Flights</a:t>
            </a:r>
            <a:r>
              <a:rPr lang="en-US" b="0" i="0" dirty="0">
                <a:solidFill>
                  <a:srgbClr val="3C3C3B"/>
                </a:solidFill>
                <a:effectLst/>
                <a:latin typeface="Lato"/>
              </a:rPr>
              <a:t> and a sub-table named </a:t>
            </a:r>
            <a:r>
              <a:rPr lang="en-US" b="1" i="0" dirty="0">
                <a:solidFill>
                  <a:srgbClr val="3C3C3B"/>
                </a:solidFill>
                <a:effectLst/>
                <a:latin typeface="Lato"/>
              </a:rPr>
              <a:t>Employee Flights Table 1</a:t>
            </a:r>
            <a:r>
              <a:rPr lang="en-US" b="0" i="0" dirty="0">
                <a:solidFill>
                  <a:srgbClr val="3C3C3B"/>
                </a:solidFill>
                <a:effectLst/>
                <a:latin typeface="Lato"/>
              </a:rPr>
              <a:t>. Drag the </a:t>
            </a:r>
            <a:r>
              <a:rPr lang="en-US" b="1" i="0" dirty="0">
                <a:solidFill>
                  <a:srgbClr val="3C3C3B"/>
                </a:solidFill>
                <a:effectLst/>
                <a:latin typeface="Lato"/>
              </a:rPr>
              <a:t>Employee Flights</a:t>
            </a:r>
            <a:r>
              <a:rPr lang="en-US" b="0" i="0" dirty="0">
                <a:solidFill>
                  <a:srgbClr val="3C3C3B"/>
                </a:solidFill>
                <a:effectLst/>
                <a:latin typeface="Lato"/>
              </a:rPr>
              <a:t> table to the flow canvas. An input step will be created, giving you a preview of the data and other options. The input preview pane will initially look like this:</a:t>
            </a:r>
          </a:p>
          <a:p>
            <a:pPr marL="158750" indent="0">
              <a:buNone/>
            </a:pPr>
            <a:endParaRPr lang="en-US" dirty="0">
              <a:uFillTx/>
            </a:endParaRPr>
          </a:p>
          <a:p>
            <a:pPr marL="158750" indent="0">
              <a:buNone/>
            </a:pPr>
            <a:r>
              <a:rPr lang="en-US" b="0" i="0" dirty="0">
                <a:solidFill>
                  <a:srgbClr val="3C3C3B"/>
                </a:solidFill>
                <a:effectLst/>
                <a:latin typeface="Lato"/>
              </a:rPr>
              <a:t>The input step displays a grid of fields and options for those fields. You'll notice that many of the fields in the </a:t>
            </a:r>
            <a:r>
              <a:rPr lang="en-US" b="1" i="0" dirty="0">
                <a:solidFill>
                  <a:srgbClr val="3C3C3B"/>
                </a:solidFill>
                <a:effectLst/>
                <a:latin typeface="Lato"/>
              </a:rPr>
              <a:t>Employee Flights</a:t>
            </a:r>
            <a:r>
              <a:rPr lang="en-US" b="0" i="0" dirty="0">
                <a:solidFill>
                  <a:srgbClr val="3C3C3B"/>
                </a:solidFill>
                <a:effectLst/>
                <a:latin typeface="Lato"/>
              </a:rPr>
              <a:t> table are named </a:t>
            </a:r>
            <a:r>
              <a:rPr lang="en-US" dirty="0"/>
              <a:t>F2</a:t>
            </a:r>
            <a:r>
              <a:rPr lang="en-US" b="0" i="0" dirty="0">
                <a:solidFill>
                  <a:srgbClr val="3C3C3B"/>
                </a:solidFill>
                <a:effectLst/>
                <a:latin typeface="Lato"/>
              </a:rPr>
              <a:t>, </a:t>
            </a:r>
            <a:r>
              <a:rPr lang="en-US" dirty="0"/>
              <a:t>F3</a:t>
            </a:r>
            <a:r>
              <a:rPr lang="en-US" b="0" i="0" dirty="0">
                <a:solidFill>
                  <a:srgbClr val="3C3C3B"/>
                </a:solidFill>
                <a:effectLst/>
                <a:latin typeface="Lato"/>
              </a:rPr>
              <a:t>, </a:t>
            </a:r>
            <a:r>
              <a:rPr lang="en-US" dirty="0"/>
              <a:t>F4</a:t>
            </a:r>
            <a:r>
              <a:rPr lang="en-US" b="0" i="0" dirty="0">
                <a:solidFill>
                  <a:srgbClr val="3C3C3B"/>
                </a:solidFill>
                <a:effectLst/>
                <a:latin typeface="Lato"/>
              </a:rPr>
              <a:t>, and so on. This is due to the format of the Excel file, which has merged cells and a summary sub-table. Continue the exercise with the following steps:</a:t>
            </a:r>
            <a:endParaRPr dirty="0">
              <a:uFillTx/>
            </a:endParaRPr>
          </a:p>
        </p:txBody>
      </p:sp>
    </p:spTree>
    <p:extLst>
      <p:ext uri="{BB962C8B-B14F-4D97-AF65-F5344CB8AC3E}">
        <p14:creationId xmlns:p14="http://schemas.microsoft.com/office/powerpoint/2010/main" val="1223800049"/>
      </p:ext>
    </p:extLst>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Check the </a:t>
            </a:r>
            <a:r>
              <a:rPr lang="en-US" b="1" i="0" dirty="0">
                <a:solidFill>
                  <a:srgbClr val="3C3C3B"/>
                </a:solidFill>
                <a:effectLst/>
                <a:latin typeface="Lato"/>
              </a:rPr>
              <a:t>Use Data Interpreter</a:t>
            </a:r>
            <a:r>
              <a:rPr lang="en-US" b="0" i="0" dirty="0">
                <a:solidFill>
                  <a:srgbClr val="3C3C3B"/>
                </a:solidFill>
                <a:effectLst/>
                <a:latin typeface="Lato"/>
              </a:rPr>
              <a:t> option on the </a:t>
            </a:r>
            <a:r>
              <a:rPr lang="en-US" b="1" i="0" dirty="0">
                <a:solidFill>
                  <a:srgbClr val="3C3C3B"/>
                </a:solidFill>
                <a:effectLst/>
                <a:latin typeface="Lato"/>
              </a:rPr>
              <a:t>Connections</a:t>
            </a:r>
            <a:r>
              <a:rPr lang="en-US" b="0" i="0" dirty="0">
                <a:solidFill>
                  <a:srgbClr val="3C3C3B"/>
                </a:solidFill>
                <a:effectLst/>
                <a:latin typeface="Lato"/>
              </a:rPr>
              <a:t> pane and Tableau Prep will correctly parse the file as shown here: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When you select an input step, Tableau Prep will display a grid of fields in the data. You may use the grid to uncheck any fields you do not wish to include, edit the </a:t>
            </a:r>
            <a:r>
              <a:rPr lang="en-US" b="1" i="0" dirty="0">
                <a:solidFill>
                  <a:srgbClr val="3C3C3B"/>
                </a:solidFill>
                <a:effectLst/>
                <a:latin typeface="Lato"/>
              </a:rPr>
              <a:t>Type</a:t>
            </a:r>
            <a:r>
              <a:rPr lang="en-US" b="0" i="0" dirty="0">
                <a:solidFill>
                  <a:srgbClr val="3C3C3B"/>
                </a:solidFill>
                <a:effectLst/>
                <a:latin typeface="Lato"/>
              </a:rPr>
              <a:t> of data by clicking the associated symbol (for example, change a string to a date), and edit the </a:t>
            </a:r>
            <a:r>
              <a:rPr lang="en-US" b="1" i="0" dirty="0">
                <a:solidFill>
                  <a:srgbClr val="3C3C3B"/>
                </a:solidFill>
                <a:effectLst/>
                <a:latin typeface="Lato"/>
              </a:rPr>
              <a:t>Field Name</a:t>
            </a:r>
            <a:r>
              <a:rPr lang="en-US" b="0" i="0" dirty="0">
                <a:solidFill>
                  <a:srgbClr val="3C3C3B"/>
                </a:solidFill>
                <a:effectLst/>
                <a:latin typeface="Lato"/>
              </a:rPr>
              <a:t> itself by double-clicking the field name value.</a:t>
            </a:r>
          </a:p>
          <a:p>
            <a:pPr algn="l"/>
            <a:r>
              <a:rPr lang="en-US" b="0" i="0" dirty="0">
                <a:solidFill>
                  <a:srgbClr val="FFFFFF"/>
                </a:solidFill>
                <a:effectLst/>
                <a:latin typeface="Lato"/>
              </a:rPr>
              <a:t>If Tableau Prep Builder detects that the data source contains a large number of records, it may turn on data sampling. </a:t>
            </a:r>
            <a:r>
              <a:rPr lang="en-US" b="1" i="0" dirty="0">
                <a:solidFill>
                  <a:srgbClr val="FFFFFF"/>
                </a:solidFill>
                <a:effectLst/>
                <a:latin typeface="Lato"/>
              </a:rPr>
              <a:t>Data Sampling</a:t>
            </a:r>
            <a:r>
              <a:rPr lang="en-US" b="0" i="0" dirty="0">
                <a:solidFill>
                  <a:srgbClr val="FFFFFF"/>
                </a:solidFill>
                <a:effectLst/>
                <a:latin typeface="Lato"/>
              </a:rPr>
              <a:t> uses a smaller subset of records for giving rapid feedback and profiling in design mode. However, it will use the full set of data when you run the entire flow in batch mode. You can control the data sampling options by clicking </a:t>
            </a:r>
            <a:r>
              <a:rPr lang="en-US" b="1" i="0" dirty="0">
                <a:solidFill>
                  <a:srgbClr val="FFFFFF"/>
                </a:solidFill>
                <a:effectLst/>
                <a:latin typeface="Lato"/>
              </a:rPr>
              <a:t>Data Sample</a:t>
            </a:r>
            <a:r>
              <a:rPr lang="en-US" b="0" i="0" dirty="0">
                <a:solidFill>
                  <a:srgbClr val="FFFFFF"/>
                </a:solidFill>
                <a:effectLst/>
                <a:latin typeface="Lato"/>
              </a:rPr>
              <a:t> on the input pane. While you can set the sample size for the source, subsequent steps, such as joins, that result in large numbers of records may turn on sampling that cannot be disabled. You'll receive an indicator of </a:t>
            </a:r>
            <a:r>
              <a:rPr lang="en-US" b="1" i="0" dirty="0">
                <a:solidFill>
                  <a:srgbClr val="FFFFFF"/>
                </a:solidFill>
                <a:effectLst/>
                <a:latin typeface="Lato"/>
              </a:rPr>
              <a:t>Data Sampling</a:t>
            </a:r>
            <a:r>
              <a:rPr lang="en-US" b="0" i="0" dirty="0">
                <a:solidFill>
                  <a:srgbClr val="FFFFFF"/>
                </a:solidFill>
                <a:effectLst/>
                <a:latin typeface="Lato"/>
              </a:rPr>
              <a:t> if it occurs anywhere in the flow.</a:t>
            </a:r>
          </a:p>
          <a:p>
            <a:pPr marL="158750" indent="0">
              <a:buNone/>
            </a:pPr>
            <a:endParaRPr dirty="0">
              <a:uFillTx/>
            </a:endParaRPr>
          </a:p>
        </p:txBody>
      </p:sp>
    </p:spTree>
    <p:extLst>
      <p:ext uri="{BB962C8B-B14F-4D97-AF65-F5344CB8AC3E}">
        <p14:creationId xmlns:p14="http://schemas.microsoft.com/office/powerpoint/2010/main" val="454558767"/>
      </p:ext>
    </p:extLst>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Now, we'll continue to explore the data and fix some issues along the way. Click the </a:t>
            </a:r>
            <a:r>
              <a:rPr lang="en-US" b="1" i="0" dirty="0">
                <a:solidFill>
                  <a:srgbClr val="3C3C3B"/>
                </a:solidFill>
                <a:effectLst/>
                <a:latin typeface="Lato"/>
              </a:rPr>
              <a:t>+</a:t>
            </a:r>
            <a:r>
              <a:rPr lang="en-US" b="0" i="0" dirty="0">
                <a:solidFill>
                  <a:srgbClr val="3C3C3B"/>
                </a:solidFill>
                <a:effectLst/>
                <a:latin typeface="Lato"/>
              </a:rPr>
              <a:t> button that appears when you hover over the </a:t>
            </a:r>
            <a:r>
              <a:rPr lang="en-US" b="1" i="0" dirty="0">
                <a:solidFill>
                  <a:srgbClr val="3C3C3B"/>
                </a:solidFill>
                <a:effectLst/>
                <a:latin typeface="Lato"/>
              </a:rPr>
              <a:t>Employee Flights</a:t>
            </a:r>
            <a:r>
              <a:rPr lang="en-US" b="0" i="0" dirty="0">
                <a:solidFill>
                  <a:srgbClr val="3C3C3B"/>
                </a:solidFill>
                <a:effectLst/>
                <a:latin typeface="Lato"/>
              </a:rPr>
              <a:t> input step. This allows you to extend the flow by adding additional step types. In this case, we'll add a </a:t>
            </a:r>
            <a:r>
              <a:rPr lang="en-US" b="1" i="0" dirty="0">
                <a:solidFill>
                  <a:srgbClr val="3C3C3B"/>
                </a:solidFill>
                <a:effectLst/>
                <a:latin typeface="Lato"/>
              </a:rPr>
              <a:t>Clean Step</a:t>
            </a:r>
            <a:r>
              <a:rPr lang="en-US" b="0" i="0" dirty="0">
                <a:solidFill>
                  <a:srgbClr val="3C3C3B"/>
                </a:solidFill>
                <a:effectLst/>
                <a:latin typeface="Lato"/>
              </a:rPr>
              <a:t>. This will extend the flow by adding a clean step called </a:t>
            </a:r>
            <a:r>
              <a:rPr lang="en-US" b="1" i="0" dirty="0">
                <a:solidFill>
                  <a:srgbClr val="3C3C3B"/>
                </a:solidFill>
                <a:effectLst/>
                <a:latin typeface="Lato"/>
              </a:rPr>
              <a:t>Clean 1</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519646803"/>
      </p:ext>
    </p:extLst>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With the </a:t>
            </a:r>
            <a:r>
              <a:rPr lang="en-US" b="1" i="0" dirty="0">
                <a:solidFill>
                  <a:srgbClr val="3C3C3B"/>
                </a:solidFill>
                <a:effectLst/>
                <a:latin typeface="Lato"/>
              </a:rPr>
              <a:t>Clean 1</a:t>
            </a:r>
            <a:r>
              <a:rPr lang="en-US" b="0" i="0" dirty="0">
                <a:solidFill>
                  <a:srgbClr val="3C3C3B"/>
                </a:solidFill>
                <a:effectLst/>
                <a:latin typeface="Lato"/>
              </a:rPr>
              <a:t> step selected, take a moment to explore the data using the profile pane. Observe how selecting individual values for fields in the profile pane highlights portions of related values for other fields. This can give you great insight into your data, such as seeing the different price ranges based on </a:t>
            </a:r>
            <a:r>
              <a:rPr lang="en-US" dirty="0"/>
              <a:t>Ticket</a:t>
            </a:r>
            <a:r>
              <a:rPr lang="en-US" b="0" i="0" dirty="0">
                <a:solidFill>
                  <a:srgbClr val="3C3C3B"/>
                </a:solidFill>
                <a:effectLst/>
                <a:latin typeface="Lato"/>
              </a:rPr>
              <a:t> </a:t>
            </a:r>
            <a:r>
              <a:rPr lang="en-US" dirty="0"/>
              <a:t>Type</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Highlighting the bar segments across fields in the profile pane, which results from selecting a field value, is called brushing. You can also take action on selected values via the toolbar at the top of the profile pane or by right-clicking a field value. These actions include filtering, editing values, or replacing with NULL. However, before making any changes or cleaning any of the data, let's connect to some additional data.</a:t>
            </a:r>
          </a:p>
          <a:p>
            <a:pPr algn="l"/>
            <a:r>
              <a:rPr lang="en-US" b="0" i="0" dirty="0">
                <a:solidFill>
                  <a:srgbClr val="3C3C3B"/>
                </a:solidFill>
                <a:effectLst/>
                <a:latin typeface="Lato"/>
              </a:rPr>
              <a:t>It turns out that most of the airline ticket booking data is in one database that's represented by the Excel file, but another airline's courseing data is stored in files that are periodically added to a directory. These files are in the \Learning Tableau\lesson 15\ directory. The files are named with the convention Southwest YYYY.csv (where YYYY represents the year).</a:t>
            </a:r>
          </a:p>
          <a:p>
            <a:pPr marL="158750" indent="0">
              <a:buNone/>
            </a:pPr>
            <a:endParaRPr dirty="0">
              <a:uFillTx/>
            </a:endParaRPr>
          </a:p>
        </p:txBody>
      </p:sp>
    </p:spTree>
    <p:extLst>
      <p:ext uri="{BB962C8B-B14F-4D97-AF65-F5344CB8AC3E}">
        <p14:creationId xmlns:p14="http://schemas.microsoft.com/office/powerpoint/2010/main" val="1165622251"/>
      </p:ext>
    </p:extLst>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We'll connect to all the existing files and ensure that we are prepared for additional future files:</a:t>
            </a:r>
          </a:p>
          <a:p>
            <a:pPr algn="l">
              <a:buFont typeface="+mj-lt"/>
              <a:buAutoNum type="arabicPeriod"/>
            </a:pPr>
            <a:r>
              <a:rPr lang="en-US" b="0" i="0" dirty="0">
                <a:solidFill>
                  <a:srgbClr val="3C3C3B"/>
                </a:solidFill>
                <a:effectLst/>
                <a:latin typeface="Lato"/>
              </a:rPr>
              <a:t>Click the </a:t>
            </a:r>
            <a:r>
              <a:rPr lang="en-US" b="1" i="0" dirty="0">
                <a:solidFill>
                  <a:srgbClr val="3C3C3B"/>
                </a:solidFill>
                <a:effectLst/>
                <a:latin typeface="Lato"/>
              </a:rPr>
              <a:t>+</a:t>
            </a:r>
            <a:r>
              <a:rPr lang="en-US" b="0" i="0" dirty="0">
                <a:solidFill>
                  <a:srgbClr val="3C3C3B"/>
                </a:solidFill>
                <a:effectLst/>
                <a:latin typeface="Lato"/>
              </a:rPr>
              <a:t> icon on the </a:t>
            </a:r>
            <a:r>
              <a:rPr lang="en-US" b="1" i="0" dirty="0">
                <a:solidFill>
                  <a:srgbClr val="3C3C3B"/>
                </a:solidFill>
                <a:effectLst/>
                <a:latin typeface="Lato"/>
              </a:rPr>
              <a:t>connections</a:t>
            </a:r>
            <a:r>
              <a:rPr lang="en-US" b="0" i="0" dirty="0">
                <a:solidFill>
                  <a:srgbClr val="3C3C3B"/>
                </a:solidFill>
                <a:effectLst/>
                <a:latin typeface="Lato"/>
              </a:rPr>
              <a:t> pane to add a new connection to a </a:t>
            </a:r>
            <a:r>
              <a:rPr lang="en-US" b="1" i="0" dirty="0">
                <a:solidFill>
                  <a:srgbClr val="3C3C3B"/>
                </a:solidFill>
                <a:effectLst/>
                <a:latin typeface="Lato"/>
              </a:rPr>
              <a:t>Text File</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Navigate to the \Learning Tableau\lesson 15\ directory and select any of the Southwest YYYY.csv files to start the connection. Looking at the </a:t>
            </a:r>
            <a:r>
              <a:rPr lang="en-US" b="1" i="0" dirty="0">
                <a:solidFill>
                  <a:srgbClr val="3C3C3B"/>
                </a:solidFill>
                <a:effectLst/>
                <a:latin typeface="Lato"/>
              </a:rPr>
              <a:t>Input</a:t>
            </a:r>
            <a:r>
              <a:rPr lang="en-US" b="0" i="0" dirty="0">
                <a:solidFill>
                  <a:srgbClr val="3C3C3B"/>
                </a:solidFill>
                <a:effectLst/>
                <a:latin typeface="Lato"/>
              </a:rPr>
              <a:t> settings, you should see that Tableau Prep correctly identifies the field separators, field names, and types:  </a:t>
            </a:r>
          </a:p>
          <a:p>
            <a:pPr algn="l">
              <a:buFont typeface="+mj-lt"/>
              <a:buAutoNum type="arabicPeriod"/>
            </a:pPr>
            <a:endParaRPr lang="en-US" b="0" i="0" dirty="0">
              <a:solidFill>
                <a:srgbClr val="3C3C3B"/>
              </a:solidFill>
              <a:effectLst/>
              <a:latin typeface="Lato"/>
            </a:endParaRPr>
          </a:p>
          <a:p>
            <a:pPr marL="158750" indent="0" algn="l">
              <a:buFont typeface="+mj-lt"/>
              <a:buNone/>
            </a:pPr>
            <a:r>
              <a:rPr lang="en-US" b="0" i="0" dirty="0">
                <a:solidFill>
                  <a:srgbClr val="3C3C3B"/>
                </a:solidFill>
                <a:effectLst/>
                <a:latin typeface="Lato"/>
              </a:rPr>
              <a:t>and more. Notice also the tabs such as Multiple Files and Data Sample giving other options for the text input</a:t>
            </a:r>
          </a:p>
          <a:p>
            <a:pPr marL="158750" indent="0">
              <a:buNone/>
            </a:pPr>
            <a:endParaRPr dirty="0">
              <a:uFillTx/>
            </a:endParaRPr>
          </a:p>
        </p:txBody>
      </p:sp>
    </p:spTree>
    <p:extLst>
      <p:ext uri="{BB962C8B-B14F-4D97-AF65-F5344CB8AC3E}">
        <p14:creationId xmlns:p14="http://schemas.microsoft.com/office/powerpoint/2010/main" val="2022826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a:r>
              <a:rPr lang="en-US" b="0" i="0" dirty="0">
                <a:solidFill>
                  <a:srgbClr val="3C3C3B"/>
                </a:solidFill>
                <a:effectLst/>
                <a:latin typeface="Lato"/>
              </a:rPr>
              <a:t>Take some time to familiarize yourself with the </a:t>
            </a:r>
            <a:r>
              <a:rPr lang="en-US" b="1" i="0" dirty="0">
                <a:solidFill>
                  <a:srgbClr val="3C3C3B"/>
                </a:solidFill>
                <a:effectLst/>
                <a:latin typeface="Lato"/>
              </a:rPr>
              <a:t>Data Source</a:t>
            </a:r>
            <a:r>
              <a:rPr lang="en-US" b="0" i="0" dirty="0">
                <a:solidFill>
                  <a:srgbClr val="3C3C3B"/>
                </a:solidFill>
                <a:effectLst/>
                <a:latin typeface="Lato"/>
              </a:rPr>
              <a:t> screen interface, which has the following features (numbered in the preceding screenshot):</a:t>
            </a:r>
          </a:p>
          <a:p>
            <a:pPr algn="l">
              <a:buFont typeface="Arial" panose="020B0604020202020204" pitchFamily="34" charset="0"/>
              <a:buChar char="•"/>
            </a:pPr>
            <a:r>
              <a:rPr lang="en-US" b="1" i="0" dirty="0">
                <a:solidFill>
                  <a:srgbClr val="3C3C3B"/>
                </a:solidFill>
                <a:effectLst/>
                <a:latin typeface="Lato"/>
              </a:rPr>
              <a:t>Toolbar</a:t>
            </a:r>
            <a:r>
              <a:rPr lang="en-US" b="0" i="0" dirty="0">
                <a:solidFill>
                  <a:srgbClr val="3C3C3B"/>
                </a:solidFill>
                <a:effectLst/>
                <a:latin typeface="Lato"/>
              </a:rPr>
              <a:t>: The toolbar has a few of the familiar controls, including undo, redo, and save. It also includes the option to refresh the current data source.</a:t>
            </a:r>
          </a:p>
          <a:p>
            <a:pPr algn="l">
              <a:buFont typeface="Arial" panose="020B0604020202020204" pitchFamily="34" charset="0"/>
              <a:buChar char="•"/>
            </a:pPr>
            <a:r>
              <a:rPr lang="en-US" b="1" i="0" dirty="0">
                <a:solidFill>
                  <a:srgbClr val="3C3C3B"/>
                </a:solidFill>
                <a:effectLst/>
                <a:latin typeface="Lato"/>
              </a:rPr>
              <a:t>Connections</a:t>
            </a:r>
            <a:r>
              <a:rPr lang="en-US" b="0" i="0" dirty="0">
                <a:solidFill>
                  <a:srgbClr val="3C3C3B"/>
                </a:solidFill>
                <a:effectLst/>
                <a:latin typeface="Lato"/>
              </a:rPr>
              <a:t>: All the connections in the current data source. Click </a:t>
            </a:r>
            <a:r>
              <a:rPr lang="en-US" b="1" i="0" dirty="0">
                <a:solidFill>
                  <a:srgbClr val="3C3C3B"/>
                </a:solidFill>
                <a:effectLst/>
                <a:latin typeface="Lato"/>
              </a:rPr>
              <a:t>Add</a:t>
            </a:r>
            <a:r>
              <a:rPr lang="en-US" b="0" i="0" dirty="0">
                <a:solidFill>
                  <a:srgbClr val="3C3C3B"/>
                </a:solidFill>
                <a:effectLst/>
                <a:latin typeface="Lato"/>
              </a:rPr>
              <a:t> to add a new connection to the current data source. This allows you to join data across different connection types. Each connection will be color-coded so that you can distinguish what data is coming from which connection.</a:t>
            </a:r>
          </a:p>
          <a:p>
            <a:pPr algn="l">
              <a:buFont typeface="Arial" panose="020B0604020202020204" pitchFamily="34" charset="0"/>
              <a:buChar char="•"/>
            </a:pPr>
            <a:r>
              <a:rPr lang="en-US" b="1" i="0" dirty="0">
                <a:solidFill>
                  <a:srgbClr val="3C3C3B"/>
                </a:solidFill>
                <a:effectLst/>
                <a:latin typeface="Lato"/>
              </a:rPr>
              <a:t>Sheets (or Tables)</a:t>
            </a:r>
            <a:r>
              <a:rPr lang="en-US" b="0" i="0" dirty="0">
                <a:solidFill>
                  <a:srgbClr val="3C3C3B"/>
                </a:solidFill>
                <a:effectLst/>
                <a:latin typeface="Lato"/>
              </a:rPr>
              <a:t>: This lists all the tables of data available for a given connection. This includes sheets, sub-tables, and named ranges for Excel; tables, views, and stored procedures for relational databases; and other connection-dependent options, such as </a:t>
            </a:r>
            <a:r>
              <a:rPr lang="en-US" b="1" i="0" dirty="0">
                <a:solidFill>
                  <a:srgbClr val="3C3C3B"/>
                </a:solidFill>
                <a:effectLst/>
                <a:latin typeface="Lato"/>
              </a:rPr>
              <a:t>New Union</a:t>
            </a:r>
            <a:r>
              <a:rPr lang="en-US" b="0" i="0" dirty="0">
                <a:solidFill>
                  <a:srgbClr val="3C3C3B"/>
                </a:solidFill>
                <a:effectLst/>
                <a:latin typeface="Lato"/>
              </a:rPr>
              <a:t> or </a:t>
            </a:r>
            <a:r>
              <a:rPr lang="en-US" b="1" i="0" dirty="0">
                <a:solidFill>
                  <a:srgbClr val="3C3C3B"/>
                </a:solidFill>
                <a:effectLst/>
                <a:latin typeface="Lato"/>
              </a:rPr>
              <a:t>Custom SQL</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Data Source Name</a:t>
            </a:r>
            <a:r>
              <a:rPr lang="en-US" b="0" i="0" dirty="0">
                <a:solidFill>
                  <a:srgbClr val="3C3C3B"/>
                </a:solidFill>
                <a:effectLst/>
                <a:latin typeface="Lato"/>
              </a:rPr>
              <a:t>: This is the name of the currently selected data source. You may select a different data source using the drop-down arrow next to the database icon. You may click the name of the data source to edit it.</a:t>
            </a:r>
          </a:p>
          <a:p>
            <a:pPr algn="l">
              <a:buFont typeface="Arial" panose="020B0604020202020204" pitchFamily="34" charset="0"/>
              <a:buChar char="•"/>
            </a:pPr>
            <a:r>
              <a:rPr lang="en-US" b="1" i="0" dirty="0">
                <a:solidFill>
                  <a:srgbClr val="3C3C3B"/>
                </a:solidFill>
                <a:effectLst/>
                <a:latin typeface="Lato"/>
              </a:rPr>
              <a:t>Object / Data Model Canvas</a:t>
            </a:r>
            <a:r>
              <a:rPr lang="en-US" b="0" i="0" dirty="0">
                <a:solidFill>
                  <a:srgbClr val="3C3C3B"/>
                </a:solidFill>
                <a:effectLst/>
                <a:latin typeface="Lato"/>
              </a:rPr>
              <a:t>: Drop sheets and tables from the left into this area to make them part of the connection. You may add additional tables by dragging and dropping or double-clicking them. Each will be added as an object to the object model. You may also add tables as unions or double-click an object to edit the underlying tables and joins. We'll cover the details extensively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For now, simply note that Orders and Returns are related together by the Order ID.</a:t>
            </a:r>
          </a:p>
          <a:p>
            <a:pPr algn="l">
              <a:buFont typeface="Arial" panose="020B0604020202020204" pitchFamily="34" charset="0"/>
              <a:buChar char="•"/>
            </a:pPr>
            <a:r>
              <a:rPr lang="en-US" b="1" i="0" dirty="0">
                <a:solidFill>
                  <a:srgbClr val="3C3C3B"/>
                </a:solidFill>
                <a:effectLst/>
                <a:latin typeface="Lato"/>
              </a:rPr>
              <a:t>Live or Extract Options</a:t>
            </a:r>
            <a:r>
              <a:rPr lang="en-US" b="0" i="0" dirty="0">
                <a:solidFill>
                  <a:srgbClr val="3C3C3B"/>
                </a:solidFill>
                <a:effectLst/>
                <a:latin typeface="Lato"/>
              </a:rPr>
              <a:t>: For many data sources, you may choose whether you would like to have a live connection or an extracted connection. We'll look at these in further detail later in the lesson.</a:t>
            </a:r>
          </a:p>
          <a:p>
            <a:pPr algn="l">
              <a:buFont typeface="Arial" panose="020B0604020202020204" pitchFamily="34" charset="0"/>
              <a:buChar char="•"/>
            </a:pPr>
            <a:r>
              <a:rPr lang="en-US" b="1" i="0" dirty="0">
                <a:solidFill>
                  <a:srgbClr val="3C3C3B"/>
                </a:solidFill>
                <a:effectLst/>
                <a:latin typeface="Lato"/>
              </a:rPr>
              <a:t>Data Source Filters</a:t>
            </a:r>
            <a:r>
              <a:rPr lang="en-US" b="0" i="0" dirty="0">
                <a:solidFill>
                  <a:srgbClr val="3C3C3B"/>
                </a:solidFill>
                <a:effectLst/>
                <a:latin typeface="Lato"/>
              </a:rPr>
              <a:t>: You may add filters to the data source. These will be applied at the data-source level, and thus to all views of the data using this data source in the workbook.</a:t>
            </a:r>
          </a:p>
          <a:p>
            <a:pPr algn="l">
              <a:buFont typeface="Arial" panose="020B0604020202020204" pitchFamily="34" charset="0"/>
              <a:buChar char="•"/>
            </a:pPr>
            <a:r>
              <a:rPr lang="en-US" b="1" i="0" dirty="0">
                <a:solidFill>
                  <a:srgbClr val="3C3C3B"/>
                </a:solidFill>
                <a:effectLst/>
                <a:latin typeface="Lato"/>
              </a:rPr>
              <a:t>Preview Pane Options</a:t>
            </a:r>
            <a:r>
              <a:rPr lang="en-US" b="0" i="0" dirty="0">
                <a:solidFill>
                  <a:srgbClr val="3C3C3B"/>
                </a:solidFill>
                <a:effectLst/>
                <a:latin typeface="Lato"/>
              </a:rPr>
              <a:t>: These options allow you to specify whether you'd like to see a preview of the data or a list of metadata, and how you would like to preview the data (examples include alias values, hidden fields shown, and how many rows you'd like to preview).</a:t>
            </a:r>
          </a:p>
          <a:p>
            <a:pPr algn="l">
              <a:buFont typeface="Arial" panose="020B0604020202020204" pitchFamily="34" charset="0"/>
              <a:buChar char="•"/>
            </a:pPr>
            <a:r>
              <a:rPr lang="en-US" b="1" i="0" dirty="0">
                <a:solidFill>
                  <a:srgbClr val="3C3C3B"/>
                </a:solidFill>
                <a:effectLst/>
                <a:latin typeface="Lato"/>
              </a:rPr>
              <a:t>Preview Pane/Metadata View</a:t>
            </a:r>
            <a:r>
              <a:rPr lang="en-US" b="0" i="0" dirty="0">
                <a:solidFill>
                  <a:srgbClr val="3C3C3B"/>
                </a:solidFill>
                <a:effectLst/>
                <a:latin typeface="Lato"/>
              </a:rPr>
              <a:t>: Depending on your selection in the options, this space either displays a preview of data or a list of all fields with additional metadata. Notice that these views give you a wide array of options, such as changing data types, hiding or renaming fields, and applying various data transformation functions. We'll consider some of these options in this and later lessons.</a:t>
            </a:r>
          </a:p>
          <a:p>
            <a:pPr algn="l"/>
            <a:r>
              <a:rPr lang="en-US" b="0" i="0" dirty="0">
                <a:solidFill>
                  <a:srgbClr val="FFFFFF"/>
                </a:solidFill>
                <a:effectLst/>
                <a:latin typeface="Lato"/>
              </a:rPr>
              <a:t>Once you have created and configured your data source, you may click any sheet to start using it.</a:t>
            </a:r>
          </a:p>
          <a:p>
            <a:pPr algn="l"/>
            <a:r>
              <a:rPr lang="en-US" b="0" i="0" dirty="0">
                <a:solidFill>
                  <a:srgbClr val="3C3C3B"/>
                </a:solidFill>
                <a:effectLst/>
                <a:latin typeface="Lato"/>
              </a:rPr>
              <a:t>Conclude this exercise with the following steps:</a:t>
            </a:r>
          </a:p>
          <a:p>
            <a:pPr algn="l">
              <a:buFont typeface="+mj-lt"/>
              <a:buAutoNum type="arabicPeriod"/>
            </a:pPr>
            <a:r>
              <a:rPr lang="en-US" b="0" i="0" dirty="0">
                <a:solidFill>
                  <a:srgbClr val="3C3C3B"/>
                </a:solidFill>
                <a:effectLst/>
                <a:latin typeface="Lato"/>
              </a:rPr>
              <a:t>Click the data source name to edit the text and rename the data source to Orders and Returns.</a:t>
            </a:r>
          </a:p>
          <a:p>
            <a:pPr algn="l">
              <a:buFont typeface="+mj-lt"/>
              <a:buAutoNum type="arabicPeriod" startAt="2"/>
            </a:pPr>
            <a:r>
              <a:rPr lang="en-US" b="0" i="0" dirty="0">
                <a:solidFill>
                  <a:srgbClr val="3C3C3B"/>
                </a:solidFill>
                <a:effectLst/>
                <a:latin typeface="Lato"/>
              </a:rPr>
              <a:t>Navigate to the </a:t>
            </a:r>
            <a:r>
              <a:rPr lang="en-US" b="1" i="0" dirty="0">
                <a:solidFill>
                  <a:srgbClr val="3C3C3B"/>
                </a:solidFill>
                <a:effectLst/>
                <a:latin typeface="Lato"/>
              </a:rPr>
              <a:t>Connect to Excel</a:t>
            </a:r>
            <a:r>
              <a:rPr lang="en-US" b="0" i="0" dirty="0">
                <a:solidFill>
                  <a:srgbClr val="3C3C3B"/>
                </a:solidFill>
                <a:effectLst/>
                <a:latin typeface="Lato"/>
              </a:rPr>
              <a:t> sheet and, using the Orders and Returns data source, create a time series showing </a:t>
            </a:r>
            <a:r>
              <a:rPr lang="en-US" b="1" i="0" dirty="0">
                <a:solidFill>
                  <a:srgbClr val="3C3C3B"/>
                </a:solidFill>
                <a:effectLst/>
                <a:latin typeface="Lato"/>
              </a:rPr>
              <a:t>Returns (Count)</a:t>
            </a:r>
            <a:r>
              <a:rPr lang="en-US" b="0" i="0" dirty="0">
                <a:solidFill>
                  <a:srgbClr val="3C3C3B"/>
                </a:solidFill>
                <a:effectLst/>
                <a:latin typeface="Lato"/>
              </a:rPr>
              <a:t> by </a:t>
            </a:r>
            <a:r>
              <a:rPr lang="en-US" b="1" i="0" dirty="0">
                <a:solidFill>
                  <a:srgbClr val="3C3C3B"/>
                </a:solidFill>
                <a:effectLst/>
                <a:latin typeface="Lato"/>
              </a:rPr>
              <a:t>Return Reason</a:t>
            </a:r>
            <a:r>
              <a:rPr lang="en-US" b="0" i="0" dirty="0">
                <a:solidFill>
                  <a:srgbClr val="3C3C3B"/>
                </a:solidFill>
                <a:effectLst/>
                <a:latin typeface="Lato"/>
              </a:rPr>
              <a:t>. Your view should look like the following screenshot:</a:t>
            </a:r>
          </a:p>
          <a:p>
            <a:pPr marL="158750" indent="0">
              <a:buNone/>
            </a:pPr>
            <a:endParaRPr lang="en-US" dirty="0">
              <a:uFillTx/>
            </a:endParaRPr>
          </a:p>
          <a:p>
            <a:pPr marL="158750" indent="0">
              <a:buNone/>
            </a:pPr>
            <a:r>
              <a:rPr lang="en-US" b="0" i="0" dirty="0">
                <a:solidFill>
                  <a:srgbClr val="3C3C3B"/>
                </a:solidFill>
                <a:effectLst/>
                <a:latin typeface="Lato"/>
              </a:rPr>
              <a:t>If you need to edit the connection at any time, select </a:t>
            </a:r>
            <a:r>
              <a:rPr lang="en-US" b="1" i="0" dirty="0">
                <a:solidFill>
                  <a:srgbClr val="3C3C3B"/>
                </a:solidFill>
                <a:effectLst/>
                <a:latin typeface="Lato"/>
              </a:rPr>
              <a:t>Data</a:t>
            </a:r>
            <a:r>
              <a:rPr lang="en-US" b="0" i="0" dirty="0">
                <a:solidFill>
                  <a:srgbClr val="3C3C3B"/>
                </a:solidFill>
                <a:effectLst/>
                <a:latin typeface="Lato"/>
              </a:rPr>
              <a:t> from the menu, locate your connection, and then select </a:t>
            </a:r>
            <a:r>
              <a:rPr lang="en-US" b="1" i="0" dirty="0">
                <a:solidFill>
                  <a:srgbClr val="3C3C3B"/>
                </a:solidFill>
                <a:effectLst/>
                <a:latin typeface="Lato"/>
              </a:rPr>
              <a:t>Edit Data Source...</a:t>
            </a:r>
            <a:r>
              <a:rPr lang="en-US" b="0" i="0" dirty="0">
                <a:solidFill>
                  <a:srgbClr val="3C3C3B"/>
                </a:solidFill>
                <a:effectLst/>
                <a:latin typeface="Lato"/>
              </a:rPr>
              <a:t>. Alternately, you may right-click any data source under the </a:t>
            </a:r>
            <a:r>
              <a:rPr lang="en-US" b="1" i="0" dirty="0">
                <a:solidFill>
                  <a:srgbClr val="3C3C3B"/>
                </a:solidFill>
                <a:effectLst/>
                <a:latin typeface="Lato"/>
              </a:rPr>
              <a:t>Data</a:t>
            </a:r>
            <a:r>
              <a:rPr lang="en-US" b="0" i="0" dirty="0">
                <a:solidFill>
                  <a:srgbClr val="3C3C3B"/>
                </a:solidFill>
                <a:effectLst/>
                <a:latin typeface="Lato"/>
              </a:rPr>
              <a:t> tab on the left sidebar and select </a:t>
            </a:r>
            <a:r>
              <a:rPr lang="en-US" b="1" i="0" dirty="0">
                <a:solidFill>
                  <a:srgbClr val="3C3C3B"/>
                </a:solidFill>
                <a:effectLst/>
                <a:latin typeface="Lato"/>
              </a:rPr>
              <a:t>Edit Data Source...</a:t>
            </a:r>
            <a:r>
              <a:rPr lang="en-US" b="0" i="0" dirty="0">
                <a:solidFill>
                  <a:srgbClr val="3C3C3B"/>
                </a:solidFill>
                <a:effectLst/>
                <a:latin typeface="Lato"/>
              </a:rPr>
              <a:t>, or click the </a:t>
            </a:r>
            <a:r>
              <a:rPr lang="en-US" b="1" i="0" dirty="0">
                <a:solidFill>
                  <a:srgbClr val="3C3C3B"/>
                </a:solidFill>
                <a:effectLst/>
                <a:latin typeface="Lato"/>
              </a:rPr>
              <a:t>Data Source</a:t>
            </a:r>
            <a:r>
              <a:rPr lang="en-US" b="0" i="0" dirty="0">
                <a:solidFill>
                  <a:srgbClr val="3C3C3B"/>
                </a:solidFill>
                <a:effectLst/>
                <a:latin typeface="Lato"/>
              </a:rPr>
              <a:t> tab in the lower-left corner. You may access the data source screen at any time by clicking the </a:t>
            </a:r>
            <a:r>
              <a:rPr lang="en-US" b="1" i="0" dirty="0">
                <a:solidFill>
                  <a:srgbClr val="3C3C3B"/>
                </a:solidFill>
                <a:effectLst/>
                <a:latin typeface="Lato"/>
              </a:rPr>
              <a:t>Data Source</a:t>
            </a:r>
            <a:r>
              <a:rPr lang="en-US" b="0" i="0" dirty="0">
                <a:solidFill>
                  <a:srgbClr val="3C3C3B"/>
                </a:solidFill>
                <a:effectLst/>
                <a:latin typeface="Lato"/>
              </a:rPr>
              <a:t> tab in the lower-left corner of Tableau Desktop.</a:t>
            </a:r>
            <a:endParaRPr dirty="0">
              <a:uFillTx/>
            </a:endParaRPr>
          </a:p>
        </p:txBody>
      </p:sp>
    </p:spTree>
    <p:extLst>
      <p:ext uri="{BB962C8B-B14F-4D97-AF65-F5344CB8AC3E}">
        <p14:creationId xmlns:p14="http://schemas.microsoft.com/office/powerpoint/2010/main" val="2829591293"/>
      </p:ext>
    </p:extLst>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In the </a:t>
            </a:r>
            <a:r>
              <a:rPr lang="en-US" b="1" i="0" dirty="0">
                <a:solidFill>
                  <a:srgbClr val="3C3C3B"/>
                </a:solidFill>
                <a:effectLst/>
                <a:latin typeface="Lato"/>
              </a:rPr>
              <a:t>Input</a:t>
            </a:r>
            <a:r>
              <a:rPr lang="en-US" b="0" i="0" dirty="0">
                <a:solidFill>
                  <a:srgbClr val="3C3C3B"/>
                </a:solidFill>
                <a:effectLst/>
                <a:latin typeface="Lato"/>
              </a:rPr>
              <a:t> pane, select the </a:t>
            </a:r>
            <a:r>
              <a:rPr lang="en-US" b="1" i="0" dirty="0">
                <a:solidFill>
                  <a:srgbClr val="3C3C3B"/>
                </a:solidFill>
                <a:effectLst/>
                <a:latin typeface="Lato"/>
              </a:rPr>
              <a:t>Multiple Files</a:t>
            </a:r>
            <a:r>
              <a:rPr lang="en-US" b="0" i="0" dirty="0">
                <a:solidFill>
                  <a:srgbClr val="3C3C3B"/>
                </a:solidFill>
                <a:effectLst/>
                <a:latin typeface="Lato"/>
              </a:rPr>
              <a:t> tab and switch from </a:t>
            </a:r>
            <a:r>
              <a:rPr lang="en-US" b="1" i="0" dirty="0">
                <a:solidFill>
                  <a:srgbClr val="3C3C3B"/>
                </a:solidFill>
                <a:effectLst/>
                <a:latin typeface="Lato"/>
              </a:rPr>
              <a:t>Single table</a:t>
            </a:r>
            <a:r>
              <a:rPr lang="en-US" b="0" i="0" dirty="0">
                <a:solidFill>
                  <a:srgbClr val="3C3C3B"/>
                </a:solidFill>
                <a:effectLst/>
                <a:latin typeface="Lato"/>
              </a:rPr>
              <a:t> to </a:t>
            </a:r>
            <a:r>
              <a:rPr lang="en-US" b="1" i="0" dirty="0">
                <a:solidFill>
                  <a:srgbClr val="3C3C3B"/>
                </a:solidFill>
                <a:effectLst/>
                <a:latin typeface="Lato"/>
              </a:rPr>
              <a:t>Wildcard union</a:t>
            </a:r>
            <a:r>
              <a:rPr lang="en-US" b="0" i="0" dirty="0">
                <a:solidFill>
                  <a:srgbClr val="3C3C3B"/>
                </a:solidFill>
                <a:effectLst/>
                <a:latin typeface="Lato"/>
              </a:rPr>
              <a:t>. Set </a:t>
            </a:r>
            <a:r>
              <a:rPr lang="en-US" b="1" i="0" dirty="0">
                <a:solidFill>
                  <a:srgbClr val="3C3C3B"/>
                </a:solidFill>
                <a:effectLst/>
                <a:latin typeface="Lato"/>
              </a:rPr>
              <a:t>Matching Pattern</a:t>
            </a:r>
            <a:r>
              <a:rPr lang="en-US" b="0" i="0" dirty="0">
                <a:solidFill>
                  <a:srgbClr val="3C3C3B"/>
                </a:solidFill>
                <a:effectLst/>
                <a:latin typeface="Lato"/>
              </a:rPr>
              <a:t> to Southwest* and click </a:t>
            </a:r>
            <a:r>
              <a:rPr lang="en-US" b="1" i="0" dirty="0">
                <a:solidFill>
                  <a:srgbClr val="3C3C3B"/>
                </a:solidFill>
                <a:effectLst/>
                <a:latin typeface="Lato"/>
              </a:rPr>
              <a:t>Apply</a:t>
            </a:r>
            <a:r>
              <a:rPr lang="en-US" b="0" i="0" dirty="0">
                <a:solidFill>
                  <a:srgbClr val="3C3C3B"/>
                </a:solidFill>
                <a:effectLst/>
                <a:latin typeface="Lato"/>
              </a:rPr>
              <a:t>. This tells Tableau Prep to union all of the text files in the directory that begin with Southwest together:</a:t>
            </a:r>
          </a:p>
          <a:p>
            <a:pPr marL="158750" indent="0">
              <a:buNone/>
            </a:pPr>
            <a:endParaRPr lang="en-US" dirty="0">
              <a:uFillTx/>
            </a:endParaRPr>
          </a:p>
          <a:p>
            <a:pPr marL="158750" indent="0" algn="l">
              <a:buFont typeface="+mj-lt"/>
              <a:buNone/>
            </a:pPr>
            <a:r>
              <a:rPr lang="en-US" b="0" i="0" dirty="0">
                <a:solidFill>
                  <a:srgbClr val="3C3C3B"/>
                </a:solidFill>
                <a:effectLst/>
                <a:latin typeface="Lato"/>
              </a:rPr>
              <a:t>Use the </a:t>
            </a:r>
            <a:r>
              <a:rPr lang="en-US" b="1" i="0" dirty="0">
                <a:solidFill>
                  <a:srgbClr val="3C3C3B"/>
                </a:solidFill>
                <a:effectLst/>
                <a:latin typeface="Lato"/>
              </a:rPr>
              <a:t>+</a:t>
            </a:r>
            <a:r>
              <a:rPr lang="en-US" b="0" i="0" dirty="0">
                <a:solidFill>
                  <a:srgbClr val="3C3C3B"/>
                </a:solidFill>
                <a:effectLst/>
                <a:latin typeface="Lato"/>
              </a:rPr>
              <a:t> icon on the </a:t>
            </a:r>
            <a:r>
              <a:rPr lang="en-US" b="1" i="0" dirty="0">
                <a:solidFill>
                  <a:srgbClr val="3C3C3B"/>
                </a:solidFill>
                <a:effectLst/>
                <a:latin typeface="Lato"/>
              </a:rPr>
              <a:t>Southwest</a:t>
            </a:r>
            <a:r>
              <a:rPr lang="en-US" b="0" i="0" dirty="0">
                <a:solidFill>
                  <a:srgbClr val="3C3C3B"/>
                </a:solidFill>
                <a:effectLst/>
                <a:latin typeface="Lato"/>
              </a:rPr>
              <a:t> input step in the flow pane to add a new clean step. This step will be named </a:t>
            </a:r>
            <a:r>
              <a:rPr lang="en-US" b="1" i="0" dirty="0">
                <a:solidFill>
                  <a:srgbClr val="3C3C3B"/>
                </a:solidFill>
                <a:effectLst/>
                <a:latin typeface="Lato"/>
              </a:rPr>
              <a:t>Clean 2</a:t>
            </a:r>
            <a:r>
              <a:rPr lang="en-US" b="0" i="0" dirty="0">
                <a:solidFill>
                  <a:srgbClr val="3C3C3B"/>
                </a:solidFill>
                <a:effectLst/>
                <a:latin typeface="Lato"/>
              </a:rPr>
              <a:t> by default. Once again, explore the data, but don't take any action until you've brought the two sources together in the flow. You may notice a new field in the </a:t>
            </a:r>
            <a:r>
              <a:rPr lang="en-US" b="1" i="0" dirty="0">
                <a:solidFill>
                  <a:srgbClr val="3C3C3B"/>
                </a:solidFill>
                <a:effectLst/>
                <a:latin typeface="Lato"/>
              </a:rPr>
              <a:t>Clean 2</a:t>
            </a:r>
            <a:r>
              <a:rPr lang="en-US" b="0" i="0" dirty="0">
                <a:solidFill>
                  <a:srgbClr val="3C3C3B"/>
                </a:solidFill>
                <a:effectLst/>
                <a:latin typeface="Lato"/>
              </a:rPr>
              <a:t> step called </a:t>
            </a:r>
            <a:r>
              <a:rPr lang="en-US" b="1" i="0" dirty="0">
                <a:solidFill>
                  <a:srgbClr val="3C3C3B"/>
                </a:solidFill>
                <a:effectLst/>
                <a:latin typeface="Lato"/>
              </a:rPr>
              <a:t>File Paths</a:t>
            </a:r>
            <a:r>
              <a:rPr lang="en-US" b="0" i="0" dirty="0">
                <a:solidFill>
                  <a:srgbClr val="3C3C3B"/>
                </a:solidFill>
                <a:effectLst/>
                <a:latin typeface="Lato"/>
              </a:rPr>
              <a:t>, which indicates which file in the union is associated with each record.</a:t>
            </a:r>
          </a:p>
          <a:p>
            <a:pPr algn="l"/>
            <a:endParaRPr lang="en-US" b="0" i="0" dirty="0">
              <a:solidFill>
                <a:srgbClr val="3C3C3B"/>
              </a:solidFill>
              <a:effectLst/>
              <a:latin typeface="Lato"/>
            </a:endParaRPr>
          </a:p>
          <a:p>
            <a:pPr algn="l"/>
            <a:r>
              <a:rPr lang="en-US" b="0" i="0" dirty="0">
                <a:solidFill>
                  <a:srgbClr val="3C3C3B"/>
                </a:solidFill>
                <a:effectLst/>
                <a:latin typeface="Lato"/>
              </a:rPr>
              <a:t>With our input steps defined, let's move on to consider how to clean up some of the data to get it ready for analysis.</a:t>
            </a:r>
          </a:p>
          <a:p>
            <a:pPr marL="158750" indent="0">
              <a:buNone/>
            </a:pPr>
            <a:endParaRPr dirty="0">
              <a:uFillTx/>
            </a:endParaRPr>
          </a:p>
        </p:txBody>
      </p:sp>
    </p:spTree>
    <p:extLst>
      <p:ext uri="{BB962C8B-B14F-4D97-AF65-F5344CB8AC3E}">
        <p14:creationId xmlns:p14="http://schemas.microsoft.com/office/powerpoint/2010/main" val="173626346"/>
      </p:ext>
    </p:extLst>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We'll take a look at quite a few possibilities for prepping the data in this section, including merging and grouping. Let's start with seeing how to union together branches in the flow.</a:t>
            </a:r>
          </a:p>
          <a:p>
            <a:pPr marL="158750" indent="0">
              <a:buNone/>
            </a:pPr>
            <a:endParaRPr dirty="0">
              <a:uFillTx/>
            </a:endParaRPr>
          </a:p>
        </p:txBody>
      </p:sp>
    </p:spTree>
    <p:extLst>
      <p:ext uri="{BB962C8B-B14F-4D97-AF65-F5344CB8AC3E}">
        <p14:creationId xmlns:p14="http://schemas.microsoft.com/office/powerpoint/2010/main" val="4055064404"/>
      </p:ext>
    </p:extLst>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 know that we want to bring together the booking data for all the airlines, so we'll union together the two paths in the flow:</a:t>
            </a:r>
          </a:p>
          <a:p>
            <a:pPr algn="l">
              <a:buFont typeface="+mj-lt"/>
              <a:buAutoNum type="arabicPeriod"/>
            </a:pPr>
            <a:r>
              <a:rPr lang="en-US" b="0" i="0" dirty="0">
                <a:solidFill>
                  <a:srgbClr val="3C3C3B"/>
                </a:solidFill>
                <a:effectLst/>
                <a:latin typeface="Lato"/>
              </a:rPr>
              <a:t>Drag the </a:t>
            </a:r>
            <a:r>
              <a:rPr lang="en-US" b="1" i="0" dirty="0">
                <a:solidFill>
                  <a:srgbClr val="3C3C3B"/>
                </a:solidFill>
                <a:effectLst/>
                <a:latin typeface="Lato"/>
              </a:rPr>
              <a:t>Clean 2</a:t>
            </a:r>
            <a:r>
              <a:rPr lang="en-US" b="0" i="0" dirty="0">
                <a:solidFill>
                  <a:srgbClr val="3C3C3B"/>
                </a:solidFill>
                <a:effectLst/>
                <a:latin typeface="Lato"/>
              </a:rPr>
              <a:t> step onto the </a:t>
            </a:r>
            <a:r>
              <a:rPr lang="en-US" b="1" i="0" dirty="0">
                <a:solidFill>
                  <a:srgbClr val="3C3C3B"/>
                </a:solidFill>
                <a:effectLst/>
                <a:latin typeface="Lato"/>
              </a:rPr>
              <a:t>Clean 1</a:t>
            </a:r>
            <a:r>
              <a:rPr lang="en-US" b="0" i="0" dirty="0">
                <a:solidFill>
                  <a:srgbClr val="3C3C3B"/>
                </a:solidFill>
                <a:effectLst/>
                <a:latin typeface="Lato"/>
              </a:rPr>
              <a:t> step and drop it onto the </a:t>
            </a:r>
            <a:r>
              <a:rPr lang="en-US" b="1" i="0" dirty="0">
                <a:solidFill>
                  <a:srgbClr val="3C3C3B"/>
                </a:solidFill>
                <a:effectLst/>
                <a:latin typeface="Lato"/>
              </a:rPr>
              <a:t>Union</a:t>
            </a:r>
            <a:r>
              <a:rPr lang="en-US" b="0" i="0" dirty="0">
                <a:solidFill>
                  <a:srgbClr val="3C3C3B"/>
                </a:solidFill>
                <a:effectLst/>
                <a:latin typeface="Lato"/>
              </a:rPr>
              <a:t> box that appears. This will create a new </a:t>
            </a:r>
            <a:r>
              <a:rPr lang="en-US" b="1" i="0" dirty="0">
                <a:solidFill>
                  <a:srgbClr val="3C3C3B"/>
                </a:solidFill>
                <a:effectLst/>
                <a:latin typeface="Lato"/>
              </a:rPr>
              <a:t>Union</a:t>
            </a:r>
            <a:r>
              <a:rPr lang="en-US" b="0" i="0" dirty="0">
                <a:solidFill>
                  <a:srgbClr val="3C3C3B"/>
                </a:solidFill>
                <a:effectLst/>
                <a:latin typeface="Lato"/>
              </a:rPr>
              <a:t> step with input connections from both of the clean steps:</a:t>
            </a:r>
          </a:p>
          <a:p>
            <a:pPr marL="158750" indent="0">
              <a:buNone/>
            </a:pPr>
            <a:endParaRPr dirty="0">
              <a:uFillTx/>
            </a:endParaRPr>
          </a:p>
        </p:txBody>
      </p:sp>
    </p:spTree>
    <p:extLst>
      <p:ext uri="{BB962C8B-B14F-4D97-AF65-F5344CB8AC3E}">
        <p14:creationId xmlns:p14="http://schemas.microsoft.com/office/powerpoint/2010/main" val="3077712625"/>
      </p:ext>
    </p:extLst>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b="1" i="0" dirty="0">
                <a:solidFill>
                  <a:srgbClr val="3C3C3B"/>
                </a:solidFill>
                <a:effectLst/>
                <a:latin typeface="Lato"/>
              </a:rPr>
              <a:t>Union</a:t>
            </a:r>
            <a:r>
              <a:rPr lang="en-US" b="0" i="0" dirty="0">
                <a:solidFill>
                  <a:srgbClr val="3C3C3B"/>
                </a:solidFill>
                <a:effectLst/>
                <a:latin typeface="Lato"/>
              </a:rPr>
              <a:t> pane that shows up when the </a:t>
            </a:r>
            <a:r>
              <a:rPr lang="en-US" b="1" i="0" dirty="0">
                <a:solidFill>
                  <a:srgbClr val="3C3C3B"/>
                </a:solidFill>
                <a:effectLst/>
                <a:latin typeface="Lato"/>
              </a:rPr>
              <a:t>Union</a:t>
            </a:r>
            <a:r>
              <a:rPr lang="en-US" b="0" i="0" dirty="0">
                <a:solidFill>
                  <a:srgbClr val="3C3C3B"/>
                </a:solidFill>
                <a:effectLst/>
                <a:latin typeface="Lato"/>
              </a:rPr>
              <a:t> step is selected will show you the mismatched fields, indicate the associated input, and give you options for removing or merging the fields. For example, </a:t>
            </a:r>
            <a:r>
              <a:rPr lang="en-US" dirty="0"/>
              <a:t>Fare</a:t>
            </a:r>
            <a:r>
              <a:rPr lang="en-US" b="0" i="0" dirty="0">
                <a:solidFill>
                  <a:srgbClr val="3C3C3B"/>
                </a:solidFill>
                <a:effectLst/>
                <a:latin typeface="Lato"/>
              </a:rPr>
              <a:t> </a:t>
            </a:r>
            <a:r>
              <a:rPr lang="en-US" dirty="0"/>
              <a:t>Type</a:t>
            </a:r>
            <a:r>
              <a:rPr lang="en-US" b="0" i="0" dirty="0">
                <a:solidFill>
                  <a:srgbClr val="3C3C3B"/>
                </a:solidFill>
                <a:effectLst/>
                <a:latin typeface="Lato"/>
              </a:rPr>
              <a:t> and </a:t>
            </a:r>
            <a:r>
              <a:rPr lang="en-US" dirty="0"/>
              <a:t>Ticket</a:t>
            </a:r>
            <a:r>
              <a:rPr lang="en-US" b="1" i="0" dirty="0">
                <a:solidFill>
                  <a:srgbClr val="3C3C3B"/>
                </a:solidFill>
                <a:effectLst/>
                <a:latin typeface="Lato"/>
              </a:rPr>
              <a:t> </a:t>
            </a:r>
            <a:r>
              <a:rPr lang="en-US" dirty="0"/>
              <a:t>Type</a:t>
            </a:r>
            <a:r>
              <a:rPr lang="en-US" b="0" i="0" dirty="0">
                <a:solidFill>
                  <a:srgbClr val="3C3C3B"/>
                </a:solidFill>
                <a:effectLst/>
                <a:latin typeface="Lato"/>
              </a:rPr>
              <a:t> are named differently between the Excel file and the text files, but in fact represent the same data. Hold down the </a:t>
            </a:r>
            <a:r>
              <a:rPr lang="en-US" b="0" i="1" dirty="0">
                <a:solidFill>
                  <a:srgbClr val="3C3C3B"/>
                </a:solidFill>
                <a:effectLst/>
                <a:latin typeface="Lato"/>
              </a:rPr>
              <a:t>Ctrl</a:t>
            </a:r>
            <a:r>
              <a:rPr lang="en-US" b="0" i="0" dirty="0">
                <a:solidFill>
                  <a:srgbClr val="3C3C3B"/>
                </a:solidFill>
                <a:effectLst/>
                <a:latin typeface="Lato"/>
              </a:rPr>
              <a:t> key and select both fields. Then, select </a:t>
            </a:r>
            <a:r>
              <a:rPr lang="en-US" b="1" i="0" dirty="0">
                <a:solidFill>
                  <a:srgbClr val="3C3C3B"/>
                </a:solidFill>
                <a:effectLst/>
                <a:latin typeface="Lato"/>
              </a:rPr>
              <a:t>Merge Fields</a:t>
            </a:r>
            <a:r>
              <a:rPr lang="en-US" b="0" i="0" dirty="0">
                <a:solidFill>
                  <a:srgbClr val="3C3C3B"/>
                </a:solidFill>
                <a:effectLst/>
                <a:latin typeface="Lato"/>
              </a:rPr>
              <a:t> from the toolbar at the top of the pane or from the right-click menu:</a:t>
            </a:r>
          </a:p>
          <a:p>
            <a:pPr marL="158750" indent="0">
              <a:buNone/>
            </a:pPr>
            <a:endParaRPr lang="en-US" b="0" i="0" dirty="0">
              <a:solidFill>
                <a:srgbClr val="3C3C3B"/>
              </a:solidFill>
              <a:effectLst/>
              <a:uFillTx/>
              <a:latin typeface="Lato"/>
            </a:endParaRPr>
          </a:p>
          <a:p>
            <a:pPr algn="l">
              <a:buFont typeface="+mj-lt"/>
              <a:buAutoNum type="arabicPeriod"/>
            </a:pPr>
            <a:r>
              <a:rPr lang="en-US" b="0" i="0" dirty="0">
                <a:solidFill>
                  <a:srgbClr val="3C3C3B"/>
                </a:solidFill>
                <a:effectLst/>
                <a:latin typeface="Lato"/>
              </a:rPr>
              <a:t>Also, merge Row</a:t>
            </a:r>
            <a:r>
              <a:rPr lang="en-US" b="1" i="0" dirty="0">
                <a:solidFill>
                  <a:srgbClr val="3C3C3B"/>
                </a:solidFill>
                <a:effectLst/>
                <a:latin typeface="Lato"/>
              </a:rPr>
              <a:t> </a:t>
            </a:r>
            <a:r>
              <a:rPr lang="en-US" b="0" i="0" dirty="0">
                <a:solidFill>
                  <a:srgbClr val="3C3C3B"/>
                </a:solidFill>
                <a:effectLst/>
                <a:latin typeface="Lato"/>
              </a:rPr>
              <a:t>ID and Row_ID.</a:t>
            </a:r>
          </a:p>
          <a:p>
            <a:pPr algn="l">
              <a:buFont typeface="+mj-lt"/>
              <a:buAutoNum type="arabicPeriod"/>
            </a:pPr>
            <a:r>
              <a:rPr lang="en-US" b="1" i="0" dirty="0">
                <a:solidFill>
                  <a:srgbClr val="3C3C3B"/>
                </a:solidFill>
                <a:effectLst/>
                <a:latin typeface="Lato"/>
              </a:rPr>
              <a:t>File Paths </a:t>
            </a:r>
            <a:r>
              <a:rPr lang="en-US" b="0" i="0" dirty="0">
                <a:solidFill>
                  <a:srgbClr val="3C3C3B"/>
                </a:solidFill>
                <a:effectLst/>
                <a:latin typeface="Lato"/>
              </a:rPr>
              <a:t>applies only to the Southwest files, which were unioned together in the </a:t>
            </a:r>
            <a:r>
              <a:rPr lang="en-US" b="1" i="0" dirty="0">
                <a:solidFill>
                  <a:srgbClr val="3C3C3B"/>
                </a:solidFill>
                <a:effectLst/>
                <a:latin typeface="Lato"/>
              </a:rPr>
              <a:t>Input</a:t>
            </a:r>
            <a:r>
              <a:rPr lang="en-US" b="0" i="0" dirty="0">
                <a:solidFill>
                  <a:srgbClr val="3C3C3B"/>
                </a:solidFill>
                <a:effectLst/>
                <a:latin typeface="Lato"/>
              </a:rPr>
              <a:t> step. While this auto-generated field can be very useful at times, it does not add anything to the data in this example. Select the field, then click the ellipses menu button and select </a:t>
            </a:r>
            <a:r>
              <a:rPr lang="en-US" b="1" i="0" dirty="0">
                <a:solidFill>
                  <a:srgbClr val="3C3C3B"/>
                </a:solidFill>
                <a:effectLst/>
                <a:latin typeface="Lato"/>
              </a:rPr>
              <a:t>Remove Field</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Similarly, Travel</a:t>
            </a:r>
            <a:r>
              <a:rPr lang="en-US" b="1" i="0" dirty="0">
                <a:solidFill>
                  <a:srgbClr val="3C3C3B"/>
                </a:solidFill>
                <a:effectLst/>
                <a:latin typeface="Lato"/>
              </a:rPr>
              <a:t> </a:t>
            </a:r>
            <a:r>
              <a:rPr lang="en-US" b="0" i="0" dirty="0">
                <a:solidFill>
                  <a:srgbClr val="3C3C3B"/>
                </a:solidFill>
                <a:effectLst/>
                <a:latin typeface="Lato"/>
              </a:rPr>
              <a:t>Insurance? and Passenger</a:t>
            </a:r>
            <a:r>
              <a:rPr lang="en-US" b="1" i="0" dirty="0">
                <a:solidFill>
                  <a:srgbClr val="3C3C3B"/>
                </a:solidFill>
                <a:effectLst/>
                <a:latin typeface="Lato"/>
              </a:rPr>
              <a:t> </a:t>
            </a:r>
            <a:r>
              <a:rPr lang="en-US" b="0" i="0" dirty="0">
                <a:solidFill>
                  <a:srgbClr val="3C3C3B"/>
                </a:solidFill>
                <a:effectLst/>
                <a:latin typeface="Lato"/>
              </a:rPr>
              <a:t>ID apply to only one of the inputs and will be of little use in our analysis. Remove those fields as well.</a:t>
            </a:r>
          </a:p>
          <a:p>
            <a:pPr marL="158750" indent="0">
              <a:buNone/>
            </a:pPr>
            <a:endParaRPr dirty="0">
              <a:uFillTx/>
            </a:endParaRPr>
          </a:p>
        </p:txBody>
      </p:sp>
    </p:spTree>
    <p:extLst>
      <p:ext uri="{BB962C8B-B14F-4D97-AF65-F5344CB8AC3E}">
        <p14:creationId xmlns:p14="http://schemas.microsoft.com/office/powerpoint/2010/main" val="3636942748"/>
      </p:ext>
    </p:extLst>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There is an icon above the </a:t>
            </a:r>
            <a:r>
              <a:rPr lang="en-US" b="1" i="0" dirty="0">
                <a:solidFill>
                  <a:srgbClr val="FFFFFF"/>
                </a:solidFill>
                <a:effectLst/>
                <a:latin typeface="Lato"/>
              </a:rPr>
              <a:t>Union 1</a:t>
            </a:r>
            <a:r>
              <a:rPr lang="en-US" b="0" i="0" dirty="0">
                <a:solidFill>
                  <a:srgbClr val="FFFFFF"/>
                </a:solidFill>
                <a:effectLst/>
                <a:latin typeface="Lato"/>
              </a:rPr>
              <a:t> step in the flow, indicating changes that were made within this step. In this case, the changes are the removal of several of the fields. Each step with changes will have similar icons, which will reveal tooltip details when you hover over them and also allow you to interact with the changes. You can see a complete list of changes, edit them, reorder them, and remove them by clicking the step and opening the changes pane. Depending on the step type, this is available by either expanding it or selecting the changes tab.</a:t>
            </a:r>
          </a:p>
          <a:p>
            <a:pPr algn="l"/>
            <a:r>
              <a:rPr lang="en-US" b="0" i="0" dirty="0">
                <a:solidFill>
                  <a:srgbClr val="3C3C3B"/>
                </a:solidFill>
                <a:effectLst/>
                <a:latin typeface="Lato"/>
              </a:rPr>
              <a:t>Next, we'll continue building the flow and consider some options for grouping and cleaning.</a:t>
            </a:r>
          </a:p>
          <a:p>
            <a:pPr marL="158750" indent="0">
              <a:buNone/>
            </a:pPr>
            <a:endParaRPr dirty="0">
              <a:uFillTx/>
            </a:endParaRPr>
          </a:p>
        </p:txBody>
      </p:sp>
    </p:spTree>
    <p:extLst>
      <p:ext uri="{BB962C8B-B14F-4D97-AF65-F5344CB8AC3E}">
        <p14:creationId xmlns:p14="http://schemas.microsoft.com/office/powerpoint/2010/main" val="3537041626"/>
      </p:ext>
    </p:extLst>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Now, we'll spend some time cleaning up the data that came from both input sources. With the </a:t>
            </a:r>
            <a:r>
              <a:rPr lang="en-US" b="1" i="0" dirty="0">
                <a:solidFill>
                  <a:srgbClr val="3C3C3B"/>
                </a:solidFill>
                <a:effectLst/>
                <a:latin typeface="Lato"/>
              </a:rPr>
              <a:t>Clean 3</a:t>
            </a:r>
            <a:r>
              <a:rPr lang="en-US" b="0" i="0" dirty="0">
                <a:solidFill>
                  <a:srgbClr val="3C3C3B"/>
                </a:solidFill>
                <a:effectLst/>
                <a:latin typeface="Lato"/>
              </a:rPr>
              <a:t> step selected, use the profile pane to examine the data and continue our flow. The first two fields indicate some issues that need to be addressed:</a:t>
            </a:r>
            <a:endParaRPr dirty="0">
              <a:uFillTx/>
            </a:endParaRPr>
          </a:p>
        </p:txBody>
      </p:sp>
    </p:spTree>
    <p:extLst>
      <p:ext uri="{BB962C8B-B14F-4D97-AF65-F5344CB8AC3E}">
        <p14:creationId xmlns:p14="http://schemas.microsoft.com/office/powerpoint/2010/main" val="3989218893"/>
      </p:ext>
    </p:extLst>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Table</a:t>
            </a:r>
            <a:r>
              <a:rPr lang="en-US" b="1" i="0" dirty="0">
                <a:solidFill>
                  <a:srgbClr val="3C3C3B"/>
                </a:solidFill>
                <a:effectLst/>
                <a:latin typeface="Lato"/>
              </a:rPr>
              <a:t> </a:t>
            </a:r>
            <a:r>
              <a:rPr lang="en-US" b="0" i="0" dirty="0">
                <a:solidFill>
                  <a:srgbClr val="3C3C3B"/>
                </a:solidFill>
                <a:effectLst/>
                <a:latin typeface="Lato"/>
              </a:rPr>
              <a:t>Names field was generated by Tableau Prep as part of </a:t>
            </a:r>
            <a:r>
              <a:rPr lang="en-US" b="1" i="0" dirty="0">
                <a:solidFill>
                  <a:srgbClr val="3C3C3B"/>
                </a:solidFill>
                <a:effectLst/>
                <a:latin typeface="Lato"/>
              </a:rPr>
              <a:t>Union 1</a:t>
            </a:r>
            <a:r>
              <a:rPr lang="en-US" b="0" i="0" dirty="0">
                <a:solidFill>
                  <a:srgbClr val="3C3C3B"/>
                </a:solidFill>
                <a:effectLst/>
                <a:latin typeface="Lato"/>
              </a:rPr>
              <a:t> to indicate the source of the records. The Airline field came only from the Excel files (you can confirm this by selecting it in the profile pane and observing the highlighted path of the field in the flow pane). Click the </a:t>
            </a:r>
            <a:r>
              <a:rPr lang="en-US" b="1" i="0" dirty="0">
                <a:solidFill>
                  <a:srgbClr val="3C3C3B"/>
                </a:solidFill>
                <a:effectLst/>
                <a:latin typeface="Lato"/>
              </a:rPr>
              <a:t>null</a:t>
            </a:r>
            <a:r>
              <a:rPr lang="en-US" b="0" i="0" dirty="0">
                <a:solidFill>
                  <a:srgbClr val="3C3C3B"/>
                </a:solidFill>
                <a:effectLst/>
                <a:latin typeface="Lato"/>
              </a:rPr>
              <a:t> value for Airline and observe the brushing: this is proof that the null values in Airline all come from the Southwest files since those files did not contain a field to indicate the airline. We'll address the null values and do some additional cleanup:</a:t>
            </a:r>
          </a:p>
          <a:p>
            <a:pPr algn="l">
              <a:buFont typeface="+mj-lt"/>
              <a:buAutoNum type="arabicPeriod"/>
            </a:pPr>
            <a:r>
              <a:rPr lang="en-US" b="0" i="0" dirty="0">
                <a:solidFill>
                  <a:srgbClr val="3C3C3B"/>
                </a:solidFill>
                <a:effectLst/>
                <a:latin typeface="Lato"/>
              </a:rPr>
              <a:t>Double-click the </a:t>
            </a:r>
            <a:r>
              <a:rPr lang="en-US" b="1" i="0" dirty="0">
                <a:solidFill>
                  <a:srgbClr val="3C3C3B"/>
                </a:solidFill>
                <a:effectLst/>
                <a:latin typeface="Lato"/>
              </a:rPr>
              <a:t>null</a:t>
            </a:r>
            <a:r>
              <a:rPr lang="en-US" b="0" i="0" dirty="0">
                <a:solidFill>
                  <a:srgbClr val="3C3C3B"/>
                </a:solidFill>
                <a:effectLst/>
                <a:latin typeface="Lato"/>
              </a:rPr>
              <a:t> value and then type Southwest to replace NULL with the value you know represents the correct airline. Tableau Prep will indicate that a </a:t>
            </a:r>
            <a:r>
              <a:rPr lang="en-US" b="1" i="0" dirty="0">
                <a:solidFill>
                  <a:srgbClr val="3C3C3B"/>
                </a:solidFill>
                <a:effectLst/>
                <a:latin typeface="Lato"/>
              </a:rPr>
              <a:t>Group</a:t>
            </a:r>
            <a:r>
              <a:rPr lang="en-US" b="0" i="0" dirty="0">
                <a:solidFill>
                  <a:srgbClr val="3C3C3B"/>
                </a:solidFill>
                <a:effectLst/>
                <a:latin typeface="Lato"/>
              </a:rPr>
              <a:t> and </a:t>
            </a:r>
            <a:r>
              <a:rPr lang="en-US" b="1" i="0" dirty="0">
                <a:solidFill>
                  <a:srgbClr val="3C3C3B"/>
                </a:solidFill>
                <a:effectLst/>
                <a:latin typeface="Lato"/>
              </a:rPr>
              <a:t>Replace</a:t>
            </a:r>
            <a:r>
              <a:rPr lang="en-US" b="0" i="0" dirty="0">
                <a:solidFill>
                  <a:srgbClr val="3C3C3B"/>
                </a:solidFill>
                <a:effectLst/>
                <a:latin typeface="Lato"/>
              </a:rPr>
              <a:t> operation has occurred with a paperclip icon.</a:t>
            </a:r>
          </a:p>
          <a:p>
            <a:pPr algn="l">
              <a:buFont typeface="+mj-lt"/>
              <a:buAutoNum type="arabicPeriod"/>
            </a:pPr>
            <a:r>
              <a:rPr lang="en-US" b="0" i="0" dirty="0">
                <a:solidFill>
                  <a:srgbClr val="3C3C3B"/>
                </a:solidFill>
                <a:effectLst/>
                <a:latin typeface="Lato"/>
              </a:rPr>
              <a:t>We'll do an additional grouping to clean up the variations of </a:t>
            </a:r>
            <a:r>
              <a:rPr lang="en-US" b="1" i="0" dirty="0">
                <a:solidFill>
                  <a:srgbClr val="3C3C3B"/>
                </a:solidFill>
                <a:effectLst/>
                <a:latin typeface="Lato"/>
              </a:rPr>
              <a:t>American</a:t>
            </a:r>
            <a:r>
              <a:rPr lang="en-US" b="0" i="0" dirty="0">
                <a:solidFill>
                  <a:srgbClr val="3C3C3B"/>
                </a:solidFill>
                <a:effectLst/>
                <a:latin typeface="Lato"/>
              </a:rPr>
              <a:t>. Using the </a:t>
            </a:r>
            <a:r>
              <a:rPr lang="en-US" b="1" i="0" dirty="0">
                <a:solidFill>
                  <a:srgbClr val="3C3C3B"/>
                </a:solidFill>
                <a:effectLst/>
                <a:latin typeface="Lato"/>
              </a:rPr>
              <a:t>Options</a:t>
            </a:r>
            <a:r>
              <a:rPr lang="en-US" b="0" i="0" dirty="0">
                <a:solidFill>
                  <a:srgbClr val="3C3C3B"/>
                </a:solidFill>
                <a:effectLst/>
                <a:latin typeface="Lato"/>
              </a:rPr>
              <a:t> button on the Airline field, select </a:t>
            </a:r>
            <a:r>
              <a:rPr lang="en-US" b="1" i="0" dirty="0">
                <a:solidFill>
                  <a:srgbClr val="3C3C3B"/>
                </a:solidFill>
                <a:effectLst/>
                <a:latin typeface="Lato"/>
              </a:rPr>
              <a:t>Group Values</a:t>
            </a:r>
            <a:r>
              <a:rPr lang="en-US" b="0" i="0" dirty="0">
                <a:solidFill>
                  <a:srgbClr val="3C3C3B"/>
                </a:solidFill>
                <a:effectLst/>
                <a:latin typeface="Lato"/>
              </a:rPr>
              <a:t> | </a:t>
            </a:r>
            <a:r>
              <a:rPr lang="en-US" b="1" i="0" dirty="0">
                <a:solidFill>
                  <a:srgbClr val="3C3C3B"/>
                </a:solidFill>
                <a:effectLst/>
                <a:latin typeface="Lato"/>
              </a:rPr>
              <a:t>Pronunciation</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466989183"/>
      </p:ext>
    </p:extLst>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the </a:t>
            </a:r>
            <a:r>
              <a:rPr lang="en-US" b="1" i="0" dirty="0">
                <a:solidFill>
                  <a:srgbClr val="3C3C3B"/>
                </a:solidFill>
                <a:effectLst/>
                <a:latin typeface="Lato"/>
              </a:rPr>
              <a:t>Group Values by Pronunciation</a:t>
            </a:r>
            <a:r>
              <a:rPr lang="en-US" b="0" i="0" dirty="0">
                <a:solidFill>
                  <a:srgbClr val="3C3C3B"/>
                </a:solidFill>
                <a:effectLst/>
                <a:latin typeface="Lato"/>
              </a:rPr>
              <a:t> pane that has appeared, select the </a:t>
            </a:r>
            <a:r>
              <a:rPr lang="en-US" b="1" i="0" dirty="0">
                <a:solidFill>
                  <a:srgbClr val="3C3C3B"/>
                </a:solidFill>
                <a:effectLst/>
                <a:latin typeface="Lato"/>
              </a:rPr>
              <a:t>American Airlines</a:t>
            </a:r>
            <a:r>
              <a:rPr lang="en-US" b="0" i="0" dirty="0">
                <a:solidFill>
                  <a:srgbClr val="3C3C3B"/>
                </a:solidFill>
                <a:effectLst/>
                <a:latin typeface="Lato"/>
              </a:rPr>
              <a:t> group and manually add </a:t>
            </a:r>
            <a:r>
              <a:rPr lang="en-US" b="1" i="0" dirty="0">
                <a:solidFill>
                  <a:srgbClr val="3C3C3B"/>
                </a:solidFill>
                <a:effectLst/>
                <a:latin typeface="Lato"/>
              </a:rPr>
              <a:t>AA</a:t>
            </a:r>
            <a:r>
              <a:rPr lang="en-US" b="0" i="0" dirty="0">
                <a:solidFill>
                  <a:srgbClr val="3C3C3B"/>
                </a:solidFill>
                <a:effectLst/>
                <a:latin typeface="Lato"/>
              </a:rPr>
              <a:t> by checking it in the list that appears to the right:</a:t>
            </a:r>
          </a:p>
          <a:p>
            <a:pPr marL="158750" indent="0">
              <a:buNone/>
            </a:pPr>
            <a:endParaRPr lang="en-US" b="0" i="0" dirty="0">
              <a:solidFill>
                <a:srgbClr val="3C3C3B"/>
              </a:solidFill>
              <a:effectLst/>
              <a:uFillTx/>
              <a:latin typeface="Lato"/>
            </a:endParaRPr>
          </a:p>
          <a:p>
            <a:pPr marL="158750" indent="0" algn="l">
              <a:buFont typeface="+mj-lt"/>
              <a:buNone/>
            </a:pPr>
            <a:r>
              <a:rPr lang="en-US" b="0" i="0" dirty="0">
                <a:solidFill>
                  <a:srgbClr val="3C3C3B"/>
                </a:solidFill>
                <a:effectLst/>
                <a:latin typeface="Lato"/>
              </a:rPr>
              <a:t>Click </a:t>
            </a:r>
            <a:r>
              <a:rPr lang="en-US" b="1" i="0" dirty="0">
                <a:solidFill>
                  <a:srgbClr val="3C3C3B"/>
                </a:solidFill>
                <a:effectLst/>
                <a:latin typeface="Lato"/>
              </a:rPr>
              <a:t>Done</a:t>
            </a:r>
            <a:r>
              <a:rPr lang="en-US" b="0" i="0" dirty="0">
                <a:solidFill>
                  <a:srgbClr val="3C3C3B"/>
                </a:solidFill>
                <a:effectLst/>
                <a:latin typeface="Lato"/>
              </a:rPr>
              <a:t> on the </a:t>
            </a:r>
            <a:r>
              <a:rPr lang="en-US" b="1" i="0" dirty="0">
                <a:solidFill>
                  <a:srgbClr val="3C3C3B"/>
                </a:solidFill>
                <a:effectLst/>
                <a:latin typeface="Lato"/>
              </a:rPr>
              <a:t>Group Values by Pronunciation</a:t>
            </a:r>
            <a:r>
              <a:rPr lang="en-US" b="0" i="0" dirty="0">
                <a:solidFill>
                  <a:srgbClr val="3C3C3B"/>
                </a:solidFill>
                <a:effectLst/>
                <a:latin typeface="Lato"/>
              </a:rPr>
              <a:t> pane.</a:t>
            </a:r>
          </a:p>
          <a:p>
            <a:pPr marL="158750" indent="0" algn="l">
              <a:buFont typeface="+mj-lt"/>
              <a:buNone/>
            </a:pPr>
            <a:endParaRPr lang="en-US" b="0" i="0" dirty="0">
              <a:solidFill>
                <a:srgbClr val="3C3C3B"/>
              </a:solidFill>
              <a:effectLst/>
              <a:latin typeface="Lato"/>
            </a:endParaRPr>
          </a:p>
          <a:p>
            <a:pPr marL="158750" indent="0" algn="l">
              <a:buFont typeface="+mj-lt"/>
              <a:buNone/>
            </a:pPr>
            <a:r>
              <a:rPr lang="en-US" b="0" i="0" dirty="0">
                <a:solidFill>
                  <a:srgbClr val="3C3C3B"/>
                </a:solidFill>
                <a:effectLst/>
                <a:latin typeface="Lato"/>
              </a:rPr>
              <a:t>Next, select the Table</a:t>
            </a:r>
            <a:r>
              <a:rPr lang="en-US" b="1" i="0" dirty="0">
                <a:solidFill>
                  <a:srgbClr val="3C3C3B"/>
                </a:solidFill>
                <a:effectLst/>
                <a:latin typeface="Lato"/>
              </a:rPr>
              <a:t> </a:t>
            </a:r>
            <a:r>
              <a:rPr lang="en-US" b="0" i="0" dirty="0">
                <a:solidFill>
                  <a:srgbClr val="3C3C3B"/>
                </a:solidFill>
                <a:effectLst/>
                <a:latin typeface="Lato"/>
              </a:rPr>
              <a:t>Names field, which is no longer needed. Using either the toolbar option, the menu from a right-click for the field, or the options button, select </a:t>
            </a:r>
            <a:r>
              <a:rPr lang="en-US" b="1" i="0" dirty="0">
                <a:solidFill>
                  <a:srgbClr val="3C3C3B"/>
                </a:solidFill>
                <a:effectLst/>
                <a:latin typeface="Lato"/>
              </a:rPr>
              <a:t>Remove Field.</a:t>
            </a: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4477743"/>
      </p:ext>
    </p:extLst>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US" sz="1100" b="0" i="0" u="none" strike="noStrike" kern="0" cap="none" spc="0" normalizeH="0" baseline="0" noProof="0" dirty="0">
                <a:ln>
                  <a:noFill/>
                </a:ln>
                <a:solidFill>
                  <a:srgbClr val="3C3C3B"/>
                </a:solidFill>
                <a:effectLst/>
                <a:uLnTx/>
                <a:uFillTx/>
                <a:latin typeface="Lato"/>
                <a:cs typeface="Arial"/>
                <a:sym typeface="Arial"/>
              </a:rPr>
              <a:t>Some fields in the profile pane have a </a:t>
            </a:r>
            <a:r>
              <a:rPr kumimoji="0" lang="en-US" sz="1100" b="1" i="0" u="none" strike="noStrike" kern="0" cap="none" spc="0" normalizeH="0" baseline="0" noProof="0" dirty="0">
                <a:ln>
                  <a:noFill/>
                </a:ln>
                <a:solidFill>
                  <a:srgbClr val="3C3C3B"/>
                </a:solidFill>
                <a:effectLst/>
                <a:uLnTx/>
                <a:uFillTx/>
                <a:latin typeface="Lato"/>
                <a:cs typeface="Arial"/>
                <a:sym typeface="Arial"/>
              </a:rPr>
              <a:t>Recommendations</a:t>
            </a:r>
            <a:r>
              <a:rPr kumimoji="0" lang="en-US" sz="1100" b="0" i="0" u="none" strike="noStrike" kern="0" cap="none" spc="0" normalizeH="0" baseline="0" noProof="0" dirty="0">
                <a:ln>
                  <a:noFill/>
                </a:ln>
                <a:solidFill>
                  <a:srgbClr val="3C3C3B"/>
                </a:solidFill>
                <a:effectLst/>
                <a:uLnTx/>
                <a:uFillTx/>
                <a:latin typeface="Lato"/>
                <a:cs typeface="Arial"/>
                <a:sym typeface="Arial"/>
              </a:rPr>
              <a:t> icon (which resembles a lightbulb) in the upper-right corner. Click this icon on the Passenger</a:t>
            </a:r>
            <a:r>
              <a:rPr kumimoji="0" lang="en-US" sz="1100" b="1" i="0" u="none" strike="noStrike" kern="0" cap="none" spc="0" normalizeH="0" baseline="0" noProof="0" dirty="0">
                <a:ln>
                  <a:noFill/>
                </a:ln>
                <a:solidFill>
                  <a:srgbClr val="3C3C3B"/>
                </a:solidFill>
                <a:effectLst/>
                <a:uLnTx/>
                <a:uFillTx/>
                <a:latin typeface="Lato"/>
                <a:cs typeface="Arial"/>
                <a:sym typeface="Arial"/>
              </a:rPr>
              <a:t> </a:t>
            </a:r>
            <a:r>
              <a:rPr kumimoji="0" lang="en-US" sz="1100" b="0" i="0" u="none" strike="noStrike" kern="0" cap="none" spc="0" normalizeH="0" baseline="0" noProof="0" dirty="0">
                <a:ln>
                  <a:noFill/>
                </a:ln>
                <a:solidFill>
                  <a:srgbClr val="3C3C3B"/>
                </a:solidFill>
                <a:effectLst/>
                <a:uLnTx/>
                <a:uFillTx/>
                <a:latin typeface="Lato"/>
                <a:cs typeface="Arial"/>
                <a:sym typeface="Arial"/>
              </a:rPr>
              <a:t>Email field and then </a:t>
            </a:r>
            <a:r>
              <a:rPr kumimoji="0" lang="en-US" sz="1100" b="1" i="0" u="none" strike="noStrike" kern="0" cap="none" spc="0" normalizeH="0" baseline="0" noProof="0" dirty="0">
                <a:ln>
                  <a:noFill/>
                </a:ln>
                <a:solidFill>
                  <a:srgbClr val="3C3C3B"/>
                </a:solidFill>
                <a:effectLst/>
                <a:uLnTx/>
                <a:uFillTx/>
                <a:latin typeface="Lato"/>
                <a:cs typeface="Arial"/>
                <a:sym typeface="Arial"/>
              </a:rPr>
              <a:t>Apply</a:t>
            </a:r>
            <a:r>
              <a:rPr kumimoji="0" lang="en-US" sz="1100" b="0" i="0" u="none" strike="noStrike" kern="0" cap="none" spc="0" normalizeH="0" baseline="0" noProof="0" dirty="0">
                <a:ln>
                  <a:noFill/>
                </a:ln>
                <a:solidFill>
                  <a:srgbClr val="3C3C3B"/>
                </a:solidFill>
                <a:effectLst/>
                <a:uLnTx/>
                <a:uFillTx/>
                <a:latin typeface="Lato"/>
                <a:cs typeface="Arial"/>
                <a:sym typeface="Arial"/>
              </a:rPr>
              <a:t> the recommendation to assign a data role of </a:t>
            </a:r>
            <a:r>
              <a:rPr kumimoji="0" lang="en-US" sz="1100" b="1" i="0" u="none" strike="noStrike" kern="0" cap="none" spc="0" normalizeH="0" baseline="0" noProof="0" dirty="0">
                <a:ln>
                  <a:noFill/>
                </a:ln>
                <a:solidFill>
                  <a:srgbClr val="3C3C3B"/>
                </a:solidFill>
                <a:effectLst/>
                <a:uLnTx/>
                <a:uFillTx/>
                <a:latin typeface="Lato"/>
                <a:cs typeface="Arial"/>
                <a:sym typeface="Arial"/>
              </a:rPr>
              <a:t>Email</a:t>
            </a:r>
            <a:r>
              <a:rPr kumimoji="0" lang="en-US" sz="1100" b="0" i="0" u="none" strike="noStrike" kern="0" cap="none" spc="0" normalizeH="0" baseline="0" noProof="0" dirty="0">
                <a:ln>
                  <a:noFill/>
                </a:ln>
                <a:solidFill>
                  <a:srgbClr val="3C3C3B"/>
                </a:solidFill>
                <a:effectLst/>
                <a:uLnTx/>
                <a:uFillTx/>
                <a:latin typeface="Lato"/>
                <a:cs typeface="Arial"/>
                <a:sym typeface="Arial"/>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endParaRPr kumimoji="0" lang="en-US" sz="1100" b="0" i="0" u="none" strike="noStrike" kern="0" cap="none" spc="0" normalizeH="0" baseline="0" noProof="0" dirty="0">
              <a:ln>
                <a:noFill/>
              </a:ln>
              <a:solidFill>
                <a:srgbClr val="3C3C3B"/>
              </a:solidFill>
              <a:effectLst/>
              <a:uLnTx/>
              <a:uFillTx/>
              <a:latin typeface="Lato"/>
              <a:cs typeface="Arial"/>
              <a:sym typeface="Arial"/>
            </a:endParaRPr>
          </a:p>
          <a:p>
            <a:pPr algn="l"/>
            <a:r>
              <a:rPr lang="en-US" b="1" i="0" dirty="0">
                <a:solidFill>
                  <a:srgbClr val="FFFFFF"/>
                </a:solidFill>
                <a:effectLst/>
                <a:latin typeface="Lato"/>
              </a:rPr>
              <a:t>Data Roles</a:t>
            </a:r>
            <a:r>
              <a:rPr lang="en-US" b="0" i="0" dirty="0">
                <a:solidFill>
                  <a:srgbClr val="FFFFFF"/>
                </a:solidFill>
                <a:effectLst/>
                <a:latin typeface="Lato"/>
              </a:rPr>
              <a:t> allow you to quickly identify valid or invalid values according to what pattern or domain of values is expected. Once you have assigned a data role, you may receive additional recommendations to either filter or replace invalid values.</a:t>
            </a:r>
          </a:p>
          <a:p>
            <a:pPr algn="l"/>
            <a:r>
              <a:rPr lang="en-US" b="0" i="0" dirty="0">
                <a:solidFill>
                  <a:srgbClr val="3C3C3B"/>
                </a:solidFill>
                <a:effectLst/>
                <a:latin typeface="Lato"/>
              </a:rPr>
              <a:t>After applying the recommendation, you'll see an indication in the profile pane for invalid values. As you continue following the example, we'll consider some options for quickly dealing with those invalid values.</a:t>
            </a:r>
          </a:p>
          <a:p>
            <a:pPr marL="15875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endParaRPr kumimoji="0" lang="en-US" sz="1100" b="0" i="0" u="none" strike="noStrike" kern="0" cap="none" spc="0" normalizeH="0" baseline="0" noProof="0" dirty="0">
              <a:ln>
                <a:noFill/>
              </a:ln>
              <a:solidFill>
                <a:srgbClr val="3C3C3B"/>
              </a:solidFill>
              <a:effectLst/>
              <a:uLnTx/>
              <a:uFillTx/>
              <a:latin typeface="Lato"/>
              <a:cs typeface="Arial"/>
              <a:sym typeface="Arial"/>
            </a:endParaRPr>
          </a:p>
          <a:p>
            <a:pPr marL="158750" indent="0">
              <a:buNone/>
            </a:pPr>
            <a:endParaRPr dirty="0">
              <a:uFillTx/>
            </a:endParaRPr>
          </a:p>
        </p:txBody>
      </p:sp>
    </p:spTree>
    <p:extLst>
      <p:ext uri="{BB962C8B-B14F-4D97-AF65-F5344CB8AC3E}">
        <p14:creationId xmlns:p14="http://schemas.microsoft.com/office/powerpoint/2010/main" val="3974384632"/>
      </p:ext>
    </p:extLst>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Click the </a:t>
            </a:r>
            <a:r>
              <a:rPr lang="en-US" b="1" i="0" dirty="0">
                <a:solidFill>
                  <a:srgbClr val="3C3C3B"/>
                </a:solidFill>
                <a:effectLst/>
                <a:latin typeface="Lato"/>
              </a:rPr>
              <a:t>Recommendations</a:t>
            </a:r>
            <a:r>
              <a:rPr lang="en-US" b="0" i="0" dirty="0">
                <a:solidFill>
                  <a:srgbClr val="3C3C3B"/>
                </a:solidFill>
                <a:effectLst/>
                <a:latin typeface="Lato"/>
              </a:rPr>
              <a:t> button on the </a:t>
            </a:r>
            <a:r>
              <a:rPr lang="en-US" dirty="0"/>
              <a:t>Passenger</a:t>
            </a:r>
            <a:r>
              <a:rPr lang="en-US" b="1" i="0" dirty="0">
                <a:solidFill>
                  <a:srgbClr val="3C3C3B"/>
                </a:solidFill>
                <a:effectLst/>
                <a:latin typeface="Lato"/>
              </a:rPr>
              <a:t> </a:t>
            </a:r>
            <a:r>
              <a:rPr lang="en-US" dirty="0"/>
              <a:t>Email</a:t>
            </a:r>
            <a:r>
              <a:rPr lang="en-US" b="0" i="0" dirty="0">
                <a:solidFill>
                  <a:srgbClr val="3C3C3B"/>
                </a:solidFill>
                <a:effectLst/>
                <a:latin typeface="Lato"/>
              </a:rPr>
              <a:t> field again. You'll see two new options presented. </a:t>
            </a:r>
            <a:r>
              <a:rPr lang="en-US" b="1" i="0" dirty="0">
                <a:solidFill>
                  <a:srgbClr val="3C3C3B"/>
                </a:solidFill>
                <a:effectLst/>
                <a:latin typeface="Lato"/>
              </a:rPr>
              <a:t>Apply</a:t>
            </a:r>
            <a:r>
              <a:rPr lang="en-US" b="0" i="0" dirty="0">
                <a:solidFill>
                  <a:srgbClr val="3C3C3B"/>
                </a:solidFill>
                <a:effectLst/>
                <a:latin typeface="Lato"/>
              </a:rPr>
              <a:t> the option to </a:t>
            </a:r>
            <a:r>
              <a:rPr lang="en-US" b="1" i="0" dirty="0">
                <a:solidFill>
                  <a:srgbClr val="3C3C3B"/>
                </a:solidFill>
                <a:effectLst/>
                <a:latin typeface="Lato"/>
              </a:rPr>
              <a:t>Group</a:t>
            </a:r>
            <a:r>
              <a:rPr lang="en-US" b="0" i="0" dirty="0">
                <a:solidFill>
                  <a:srgbClr val="3C3C3B"/>
                </a:solidFill>
                <a:effectLst/>
                <a:latin typeface="Lato"/>
              </a:rPr>
              <a:t> and </a:t>
            </a:r>
            <a:r>
              <a:rPr lang="en-US" b="1" i="0" dirty="0">
                <a:solidFill>
                  <a:srgbClr val="3C3C3B"/>
                </a:solidFill>
                <a:effectLst/>
                <a:latin typeface="Lato"/>
              </a:rPr>
              <a:t>Replace</a:t>
            </a:r>
            <a:r>
              <a:rPr lang="en-US" b="0" i="0" dirty="0">
                <a:solidFill>
                  <a:srgbClr val="3C3C3B"/>
                </a:solidFill>
                <a:effectLst/>
                <a:latin typeface="Lato"/>
              </a:rPr>
              <a:t> invalid values with </a:t>
            </a:r>
            <a:r>
              <a:rPr lang="en-US" dirty="0"/>
              <a:t>null</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14011383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Alternately, data can be extracted from these sources and stored in an extract.</a:t>
            </a:r>
          </a:p>
          <a:p>
            <a:pPr algn="l"/>
            <a:r>
              <a:rPr lang="en-US" b="0" i="0" dirty="0">
                <a:solidFill>
                  <a:srgbClr val="3C3C3B"/>
                </a:solidFill>
                <a:effectLst/>
                <a:latin typeface="Lato"/>
              </a:rPr>
              <a:t>As an example of connecting to a server data source, we'll demonstrate connecting to SQL Server. If you have access to a server-based data source, you may wish to create a new data source and explore the details. However, this specific example is not included in the workbook in this lesson.</a:t>
            </a:r>
          </a:p>
          <a:p>
            <a:pPr marL="158750" indent="0">
              <a:buNone/>
            </a:pPr>
            <a:endParaRPr dirty="0">
              <a:uFillTx/>
            </a:endParaRPr>
          </a:p>
        </p:txBody>
      </p:sp>
    </p:spTree>
    <p:extLst>
      <p:ext uri="{BB962C8B-B14F-4D97-AF65-F5344CB8AC3E}">
        <p14:creationId xmlns:p14="http://schemas.microsoft.com/office/powerpoint/2010/main" val="4148468034"/>
      </p:ext>
    </p:extLst>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Most of the remaining fields look fine, except for Fare</a:t>
            </a:r>
            <a:r>
              <a:rPr lang="en-US" b="1" i="0" dirty="0">
                <a:solidFill>
                  <a:srgbClr val="3C3C3B"/>
                </a:solidFill>
                <a:effectLst/>
                <a:latin typeface="Lato"/>
              </a:rPr>
              <a:t> </a:t>
            </a:r>
            <a:r>
              <a:rPr lang="en-US" b="0" i="0" dirty="0">
                <a:solidFill>
                  <a:srgbClr val="3C3C3B"/>
                </a:solidFill>
                <a:effectLst/>
                <a:latin typeface="Lato"/>
              </a:rPr>
              <a:t>Type (or possibly Ticket</a:t>
            </a:r>
            <a:r>
              <a:rPr lang="en-US" b="1" i="0" dirty="0">
                <a:solidFill>
                  <a:srgbClr val="3C3C3B"/>
                </a:solidFill>
                <a:effectLst/>
                <a:latin typeface="Lato"/>
              </a:rPr>
              <a:t> </a:t>
            </a:r>
            <a:r>
              <a:rPr lang="en-US" b="0" i="0" dirty="0">
                <a:solidFill>
                  <a:srgbClr val="3C3C3B"/>
                </a:solidFill>
                <a:effectLst/>
                <a:latin typeface="Lato"/>
              </a:rPr>
              <a:t>Type, depending on which name was kept when merging the fields previously). This field contains the values </a:t>
            </a:r>
            <a:r>
              <a:rPr lang="en-US" b="1" i="0" dirty="0">
                <a:solidFill>
                  <a:srgbClr val="3C3C3B"/>
                </a:solidFill>
                <a:effectLst/>
                <a:latin typeface="Lato"/>
              </a:rPr>
              <a:t>1st Class</a:t>
            </a:r>
            <a:r>
              <a:rPr lang="en-US" b="0" i="0" dirty="0">
                <a:solidFill>
                  <a:srgbClr val="3C3C3B"/>
                </a:solidFill>
                <a:effectLst/>
                <a:latin typeface="Lato"/>
              </a:rPr>
              <a:t> and </a:t>
            </a:r>
            <a:r>
              <a:rPr lang="en-US" b="1" i="0" dirty="0">
                <a:solidFill>
                  <a:srgbClr val="3C3C3B"/>
                </a:solidFill>
                <a:effectLst/>
                <a:latin typeface="Lato"/>
              </a:rPr>
              <a:t>First Class</a:t>
            </a:r>
            <a:r>
              <a:rPr lang="en-US" b="0" i="0" dirty="0">
                <a:solidFill>
                  <a:srgbClr val="3C3C3B"/>
                </a:solidFill>
                <a:effectLst/>
                <a:latin typeface="Lato"/>
              </a:rPr>
              <a:t>. Select both of these values by clicking each while holding down the </a:t>
            </a:r>
            <a:r>
              <a:rPr lang="en-US" b="0" i="1" dirty="0">
                <a:solidFill>
                  <a:srgbClr val="3C3C3B"/>
                </a:solidFill>
                <a:effectLst/>
                <a:latin typeface="Lato"/>
              </a:rPr>
              <a:t>Ctrl</a:t>
            </a:r>
            <a:r>
              <a:rPr lang="en-US" b="0" i="0" dirty="0">
                <a:solidFill>
                  <a:srgbClr val="3C3C3B"/>
                </a:solidFill>
                <a:effectLst/>
                <a:latin typeface="Lato"/>
              </a:rPr>
              <a:t> key and then </a:t>
            </a:r>
            <a:r>
              <a:rPr lang="en-US" b="1" i="0" dirty="0">
                <a:solidFill>
                  <a:srgbClr val="3C3C3B"/>
                </a:solidFill>
                <a:effectLst/>
                <a:latin typeface="Lato"/>
              </a:rPr>
              <a:t>Group</a:t>
            </a:r>
            <a:r>
              <a:rPr lang="en-US" b="0" i="0" dirty="0">
                <a:solidFill>
                  <a:srgbClr val="3C3C3B"/>
                </a:solidFill>
                <a:effectLst/>
                <a:latin typeface="Lato"/>
              </a:rPr>
              <a:t> them together with the </a:t>
            </a:r>
            <a:r>
              <a:rPr lang="en-US" b="1" i="0" dirty="0">
                <a:solidFill>
                  <a:srgbClr val="3C3C3B"/>
                </a:solidFill>
                <a:effectLst/>
                <a:latin typeface="Lato"/>
              </a:rPr>
              <a:t>First Class</a:t>
            </a:r>
            <a:r>
              <a:rPr lang="en-US" b="0" i="0" dirty="0">
                <a:solidFill>
                  <a:srgbClr val="3C3C3B"/>
                </a:solidFill>
                <a:effectLst/>
                <a:latin typeface="Lato"/>
              </a:rPr>
              <a:t> value. Two interface options for grouping the values are indicated here:</a:t>
            </a:r>
          </a:p>
          <a:p>
            <a:pPr marL="158750" indent="0">
              <a:buNone/>
            </a:pPr>
            <a:endParaRPr dirty="0">
              <a:uFillTx/>
            </a:endParaRPr>
          </a:p>
        </p:txBody>
      </p:sp>
    </p:spTree>
    <p:extLst>
      <p:ext uri="{BB962C8B-B14F-4D97-AF65-F5344CB8AC3E}">
        <p14:creationId xmlns:p14="http://schemas.microsoft.com/office/powerpoint/2010/main" val="1164898295"/>
      </p:ext>
    </p:extLst>
  </p:cSld>
  <p:clrMapOvr>
    <a:masterClrMapping/>
  </p:clrMapOvr>
</p:notes>
</file>

<file path=ppt/notesSlides/notesSlide6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At this point, we have a clean dataset that contains all our primary data. There's already a lot of analysis we could do. In fact, let's take a moment to preview the data. Right-click the </a:t>
            </a:r>
            <a:r>
              <a:rPr lang="en-US" b="1" i="0" dirty="0">
                <a:solidFill>
                  <a:srgbClr val="3C3C3B"/>
                </a:solidFill>
                <a:effectLst/>
                <a:latin typeface="Lato"/>
              </a:rPr>
              <a:t>Clean 3</a:t>
            </a:r>
            <a:r>
              <a:rPr lang="en-US" b="0" i="0" dirty="0">
                <a:solidFill>
                  <a:srgbClr val="3C3C3B"/>
                </a:solidFill>
                <a:effectLst/>
                <a:latin typeface="Lato"/>
              </a:rPr>
              <a:t> step and select </a:t>
            </a:r>
            <a:r>
              <a:rPr lang="en-US" b="1" i="0" dirty="0">
                <a:solidFill>
                  <a:srgbClr val="3C3C3B"/>
                </a:solidFill>
                <a:effectLst/>
                <a:latin typeface="Lato"/>
              </a:rPr>
              <a:t>Preview in Tableau Desktop</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A new data connection will be made and opened in Tableau Desktop. You can preview the data for any step in the flow. Take a few moments to explore the data in Tableau Desktop and then return to Tableau Prep. Now, we'll turn our attention to extending the dataset with some calculations, supplemental data, and a little restructuring.</a:t>
            </a:r>
            <a:endParaRPr dirty="0">
              <a:uFillTx/>
            </a:endParaRPr>
          </a:p>
        </p:txBody>
      </p:sp>
    </p:spTree>
    <p:extLst>
      <p:ext uri="{BB962C8B-B14F-4D97-AF65-F5344CB8AC3E}">
        <p14:creationId xmlns:p14="http://schemas.microsoft.com/office/powerpoint/2010/main" val="2947514185"/>
      </p:ext>
    </p:extLst>
  </p:cSld>
  <p:clrMapOvr>
    <a:masterClrMapping/>
  </p:clrMapOvr>
</p:notes>
</file>

<file path=ppt/notesSlides/notesSlide6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Calculations in Tableau Prep follow a syntax that's nearly identical to Tableau Desktop. However, you'll notice that only row-level and FIXED level of detail functions are available. This is because all calculations in Tableau Prep will apply to the row level. Aggregations are performed using an </a:t>
            </a:r>
            <a:r>
              <a:rPr lang="en-US" b="1" i="0" dirty="0">
                <a:solidFill>
                  <a:srgbClr val="3C3C3B"/>
                </a:solidFill>
                <a:effectLst/>
                <a:latin typeface="Lato"/>
              </a:rPr>
              <a:t>Aggregate</a:t>
            </a:r>
            <a:r>
              <a:rPr lang="en-US" b="0" i="0" dirty="0">
                <a:solidFill>
                  <a:srgbClr val="3C3C3B"/>
                </a:solidFill>
                <a:effectLst/>
                <a:latin typeface="Lato"/>
              </a:rPr>
              <a:t> </a:t>
            </a:r>
            <a:r>
              <a:rPr lang="en-US" b="1" i="0" dirty="0">
                <a:solidFill>
                  <a:srgbClr val="3C3C3B"/>
                </a:solidFill>
                <a:effectLst/>
                <a:latin typeface="Lato"/>
              </a:rPr>
              <a:t>Step</a:t>
            </a:r>
            <a:r>
              <a:rPr lang="en-US" b="0" i="0" dirty="0">
                <a:solidFill>
                  <a:srgbClr val="3C3C3B"/>
                </a:solidFill>
                <a:effectLst/>
                <a:latin typeface="Lato"/>
              </a:rPr>
              <a:t>, which we'll consider shortly.</a:t>
            </a:r>
          </a:p>
          <a:p>
            <a:pPr algn="l"/>
            <a:r>
              <a:rPr lang="en-US" b="0" i="0" dirty="0">
                <a:solidFill>
                  <a:srgbClr val="3C3C3B"/>
                </a:solidFill>
                <a:effectLst/>
                <a:latin typeface="Lato"/>
              </a:rPr>
              <a:t>Calculations and aggregations can greatly extend our analytic capabilities. In our current example, there is an opportunity to analyze the length of time between ticket purchase and actual travel. We may also want to mark each record with an indicator of how frequently a passenger travels overall. Let's dive into these calculations as we continue our example with the following steps:</a:t>
            </a:r>
          </a:p>
          <a:p>
            <a:pPr algn="l">
              <a:buFont typeface="+mj-lt"/>
              <a:buAutoNum type="arabicPeriod"/>
            </a:pPr>
            <a:r>
              <a:rPr lang="en-US" b="0" i="0" dirty="0">
                <a:solidFill>
                  <a:srgbClr val="3C3C3B"/>
                </a:solidFill>
                <a:effectLst/>
                <a:latin typeface="Lato"/>
              </a:rPr>
              <a:t>We'll start with a calculation to determine the length of time between the purchasing of tickets and the day of travel. Select the </a:t>
            </a:r>
            <a:r>
              <a:rPr lang="en-US" b="1" i="0" dirty="0">
                <a:solidFill>
                  <a:srgbClr val="3C3C3B"/>
                </a:solidFill>
                <a:effectLst/>
                <a:latin typeface="Lato"/>
              </a:rPr>
              <a:t>Clean 3</a:t>
            </a:r>
            <a:r>
              <a:rPr lang="en-US" b="0" i="0" dirty="0">
                <a:solidFill>
                  <a:srgbClr val="3C3C3B"/>
                </a:solidFill>
                <a:effectLst/>
                <a:latin typeface="Lato"/>
              </a:rPr>
              <a:t> step and then click </a:t>
            </a:r>
            <a:r>
              <a:rPr lang="en-US" b="1" i="0" dirty="0">
                <a:solidFill>
                  <a:srgbClr val="3C3C3B"/>
                </a:solidFill>
                <a:effectLst/>
                <a:latin typeface="Lato"/>
              </a:rPr>
              <a:t>Create Calculated Field</a:t>
            </a:r>
            <a:r>
              <a:rPr lang="en-US" b="0" i="0" dirty="0">
                <a:solidFill>
                  <a:srgbClr val="3C3C3B"/>
                </a:solidFill>
                <a:effectLst/>
                <a:latin typeface="Lato"/>
              </a:rPr>
              <a:t>. Name the calculation </a:t>
            </a:r>
            <a:r>
              <a:rPr lang="en-US" b="1" i="0" dirty="0">
                <a:solidFill>
                  <a:srgbClr val="3C3C3B"/>
                </a:solidFill>
                <a:effectLst/>
                <a:latin typeface="Lato"/>
              </a:rPr>
              <a:t>Days from Purchase to Travel</a:t>
            </a:r>
            <a:r>
              <a:rPr lang="en-US" b="0" i="0" dirty="0">
                <a:solidFill>
                  <a:srgbClr val="3C3C3B"/>
                </a:solidFill>
                <a:effectLst/>
                <a:latin typeface="Lato"/>
              </a:rPr>
              <a:t> and enter DATEDIFF('day', [Purchase Date], [Travel Date]).</a:t>
            </a:r>
          </a:p>
          <a:p>
            <a:pPr marL="158750" indent="0">
              <a:buNone/>
            </a:pPr>
            <a:endParaRPr dirty="0">
              <a:uFillTx/>
            </a:endParaRPr>
          </a:p>
        </p:txBody>
      </p:sp>
    </p:spTree>
    <p:extLst>
      <p:ext uri="{BB962C8B-B14F-4D97-AF65-F5344CB8AC3E}">
        <p14:creationId xmlns:p14="http://schemas.microsoft.com/office/powerpoint/2010/main" val="3896996131"/>
      </p:ext>
    </p:extLst>
  </p:cSld>
  <p:clrMapOvr>
    <a:masterClrMapping/>
  </p:clrMapOvr>
</p:notes>
</file>

<file path=ppt/notesSlides/notesSlide6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default view here (as in many cases with numeric fields) is a summary binned histogram. You can change the view to see its details by selecting the ellipses button in the upper right of the field and switching to </a:t>
            </a:r>
            <a:r>
              <a:rPr lang="en-US" b="1" i="0" dirty="0">
                <a:solidFill>
                  <a:srgbClr val="3C3C3B"/>
                </a:solidFill>
                <a:effectLst/>
                <a:latin typeface="Lato"/>
              </a:rPr>
              <a:t>Detail</a:t>
            </a:r>
            <a:r>
              <a:rPr lang="en-US" b="0" i="0" dirty="0">
                <a:solidFill>
                  <a:srgbClr val="3C3C3B"/>
                </a:solidFill>
                <a:effectLst/>
                <a:latin typeface="Lato"/>
              </a:rPr>
              <a:t>, which will show every value of the field:</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shape of the data that's indicated by the default summary histogram is close to what we might have expected with most people purchasing tickets closer (but not immediately prior) to the date of travel. There might be some opportunity for getting better deals by purchasing farther in advance, so identifying this pattern (and then exploring it more fully in Tableau Desktop) will be key for this kind of analysis.</a:t>
            </a:r>
            <a:endParaRPr dirty="0">
              <a:uFillTx/>
            </a:endParaRPr>
          </a:p>
        </p:txBody>
      </p:sp>
    </p:spTree>
    <p:extLst>
      <p:ext uri="{BB962C8B-B14F-4D97-AF65-F5344CB8AC3E}">
        <p14:creationId xmlns:p14="http://schemas.microsoft.com/office/powerpoint/2010/main" val="3630480948"/>
      </p:ext>
    </p:extLst>
  </p:cSld>
  <p:clrMapOvr>
    <a:masterClrMapping/>
  </p:clrMapOvr>
</p:notes>
</file>

<file path=ppt/notesSlides/notesSlide6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There are a few other types of analysis we may wish to pursue. Let's consider how we might create segments of passengers based on how often they travel.</a:t>
            </a:r>
            <a:endParaRPr dirty="0">
              <a:uFillTx/>
            </a:endParaRPr>
          </a:p>
        </p:txBody>
      </p:sp>
    </p:spTree>
    <p:extLst>
      <p:ext uri="{BB962C8B-B14F-4D97-AF65-F5344CB8AC3E}">
        <p14:creationId xmlns:p14="http://schemas.microsoft.com/office/powerpoint/2010/main" val="4218060363"/>
      </p:ext>
    </p:extLst>
  </p:cSld>
  <p:clrMapOvr>
    <a:masterClrMapping/>
  </p:clrMapOvr>
</p:notes>
</file>

<file path=ppt/notesSlides/notesSlide6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preceding calculation would count the distinct rows per person. Knowing that each row represents a trip, we could alternately use the code {FIXED [Person] : SUM(1)}, which would potentially be more performant, depending on the exact data source.</a:t>
            </a:r>
          </a:p>
          <a:p>
            <a:pPr algn="l"/>
            <a:r>
              <a:rPr lang="en-US" b="0" i="0" dirty="0">
                <a:solidFill>
                  <a:srgbClr val="3C3C3B"/>
                </a:solidFill>
                <a:effectLst/>
                <a:latin typeface="Lato"/>
              </a:rPr>
              <a:t>In this example, though, we'll leverage the interface to visually create the calculation:</a:t>
            </a:r>
          </a:p>
          <a:p>
            <a:pPr algn="l">
              <a:buFont typeface="+mj-lt"/>
              <a:buAutoNum type="arabicPeriod"/>
            </a:pPr>
            <a:r>
              <a:rPr lang="en-US" b="0" i="0" dirty="0">
                <a:solidFill>
                  <a:srgbClr val="3C3C3B"/>
                </a:solidFill>
                <a:effectLst/>
                <a:latin typeface="Lato"/>
              </a:rPr>
              <a:t>Click the ellipses button on the Person field and select </a:t>
            </a:r>
            <a:r>
              <a:rPr lang="en-US" b="1" i="0" dirty="0">
                <a:solidFill>
                  <a:srgbClr val="3C3C3B"/>
                </a:solidFill>
                <a:effectLst/>
                <a:latin typeface="Lato"/>
              </a:rPr>
              <a:t>Create Calculated Field</a:t>
            </a:r>
            <a:r>
              <a:rPr lang="en-US" b="0" i="0" dirty="0">
                <a:solidFill>
                  <a:srgbClr val="3C3C3B"/>
                </a:solidFill>
                <a:effectLst/>
                <a:latin typeface="Lato"/>
              </a:rPr>
              <a:t> | </a:t>
            </a:r>
            <a:r>
              <a:rPr lang="en-US" b="1" i="0" dirty="0">
                <a:solidFill>
                  <a:srgbClr val="3C3C3B"/>
                </a:solidFill>
                <a:effectLst/>
                <a:latin typeface="Lato"/>
              </a:rPr>
              <a:t>Fixed LOD</a:t>
            </a: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606303825"/>
      </p:ext>
    </p:extLst>
  </p:cSld>
  <p:clrMapOvr>
    <a:masterClrMapping/>
  </p:clrMapOvr>
</p:notes>
</file>

<file path=ppt/notesSlides/notesSlide6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This will bring up a </a:t>
            </a:r>
            <a:r>
              <a:rPr lang="en-US" b="1" i="0" dirty="0">
                <a:solidFill>
                  <a:srgbClr val="3C3C3B"/>
                </a:solidFill>
                <a:effectLst/>
                <a:latin typeface="Lato"/>
              </a:rPr>
              <a:t>Fixed LOD</a:t>
            </a:r>
            <a:r>
              <a:rPr lang="en-US" b="0" i="0" dirty="0">
                <a:solidFill>
                  <a:srgbClr val="3C3C3B"/>
                </a:solidFill>
                <a:effectLst/>
                <a:latin typeface="Lato"/>
              </a:rPr>
              <a:t> pane allowing us to configure the LOD expression. The </a:t>
            </a:r>
            <a:r>
              <a:rPr lang="en-US" b="1" i="0" dirty="0">
                <a:solidFill>
                  <a:srgbClr val="3C3C3B"/>
                </a:solidFill>
                <a:effectLst/>
                <a:latin typeface="Lato"/>
              </a:rPr>
              <a:t>Group by</a:t>
            </a:r>
            <a:r>
              <a:rPr lang="en-US" b="0" i="0" dirty="0">
                <a:solidFill>
                  <a:srgbClr val="3C3C3B"/>
                </a:solidFill>
                <a:effectLst/>
                <a:latin typeface="Lato"/>
              </a:rPr>
              <a:t> field is already set to </a:t>
            </a:r>
            <a:r>
              <a:rPr lang="en-US" dirty="0"/>
              <a:t>Person</a:t>
            </a:r>
            <a:r>
              <a:rPr lang="en-US" b="0" i="0" dirty="0">
                <a:solidFill>
                  <a:srgbClr val="3C3C3B"/>
                </a:solidFill>
                <a:effectLst/>
                <a:latin typeface="Lato"/>
              </a:rPr>
              <a:t> (as we started the calculation from that field), but we'll need to configure </a:t>
            </a:r>
            <a:r>
              <a:rPr lang="en-US" b="1" i="0" dirty="0">
                <a:solidFill>
                  <a:srgbClr val="3C3C3B"/>
                </a:solidFill>
                <a:effectLst/>
                <a:latin typeface="Lato"/>
              </a:rPr>
              <a:t>Compute using</a:t>
            </a:r>
            <a:r>
              <a:rPr lang="en-US" b="0" i="0" dirty="0">
                <a:solidFill>
                  <a:srgbClr val="3C3C3B"/>
                </a:solidFill>
                <a:effectLst/>
                <a:latin typeface="Lato"/>
              </a:rPr>
              <a:t> to perform the distinct count of rows and rename the field as </a:t>
            </a:r>
            <a:r>
              <a:rPr lang="en-US" dirty="0"/>
              <a:t>Trips</a:t>
            </a:r>
            <a:r>
              <a:rPr lang="en-US" b="1" i="0" dirty="0">
                <a:solidFill>
                  <a:srgbClr val="3C3C3B"/>
                </a:solidFill>
                <a:effectLst/>
                <a:latin typeface="Lato"/>
              </a:rPr>
              <a:t> </a:t>
            </a:r>
            <a:r>
              <a:rPr lang="en-US" dirty="0"/>
              <a:t>per</a:t>
            </a:r>
            <a:r>
              <a:rPr lang="en-US" b="1" i="0" dirty="0">
                <a:solidFill>
                  <a:srgbClr val="3C3C3B"/>
                </a:solidFill>
                <a:effectLst/>
                <a:latin typeface="Lato"/>
              </a:rPr>
              <a:t> </a:t>
            </a:r>
            <a:r>
              <a:rPr lang="en-US" dirty="0"/>
              <a:t>Person</a:t>
            </a:r>
            <a:r>
              <a:rPr lang="en-US" b="0" i="0" dirty="0">
                <a:solidFill>
                  <a:srgbClr val="3C3C3B"/>
                </a:solidFill>
                <a:effectLst/>
                <a:latin typeface="Lato"/>
              </a:rPr>
              <a:t>, as shown here:</a:t>
            </a:r>
            <a:endParaRPr dirty="0">
              <a:uFillTx/>
            </a:endParaRPr>
          </a:p>
        </p:txBody>
      </p:sp>
    </p:spTree>
    <p:extLst>
      <p:ext uri="{BB962C8B-B14F-4D97-AF65-F5344CB8AC3E}">
        <p14:creationId xmlns:p14="http://schemas.microsoft.com/office/powerpoint/2010/main" val="1024966089"/>
      </p:ext>
    </p:extLst>
  </p:cSld>
  <p:clrMapOvr>
    <a:masterClrMapping/>
  </p:clrMapOvr>
</p:notes>
</file>

<file path=ppt/notesSlides/notesSlide6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Click </a:t>
            </a:r>
            <a:r>
              <a:rPr lang="en-US" b="1" i="0" dirty="0">
                <a:solidFill>
                  <a:srgbClr val="3C3C3B"/>
                </a:solidFill>
                <a:effectLst/>
                <a:latin typeface="Lato"/>
              </a:rPr>
              <a:t>Done</a:t>
            </a:r>
            <a:r>
              <a:rPr lang="en-US" b="0" i="0" dirty="0">
                <a:solidFill>
                  <a:srgbClr val="3C3C3B"/>
                </a:solidFill>
                <a:effectLst/>
                <a:latin typeface="Lato"/>
              </a:rPr>
              <a:t> when you have finished configuring the </a:t>
            </a:r>
            <a:r>
              <a:rPr lang="en-US" b="1" i="0" dirty="0">
                <a:solidFill>
                  <a:srgbClr val="3C3C3B"/>
                </a:solidFill>
                <a:effectLst/>
                <a:latin typeface="Lato"/>
              </a:rPr>
              <a:t>Fixed LOD</a:t>
            </a:r>
            <a:r>
              <a:rPr lang="en-US" b="0" i="0" dirty="0">
                <a:solidFill>
                  <a:srgbClr val="3C3C3B"/>
                </a:solidFill>
                <a:effectLst/>
                <a:latin typeface="Lato"/>
              </a:rPr>
              <a:t>.</a:t>
            </a:r>
          </a:p>
          <a:p>
            <a:pPr algn="l">
              <a:buFont typeface="+mj-lt"/>
              <a:buAutoNum type="arabicPeriod" startAt="4"/>
            </a:pPr>
            <a:r>
              <a:rPr lang="en-US" b="0" i="0" dirty="0">
                <a:solidFill>
                  <a:srgbClr val="3C3C3B"/>
                </a:solidFill>
                <a:effectLst/>
                <a:latin typeface="Lato"/>
              </a:rPr>
              <a:t>We'll use the Trips per Person field to create segments of customers. We'll accomplish this with another calculated field, so click </a:t>
            </a:r>
            <a:r>
              <a:rPr lang="en-US" b="1" i="0" dirty="0">
                <a:solidFill>
                  <a:srgbClr val="3C3C3B"/>
                </a:solidFill>
                <a:effectLst/>
                <a:latin typeface="Lato"/>
              </a:rPr>
              <a:t>Create Calculated Field…</a:t>
            </a:r>
            <a:r>
              <a:rPr lang="en-US" b="0" i="0" dirty="0">
                <a:solidFill>
                  <a:srgbClr val="3C3C3B"/>
                </a:solidFill>
                <a:effectLst/>
                <a:latin typeface="Lato"/>
              </a:rPr>
              <a:t> to bring up the code editor</a:t>
            </a:r>
          </a:p>
          <a:p>
            <a:pPr marL="158750" indent="0">
              <a:buNone/>
            </a:pPr>
            <a:endParaRPr dirty="0">
              <a:uFillTx/>
            </a:endParaRPr>
          </a:p>
        </p:txBody>
      </p:sp>
    </p:spTree>
    <p:extLst>
      <p:ext uri="{BB962C8B-B14F-4D97-AF65-F5344CB8AC3E}">
        <p14:creationId xmlns:p14="http://schemas.microsoft.com/office/powerpoint/2010/main" val="517832699"/>
      </p:ext>
    </p:extLst>
  </p:cSld>
  <p:clrMapOvr>
    <a:masterClrMapping/>
  </p:clrMapOvr>
</p:notes>
</file>

<file path=ppt/notesSlides/notesSlide6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code uses the </a:t>
            </a:r>
            <a:r>
              <a:rPr lang="en-US" dirty="0"/>
              <a:t>Trips per Person</a:t>
            </a:r>
            <a:r>
              <a:rPr lang="en-US" b="0" i="0" dirty="0">
                <a:solidFill>
                  <a:srgbClr val="3C3C3B"/>
                </a:solidFill>
                <a:effectLst/>
                <a:latin typeface="Lato"/>
              </a:rPr>
              <a:t> field in an </a:t>
            </a:r>
            <a:r>
              <a:rPr lang="en-US" dirty="0"/>
              <a:t>If</a:t>
            </a:r>
            <a:r>
              <a:rPr lang="en-US" b="0" i="0" dirty="0">
                <a:solidFill>
                  <a:srgbClr val="3C3C3B"/>
                </a:solidFill>
                <a:effectLst/>
                <a:latin typeface="Lato"/>
              </a:rPr>
              <a:t> </a:t>
            </a:r>
            <a:r>
              <a:rPr lang="en-US" dirty="0"/>
              <a:t>Then</a:t>
            </a:r>
            <a:r>
              <a:rPr lang="en-US" b="0" i="0" dirty="0">
                <a:solidFill>
                  <a:srgbClr val="3C3C3B"/>
                </a:solidFill>
                <a:effectLst/>
                <a:latin typeface="Lato"/>
              </a:rPr>
              <a:t> </a:t>
            </a:r>
            <a:r>
              <a:rPr lang="en-US" dirty="0"/>
              <a:t>Else</a:t>
            </a:r>
            <a:r>
              <a:rPr lang="en-US" b="0" i="0" dirty="0">
                <a:solidFill>
                  <a:srgbClr val="3C3C3B"/>
                </a:solidFill>
                <a:effectLst/>
                <a:latin typeface="Lato"/>
              </a:rPr>
              <a:t> construction to create three segments. You can visually see the correspondence between the fields in the preview pane: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Frequency</a:t>
            </a:r>
            <a:r>
              <a:rPr lang="en-US" b="1" i="0" dirty="0">
                <a:solidFill>
                  <a:srgbClr val="3C3C3B"/>
                </a:solidFill>
                <a:effectLst/>
                <a:latin typeface="Lato"/>
              </a:rPr>
              <a:t> </a:t>
            </a:r>
            <a:r>
              <a:rPr lang="en-US" b="0" i="0" dirty="0">
                <a:solidFill>
                  <a:srgbClr val="3C3C3B"/>
                </a:solidFill>
                <a:effectLst/>
                <a:latin typeface="Lato"/>
              </a:rPr>
              <a:t>Segment field can be used to accomplish all kinds of useful analysis. For example, you might want to understand whether frequent travelers typically get better ticket prices.</a:t>
            </a:r>
          </a:p>
          <a:p>
            <a:pPr algn="l"/>
            <a:r>
              <a:rPr lang="en-US" b="0" i="0" dirty="0">
                <a:solidFill>
                  <a:srgbClr val="3C3C3B"/>
                </a:solidFill>
                <a:effectLst/>
                <a:latin typeface="Lato"/>
              </a:rPr>
              <a:t>We've seen row-level and FIXED LOD calculations, and noted the option for </a:t>
            </a:r>
            <a:r>
              <a:rPr lang="en-US" b="1" i="0" dirty="0">
                <a:solidFill>
                  <a:srgbClr val="3C3C3B"/>
                </a:solidFill>
                <a:effectLst/>
                <a:latin typeface="Lato"/>
              </a:rPr>
              <a:t>Rank</a:t>
            </a:r>
            <a:r>
              <a:rPr lang="en-US" b="0" i="0" dirty="0">
                <a:solidFill>
                  <a:srgbClr val="3C3C3B"/>
                </a:solidFill>
                <a:effectLst/>
                <a:latin typeface="Lato"/>
              </a:rPr>
              <a:t>. Let's now turn our attention to aggregations.</a:t>
            </a:r>
          </a:p>
          <a:p>
            <a:pPr marL="158750" indent="0">
              <a:buNone/>
            </a:pPr>
            <a:endParaRPr dirty="0">
              <a:uFillTx/>
            </a:endParaRPr>
          </a:p>
        </p:txBody>
      </p:sp>
    </p:spTree>
    <p:extLst>
      <p:ext uri="{BB962C8B-B14F-4D97-AF65-F5344CB8AC3E}">
        <p14:creationId xmlns:p14="http://schemas.microsoft.com/office/powerpoint/2010/main" val="1180815111"/>
      </p:ext>
    </p:extLst>
  </p:cSld>
  <p:clrMapOvr>
    <a:masterClrMapping/>
  </p:clrMapOvr>
</p:notes>
</file>

<file path=ppt/notesSlides/notesSlide6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Aggregations in Tableau Prep are accomplished using an aggregate step. We'll continue our flow with the idea that we want to better understand our frequency of travel segment:</a:t>
            </a:r>
            <a:endParaRPr dirty="0">
              <a:uFillTx/>
            </a:endParaRPr>
          </a:p>
        </p:txBody>
      </p:sp>
    </p:spTree>
    <p:extLst>
      <p:ext uri="{BB962C8B-B14F-4D97-AF65-F5344CB8AC3E}">
        <p14:creationId xmlns:p14="http://schemas.microsoft.com/office/powerpoint/2010/main" val="35121929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 connection to SQL Server requires the </a:t>
            </a:r>
            <a:r>
              <a:rPr lang="en-US" b="1" i="0" dirty="0">
                <a:solidFill>
                  <a:srgbClr val="3C3C3B"/>
                </a:solidFill>
                <a:effectLst/>
                <a:latin typeface="Lato"/>
              </a:rPr>
              <a:t>Server</a:t>
            </a:r>
            <a:r>
              <a:rPr lang="en-US" b="0" i="0" dirty="0">
                <a:solidFill>
                  <a:srgbClr val="3C3C3B"/>
                </a:solidFill>
                <a:effectLst/>
                <a:latin typeface="Lato"/>
              </a:rPr>
              <a:t> name, as well as authentication information.</a:t>
            </a:r>
          </a:p>
          <a:p>
            <a:pPr algn="l"/>
            <a:r>
              <a:rPr lang="en-US" b="0" i="0" dirty="0">
                <a:solidFill>
                  <a:srgbClr val="3C3C3B"/>
                </a:solidFill>
                <a:effectLst/>
                <a:latin typeface="Lato"/>
              </a:rPr>
              <a:t>A database administrator can configure SQL Server to </a:t>
            </a:r>
            <a:r>
              <a:rPr lang="en-US" b="1" i="0" dirty="0">
                <a:solidFill>
                  <a:srgbClr val="3C3C3B"/>
                </a:solidFill>
                <a:effectLst/>
                <a:latin typeface="Lato"/>
              </a:rPr>
              <a:t>Use Windows Authentication</a:t>
            </a:r>
            <a:r>
              <a:rPr lang="en-US" b="0" i="0" dirty="0">
                <a:solidFill>
                  <a:srgbClr val="3C3C3B"/>
                </a:solidFill>
                <a:effectLst/>
                <a:latin typeface="Lato"/>
              </a:rPr>
              <a:t> or a SQL Server username and password. With SQL Server, you can also optionally allow reading uncommitted data. This can potentially improve performance but may also lead to unpredictable results if data is being inserted, updated, or deleted at the same time as Tableau is querying. Additionally, you may specify SQL to be run at connect time using the </a:t>
            </a:r>
            <a:r>
              <a:rPr lang="en-US" b="1" i="0" dirty="0">
                <a:solidFill>
                  <a:srgbClr val="3C3C3B"/>
                </a:solidFill>
                <a:effectLst/>
                <a:latin typeface="Lato"/>
              </a:rPr>
              <a:t>Initial SQL...</a:t>
            </a:r>
            <a:r>
              <a:rPr lang="en-US" b="0" i="0" dirty="0">
                <a:solidFill>
                  <a:srgbClr val="3C3C3B"/>
                </a:solidFill>
                <a:effectLst/>
                <a:latin typeface="Lato"/>
              </a:rPr>
              <a:t> link in the lower-left corner.</a:t>
            </a:r>
          </a:p>
          <a:p>
            <a:pPr algn="l"/>
            <a:r>
              <a:rPr lang="en-US" b="0" i="0" dirty="0">
                <a:solidFill>
                  <a:srgbClr val="FFFFFF"/>
                </a:solidFill>
                <a:effectLst/>
                <a:latin typeface="Lato"/>
              </a:rPr>
              <a:t>In order to maintain high standards of security, Tableau will not save a password as part of a data source connection. This means that if you share a workbook using a live connection with someone else, they will need to have credentials to access the data. This also means that when you first open the workbook, you will need to re-enter your password for any connections requiring a password.</a:t>
            </a:r>
          </a:p>
          <a:p>
            <a:pPr marL="158750" indent="0">
              <a:buNone/>
            </a:pPr>
            <a:endParaRPr dirty="0">
              <a:uFillTx/>
            </a:endParaRPr>
          </a:p>
        </p:txBody>
      </p:sp>
    </p:spTree>
    <p:extLst>
      <p:ext uri="{BB962C8B-B14F-4D97-AF65-F5344CB8AC3E}">
        <p14:creationId xmlns:p14="http://schemas.microsoft.com/office/powerpoint/2010/main" val="3598996617"/>
      </p:ext>
    </p:extLst>
  </p:cSld>
  <p:clrMapOvr>
    <a:masterClrMapping/>
  </p:clrMapOvr>
</p:notes>
</file>

<file path=ppt/notesSlides/notesSlide6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Double-click the text </a:t>
            </a:r>
            <a:r>
              <a:rPr lang="en-US" b="1" i="0" dirty="0">
                <a:solidFill>
                  <a:srgbClr val="3C3C3B"/>
                </a:solidFill>
                <a:effectLst/>
                <a:latin typeface="Lato"/>
              </a:rPr>
              <a:t>Aggregate 1</a:t>
            </a:r>
            <a:r>
              <a:rPr lang="en-US" b="0" i="0" dirty="0">
                <a:solidFill>
                  <a:srgbClr val="3C3C3B"/>
                </a:solidFill>
                <a:effectLst/>
                <a:latin typeface="Lato"/>
              </a:rPr>
              <a:t> under the new step. This allows you to edit the name. Change the name from </a:t>
            </a:r>
            <a:r>
              <a:rPr lang="en-US" b="1" i="0" dirty="0">
                <a:solidFill>
                  <a:srgbClr val="3C3C3B"/>
                </a:solidFill>
                <a:effectLst/>
                <a:latin typeface="Lato"/>
              </a:rPr>
              <a:t>Aggregate 1</a:t>
            </a:r>
            <a:r>
              <a:rPr lang="en-US" b="0" i="0" dirty="0">
                <a:solidFill>
                  <a:srgbClr val="3C3C3B"/>
                </a:solidFill>
                <a:effectLst/>
                <a:latin typeface="Lato"/>
              </a:rPr>
              <a:t> to </a:t>
            </a:r>
            <a:r>
              <a:rPr lang="en-US" b="1" i="0" dirty="0">
                <a:solidFill>
                  <a:srgbClr val="3C3C3B"/>
                </a:solidFill>
                <a:effectLst/>
                <a:latin typeface="Lato"/>
              </a:rPr>
              <a:t>Frequency</a:t>
            </a:r>
            <a:r>
              <a:rPr lang="en-US" b="0" i="0" dirty="0">
                <a:solidFill>
                  <a:srgbClr val="3C3C3B"/>
                </a:solidFill>
                <a:effectLst/>
                <a:latin typeface="Lato"/>
              </a:rPr>
              <a:t> </a:t>
            </a:r>
            <a:r>
              <a:rPr lang="en-US" b="1" i="0" dirty="0">
                <a:solidFill>
                  <a:srgbClr val="3C3C3B"/>
                </a:solidFill>
                <a:effectLst/>
                <a:latin typeface="Lato"/>
              </a:rPr>
              <a:t>Segment</a:t>
            </a:r>
            <a:r>
              <a:rPr lang="en-US" b="0" i="0" dirty="0">
                <a:solidFill>
                  <a:srgbClr val="3C3C3B"/>
                </a:solidFill>
                <a:effectLst/>
                <a:latin typeface="Lato"/>
              </a:rPr>
              <a:t>.</a:t>
            </a:r>
          </a:p>
          <a:p>
            <a:pPr algn="l"/>
            <a:endParaRPr lang="en-US" b="0" i="0" dirty="0">
              <a:solidFill>
                <a:srgbClr val="3C3C3B"/>
              </a:solidFill>
              <a:effectLst/>
              <a:latin typeface="Lato"/>
            </a:endParaRPr>
          </a:p>
          <a:p>
            <a:pPr algn="l"/>
            <a:r>
              <a:rPr lang="en-US" b="0" i="0" dirty="0">
                <a:solidFill>
                  <a:srgbClr val="FFFFFF"/>
                </a:solidFill>
                <a:effectLst/>
                <a:latin typeface="Lato"/>
              </a:rPr>
              <a:t>Give steps meaningful names to self-document the flow. This will greatly help you and others when you return to edit the flow in the future. Additionally, when you are editing the name of a step, the </a:t>
            </a:r>
            <a:r>
              <a:rPr lang="en-US" b="1" i="0" dirty="0">
                <a:solidFill>
                  <a:srgbClr val="FFFFFF"/>
                </a:solidFill>
                <a:effectLst/>
                <a:latin typeface="Lato"/>
              </a:rPr>
              <a:t>Add a description</a:t>
            </a:r>
            <a:r>
              <a:rPr lang="en-US" b="0" i="0" dirty="0">
                <a:solidFill>
                  <a:srgbClr val="FFFFFF"/>
                </a:solidFill>
                <a:effectLst/>
                <a:latin typeface="Lato"/>
              </a:rPr>
              <a:t> text will appear below the name</a:t>
            </a:r>
          </a:p>
          <a:p>
            <a:pPr marL="158750" indent="0">
              <a:buNone/>
            </a:pPr>
            <a:endParaRPr lang="en-US" dirty="0">
              <a:uFillTx/>
            </a:endParaRPr>
          </a:p>
          <a:p>
            <a:pPr marL="158750" indent="0">
              <a:buNone/>
            </a:pPr>
            <a:r>
              <a:rPr lang="en-US" b="0" i="0" dirty="0">
                <a:solidFill>
                  <a:srgbClr val="3C3C3B"/>
                </a:solidFill>
                <a:effectLst/>
                <a:latin typeface="Lato"/>
              </a:rPr>
              <a:t>Selecting the aggregate step reveals a pane with options for grouping and aggregating fields in the flow:</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may drag and drop fields from the left to the </a:t>
            </a:r>
            <a:r>
              <a:rPr lang="en-US" b="1" i="0" dirty="0">
                <a:solidFill>
                  <a:srgbClr val="3C3C3B"/>
                </a:solidFill>
                <a:effectLst/>
                <a:latin typeface="Lato"/>
              </a:rPr>
              <a:t>Grouped Fields</a:t>
            </a:r>
            <a:r>
              <a:rPr lang="en-US" b="0" i="0" dirty="0">
                <a:solidFill>
                  <a:srgbClr val="3C3C3B"/>
                </a:solidFill>
                <a:effectLst/>
                <a:latin typeface="Lato"/>
              </a:rPr>
              <a:t> or </a:t>
            </a:r>
            <a:r>
              <a:rPr lang="en-US" b="1" i="0" dirty="0">
                <a:solidFill>
                  <a:srgbClr val="3C3C3B"/>
                </a:solidFill>
                <a:effectLst/>
                <a:latin typeface="Lato"/>
              </a:rPr>
              <a:t>Aggregated Fields</a:t>
            </a:r>
            <a:r>
              <a:rPr lang="en-US" b="0" i="0" dirty="0">
                <a:solidFill>
                  <a:srgbClr val="3C3C3B"/>
                </a:solidFill>
                <a:effectLst/>
                <a:latin typeface="Lato"/>
              </a:rPr>
              <a:t> sections and you may change the type of aggregation by clicking on the aggregation text (examples indicated by arrows in </a:t>
            </a:r>
            <a:r>
              <a:rPr lang="en-US" b="0" i="1" dirty="0">
                <a:solidFill>
                  <a:srgbClr val="3C3C3B"/>
                </a:solidFill>
                <a:effectLst/>
                <a:latin typeface="Lato"/>
              </a:rPr>
              <a:t>Figure </a:t>
            </a:r>
            <a:r>
              <a:rPr lang="en-US" b="0" i="0" dirty="0">
                <a:solidFill>
                  <a:srgbClr val="3C3C3B"/>
                </a:solidFill>
                <a:effectLst/>
                <a:latin typeface="Lato"/>
              </a:rPr>
              <a:t>: SUM next to Trips per Person or AVG above Ticket</a:t>
            </a:r>
            <a:r>
              <a:rPr lang="en-US" b="1" i="0" dirty="0">
                <a:solidFill>
                  <a:srgbClr val="3C3C3B"/>
                </a:solidFill>
                <a:effectLst/>
                <a:latin typeface="Lato"/>
              </a:rPr>
              <a:t> </a:t>
            </a:r>
            <a:r>
              <a:rPr lang="en-US" b="0" i="0" dirty="0">
                <a:solidFill>
                  <a:srgbClr val="3C3C3B"/>
                </a:solidFill>
                <a:effectLst/>
                <a:latin typeface="Lato"/>
              </a:rPr>
              <a:t>Price) and selecting a different aggregation from the resulting dropdown.</a:t>
            </a:r>
          </a:p>
          <a:p>
            <a:pPr algn="l"/>
            <a:r>
              <a:rPr lang="en-US" b="0" i="0" dirty="0">
                <a:solidFill>
                  <a:srgbClr val="3C3C3B"/>
                </a:solidFill>
                <a:effectLst/>
                <a:latin typeface="Lato"/>
              </a:rPr>
              <a:t>In </a:t>
            </a:r>
            <a:r>
              <a:rPr lang="en-US" b="0" i="1" dirty="0">
                <a:solidFill>
                  <a:srgbClr val="3C3C3B"/>
                </a:solidFill>
                <a:effectLst/>
                <a:latin typeface="Lato"/>
              </a:rPr>
              <a:t>Figure</a:t>
            </a:r>
            <a:r>
              <a:rPr lang="en-US" b="0" i="0" dirty="0">
                <a:solidFill>
                  <a:srgbClr val="3C3C3B"/>
                </a:solidFill>
                <a:effectLst/>
                <a:latin typeface="Lato"/>
              </a:rPr>
              <a:t>, notice that we've added </a:t>
            </a:r>
            <a:r>
              <a:rPr lang="en-US" b="1" i="0" dirty="0">
                <a:solidFill>
                  <a:srgbClr val="3C3C3B"/>
                </a:solidFill>
                <a:effectLst/>
                <a:latin typeface="Lato"/>
              </a:rPr>
              <a:t>Frequency</a:t>
            </a:r>
            <a:r>
              <a:rPr lang="en-US" b="0" i="0" dirty="0">
                <a:solidFill>
                  <a:srgbClr val="3C3C3B"/>
                </a:solidFill>
                <a:effectLst/>
                <a:latin typeface="Lato"/>
              </a:rPr>
              <a:t> </a:t>
            </a:r>
            <a:r>
              <a:rPr lang="en-US" b="1" i="0" dirty="0">
                <a:solidFill>
                  <a:srgbClr val="3C3C3B"/>
                </a:solidFill>
                <a:effectLst/>
                <a:latin typeface="Lato"/>
              </a:rPr>
              <a:t>Segment</a:t>
            </a:r>
            <a:r>
              <a:rPr lang="en-US" b="0" i="0" dirty="0">
                <a:solidFill>
                  <a:srgbClr val="3C3C3B"/>
                </a:solidFill>
                <a:effectLst/>
                <a:latin typeface="Lato"/>
              </a:rPr>
              <a:t> to the </a:t>
            </a:r>
            <a:r>
              <a:rPr lang="en-US" b="1" i="0" dirty="0">
                <a:solidFill>
                  <a:srgbClr val="3C3C3B"/>
                </a:solidFill>
                <a:effectLst/>
                <a:latin typeface="Lato"/>
              </a:rPr>
              <a:t>GROUP</a:t>
            </a:r>
            <a:r>
              <a:rPr lang="en-US" b="0" i="0" dirty="0">
                <a:solidFill>
                  <a:srgbClr val="3C3C3B"/>
                </a:solidFill>
                <a:effectLst/>
                <a:latin typeface="Lato"/>
              </a:rPr>
              <a:t> and</a:t>
            </a:r>
            <a:r>
              <a:rPr lang="en-US" b="1" i="0" dirty="0">
                <a:solidFill>
                  <a:srgbClr val="3C3C3B"/>
                </a:solidFill>
                <a:effectLst/>
                <a:latin typeface="Lato"/>
              </a:rPr>
              <a:t> </a:t>
            </a:r>
            <a:r>
              <a:rPr lang="en-US" b="0" i="0" dirty="0">
                <a:solidFill>
                  <a:srgbClr val="3C3C3B"/>
                </a:solidFill>
                <a:effectLst/>
                <a:latin typeface="Lato"/>
              </a:rPr>
              <a:t>Ticket</a:t>
            </a:r>
            <a:r>
              <a:rPr lang="en-US" b="1" i="0" dirty="0">
                <a:solidFill>
                  <a:srgbClr val="3C3C3B"/>
                </a:solidFill>
                <a:effectLst/>
                <a:latin typeface="Lato"/>
              </a:rPr>
              <a:t> </a:t>
            </a:r>
            <a:r>
              <a:rPr lang="en-US" b="0" i="0" dirty="0">
                <a:solidFill>
                  <a:srgbClr val="3C3C3B"/>
                </a:solidFill>
                <a:effectLst/>
                <a:latin typeface="Lato"/>
              </a:rPr>
              <a:t>Price to the </a:t>
            </a:r>
            <a:r>
              <a:rPr lang="en-US" b="1" i="0" dirty="0">
                <a:solidFill>
                  <a:srgbClr val="3C3C3B"/>
                </a:solidFill>
                <a:effectLst/>
                <a:latin typeface="Lato"/>
              </a:rPr>
              <a:t>Aggregated Fields</a:t>
            </a:r>
            <a:r>
              <a:rPr lang="en-US" b="0" i="0" dirty="0">
                <a:solidFill>
                  <a:srgbClr val="3C3C3B"/>
                </a:solidFill>
                <a:effectLst/>
                <a:latin typeface="Lato"/>
              </a:rPr>
              <a:t> as an AVG. Notice also the Number</a:t>
            </a:r>
            <a:r>
              <a:rPr lang="en-US" b="1" i="0" dirty="0">
                <a:solidFill>
                  <a:srgbClr val="3C3C3B"/>
                </a:solidFill>
                <a:effectLst/>
                <a:latin typeface="Lato"/>
              </a:rPr>
              <a:t> </a:t>
            </a:r>
            <a:r>
              <a:rPr lang="en-US" b="0" i="0" dirty="0">
                <a:solidFill>
                  <a:srgbClr val="3C3C3B"/>
                </a:solidFill>
                <a:effectLst/>
                <a:latin typeface="Lato"/>
              </a:rPr>
              <a:t>of</a:t>
            </a:r>
            <a:r>
              <a:rPr lang="en-US" b="1" i="0" dirty="0">
                <a:solidFill>
                  <a:srgbClr val="3C3C3B"/>
                </a:solidFill>
                <a:effectLst/>
                <a:latin typeface="Lato"/>
              </a:rPr>
              <a:t> </a:t>
            </a:r>
            <a:r>
              <a:rPr lang="en-US" b="0" i="0" dirty="0">
                <a:solidFill>
                  <a:srgbClr val="3C3C3B"/>
                </a:solidFill>
                <a:effectLst/>
                <a:latin typeface="Lato"/>
              </a:rPr>
              <a:t>Rows</a:t>
            </a:r>
            <a:r>
              <a:rPr lang="en-US" b="1" i="0" dirty="0">
                <a:solidFill>
                  <a:srgbClr val="3C3C3B"/>
                </a:solidFill>
                <a:effectLst/>
                <a:latin typeface="Lato"/>
              </a:rPr>
              <a:t> (Aggregated)</a:t>
            </a:r>
            <a:r>
              <a:rPr lang="en-US" b="0" i="0" dirty="0">
                <a:solidFill>
                  <a:srgbClr val="3C3C3B"/>
                </a:solidFill>
                <a:effectLst/>
                <a:latin typeface="Lato"/>
              </a:rPr>
              <a:t> that appears at the bottom of the list of fields on the left. This is a special field that's available in the aggregation step.</a:t>
            </a:r>
          </a:p>
          <a:p>
            <a:pPr marL="158750" indent="0">
              <a:buNone/>
            </a:pPr>
            <a:endParaRPr dirty="0">
              <a:uFillTx/>
            </a:endParaRPr>
          </a:p>
        </p:txBody>
      </p:sp>
    </p:spTree>
    <p:extLst>
      <p:ext uri="{BB962C8B-B14F-4D97-AF65-F5344CB8AC3E}">
        <p14:creationId xmlns:p14="http://schemas.microsoft.com/office/powerpoint/2010/main" val="1515560552"/>
      </p:ext>
    </p:extLst>
  </p:cSld>
  <p:clrMapOvr>
    <a:masterClrMapping/>
  </p:clrMapOvr>
</p:notes>
</file>

<file path=ppt/notesSlides/notesSlide6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353465186"/>
      </p:ext>
    </p:extLst>
  </p:cSld>
  <p:clrMapOvr>
    <a:masterClrMapping/>
  </p:clrMapOvr>
</p:notes>
</file>

<file path=ppt/notesSlides/notesSlide6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When you select the </a:t>
            </a:r>
            <a:r>
              <a:rPr lang="en-US" b="1" i="0" dirty="0">
                <a:solidFill>
                  <a:srgbClr val="3C3C3B"/>
                </a:solidFill>
                <a:effectLst/>
                <a:latin typeface="Lato"/>
              </a:rPr>
              <a:t>Output</a:t>
            </a:r>
            <a:r>
              <a:rPr lang="en-US" b="0" i="0" dirty="0">
                <a:solidFill>
                  <a:srgbClr val="3C3C3B"/>
                </a:solidFill>
                <a:effectLst/>
                <a:latin typeface="Lato"/>
              </a:rPr>
              <a:t> step, the </a:t>
            </a:r>
            <a:r>
              <a:rPr lang="en-US" b="1" i="0" dirty="0">
                <a:solidFill>
                  <a:srgbClr val="3C3C3B"/>
                </a:solidFill>
                <a:effectLst/>
                <a:latin typeface="Lato"/>
              </a:rPr>
              <a:t>Output</a:t>
            </a:r>
            <a:r>
              <a:rPr lang="en-US" b="0" i="0" dirty="0">
                <a:solidFill>
                  <a:srgbClr val="3C3C3B"/>
                </a:solidFill>
                <a:effectLst/>
                <a:latin typeface="Lato"/>
              </a:rPr>
              <a:t> pane shows options for saving the output and a preview of what the output will look like. In this case, we've configured the output to save to a </a:t>
            </a:r>
            <a:r>
              <a:rPr lang="en-US" b="1" i="0" dirty="0">
                <a:solidFill>
                  <a:srgbClr val="3C3C3B"/>
                </a:solidFill>
                <a:effectLst/>
                <a:latin typeface="Lato"/>
              </a:rPr>
              <a:t>Comma Separated Values (.csv)</a:t>
            </a:r>
            <a:r>
              <a:rPr lang="en-US" b="0" i="0" dirty="0">
                <a:solidFill>
                  <a:srgbClr val="3C3C3B"/>
                </a:solidFill>
                <a:effectLst/>
                <a:latin typeface="Lato"/>
              </a:rPr>
              <a:t> file named </a:t>
            </a:r>
            <a:r>
              <a:rPr lang="en-US" b="1" i="0" dirty="0">
                <a:solidFill>
                  <a:srgbClr val="3C3C3B"/>
                </a:solidFill>
                <a:effectLst/>
                <a:latin typeface="Lato"/>
              </a:rPr>
              <a:t>Frequency Segment</a:t>
            </a:r>
            <a:r>
              <a:rPr lang="en-US" b="0" i="0" dirty="0">
                <a:solidFill>
                  <a:srgbClr val="3C3C3B"/>
                </a:solidFill>
                <a:effectLst/>
                <a:latin typeface="Lato"/>
              </a:rPr>
              <a:t>:</a:t>
            </a:r>
          </a:p>
          <a:p>
            <a:pPr marL="158750" indent="0">
              <a:buNone/>
            </a:pPr>
            <a:endParaRPr lang="en-US" dirty="0">
              <a:uFillTx/>
            </a:endParaRPr>
          </a:p>
          <a:p>
            <a:pPr algn="l">
              <a:buFont typeface="+mj-lt"/>
              <a:buAutoNum type="arabicPeriod" startAt="5"/>
            </a:pPr>
            <a:r>
              <a:rPr lang="en-US" b="0" i="0" dirty="0">
                <a:solidFill>
                  <a:srgbClr val="3C3C3B"/>
                </a:solidFill>
                <a:effectLst/>
                <a:latin typeface="Lato"/>
              </a:rPr>
              <a:t>The </a:t>
            </a:r>
            <a:r>
              <a:rPr lang="en-US" b="1" i="0" dirty="0">
                <a:solidFill>
                  <a:srgbClr val="3C3C3B"/>
                </a:solidFill>
                <a:effectLst/>
                <a:latin typeface="Lato"/>
              </a:rPr>
              <a:t>Output</a:t>
            </a:r>
            <a:r>
              <a:rPr lang="en-US" b="0" i="0" dirty="0">
                <a:solidFill>
                  <a:srgbClr val="3C3C3B"/>
                </a:solidFill>
                <a:effectLst/>
                <a:latin typeface="Lato"/>
              </a:rPr>
              <a:t> pane also gives options for setting the output type, performing a full refresh of the data, or appending to existing data, and running the flow.</a:t>
            </a:r>
          </a:p>
          <a:p>
            <a:pPr algn="l"/>
            <a:r>
              <a:rPr lang="en-US" b="0" i="0" dirty="0">
                <a:solidFill>
                  <a:srgbClr val="3C3C3B"/>
                </a:solidFill>
                <a:effectLst/>
                <a:latin typeface="Lato"/>
              </a:rPr>
              <a:t>We'll extend our flow in the next few sections to additionally output detailed data. The detailed data as well as the output file of aggregate data gives us some nice options for leveraging Tableau's Data Model in Tableau Desktop to accomplish some complex analysis.</a:t>
            </a:r>
          </a:p>
          <a:p>
            <a:pPr algn="l"/>
            <a:r>
              <a:rPr lang="en-US" b="0" i="0" dirty="0">
                <a:solidFill>
                  <a:srgbClr val="3C3C3B"/>
                </a:solidFill>
                <a:effectLst/>
                <a:latin typeface="Lato"/>
              </a:rPr>
              <a:t>Let's continue by thinking about filtering data in Tableau Prep.</a:t>
            </a:r>
          </a:p>
          <a:p>
            <a:pPr marL="158750" indent="0">
              <a:buNone/>
            </a:pPr>
            <a:endParaRPr dirty="0">
              <a:uFillTx/>
            </a:endParaRPr>
          </a:p>
        </p:txBody>
      </p:sp>
    </p:spTree>
    <p:extLst>
      <p:ext uri="{BB962C8B-B14F-4D97-AF65-F5344CB8AC3E}">
        <p14:creationId xmlns:p14="http://schemas.microsoft.com/office/powerpoint/2010/main" val="1555811878"/>
      </p:ext>
    </p:extLst>
  </p:cSld>
  <p:clrMapOvr>
    <a:masterClrMapping/>
  </p:clrMapOvr>
</p:notes>
</file>

<file path=ppt/notesSlides/notesSlide6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Filtering an input can be efficient because the query that's sent to the data source will return fewer records. </a:t>
            </a:r>
            <a:endParaRPr dirty="0">
              <a:uFillTx/>
            </a:endParaRPr>
          </a:p>
        </p:txBody>
      </p:sp>
    </p:spTree>
    <p:extLst>
      <p:ext uri="{BB962C8B-B14F-4D97-AF65-F5344CB8AC3E}">
        <p14:creationId xmlns:p14="http://schemas.microsoft.com/office/powerpoint/2010/main" val="4147848340"/>
      </p:ext>
    </p:extLst>
  </p:cSld>
  <p:clrMapOvr>
    <a:masterClrMapping/>
  </p:clrMapOvr>
</p:notes>
</file>

<file path=ppt/notesSlides/notesSlide6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Filtering an input can be efficient because the query that's sent to the data source will return fewer records.</a:t>
            </a:r>
          </a:p>
          <a:p>
            <a:pPr marL="158750" indent="0">
              <a:buNone/>
            </a:pPr>
            <a:endParaRPr lang="en-US" b="0" i="0" dirty="0">
              <a:solidFill>
                <a:srgbClr val="3C3C3B"/>
              </a:solidFill>
              <a:effectLst/>
              <a:latin typeface="Lato"/>
            </a:endParaRPr>
          </a:p>
          <a:p>
            <a:pPr marL="158750" indent="0">
              <a:buNone/>
            </a:pPr>
            <a:r>
              <a:rPr lang="en-US" b="0" i="0" dirty="0">
                <a:solidFill>
                  <a:srgbClr val="3C3C3B"/>
                </a:solidFill>
                <a:effectLst/>
                <a:latin typeface="Lato"/>
              </a:rPr>
              <a:t>The </a:t>
            </a:r>
            <a:r>
              <a:rPr lang="en-US" b="1" i="0" dirty="0">
                <a:solidFill>
                  <a:srgbClr val="3C3C3B"/>
                </a:solidFill>
                <a:effectLst/>
                <a:latin typeface="Lato"/>
              </a:rPr>
              <a:t>Add Filter</a:t>
            </a:r>
            <a:r>
              <a:rPr lang="en-US" b="0" i="0" dirty="0">
                <a:solidFill>
                  <a:srgbClr val="3C3C3B"/>
                </a:solidFill>
                <a:effectLst/>
                <a:latin typeface="Lato"/>
              </a:rPr>
              <a:t> dialog that pops up allows you to write a calculation with a </a:t>
            </a:r>
            <a:r>
              <a:rPr lang="en-US" dirty="0"/>
              <a:t>Boolean</a:t>
            </a:r>
            <a:r>
              <a:rPr lang="en-US" b="0" i="0" dirty="0">
                <a:solidFill>
                  <a:srgbClr val="3C3C3B"/>
                </a:solidFill>
                <a:effectLst/>
                <a:latin typeface="Lato"/>
              </a:rPr>
              <a:t> (true/false) result. Only true values will be retained.</a:t>
            </a:r>
          </a:p>
          <a:p>
            <a:pPr marL="158750" indent="0">
              <a:buNone/>
            </a:pPr>
            <a:r>
              <a:rPr lang="en-US" b="0" i="0" dirty="0">
                <a:solidFill>
                  <a:srgbClr val="3C3C3B"/>
                </a:solidFill>
                <a:effectLst/>
                <a:latin typeface="Lato"/>
              </a:rPr>
              <a:t> </a:t>
            </a:r>
            <a:endParaRPr dirty="0">
              <a:uFillTx/>
            </a:endParaRPr>
          </a:p>
        </p:txBody>
      </p:sp>
    </p:spTree>
    <p:extLst>
      <p:ext uri="{BB962C8B-B14F-4D97-AF65-F5344CB8AC3E}">
        <p14:creationId xmlns:p14="http://schemas.microsoft.com/office/powerpoint/2010/main" val="1160009632"/>
      </p:ext>
    </p:extLst>
  </p:cSld>
  <p:clrMapOvr>
    <a:masterClrMapping/>
  </p:clrMapOvr>
</p:notes>
</file>

<file path=ppt/notesSlides/notesSlide6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Filtering may also be done within a clean step anywhere in the flow. There are several ways to apply a filter:</a:t>
            </a:r>
          </a:p>
          <a:p>
            <a:pPr algn="l">
              <a:buFont typeface="Arial" panose="020B0604020202020204" pitchFamily="34" charset="0"/>
              <a:buChar char="•"/>
            </a:pPr>
            <a:r>
              <a:rPr lang="en-US" b="0" i="0" dirty="0">
                <a:solidFill>
                  <a:srgbClr val="3C3C3B"/>
                </a:solidFill>
                <a:effectLst/>
                <a:latin typeface="Lato"/>
              </a:rPr>
              <a:t>Select one or more values for a given field and then use the </a:t>
            </a:r>
            <a:r>
              <a:rPr lang="en-US" b="1" i="0" dirty="0">
                <a:solidFill>
                  <a:srgbClr val="3C3C3B"/>
                </a:solidFill>
                <a:effectLst/>
                <a:latin typeface="Lato"/>
              </a:rPr>
              <a:t>Keep Only</a:t>
            </a:r>
            <a:r>
              <a:rPr lang="en-US" b="0" i="0" dirty="0">
                <a:solidFill>
                  <a:srgbClr val="3C3C3B"/>
                </a:solidFill>
                <a:effectLst/>
                <a:latin typeface="Lato"/>
              </a:rPr>
              <a:t> or </a:t>
            </a:r>
            <a:r>
              <a:rPr lang="en-US" b="1" i="0" dirty="0">
                <a:solidFill>
                  <a:srgbClr val="3C3C3B"/>
                </a:solidFill>
                <a:effectLst/>
                <a:latin typeface="Lato"/>
              </a:rPr>
              <a:t>Exclude</a:t>
            </a:r>
            <a:r>
              <a:rPr lang="en-US" b="0" i="0" dirty="0">
                <a:solidFill>
                  <a:srgbClr val="3C3C3B"/>
                </a:solidFill>
                <a:effectLst/>
                <a:latin typeface="Lato"/>
              </a:rPr>
              <a:t> options.</a:t>
            </a:r>
          </a:p>
          <a:p>
            <a:pPr algn="l">
              <a:buFont typeface="Arial" panose="020B0604020202020204" pitchFamily="34" charset="0"/>
              <a:buChar char="•"/>
            </a:pPr>
            <a:r>
              <a:rPr lang="en-US" b="0" i="0" dirty="0">
                <a:solidFill>
                  <a:srgbClr val="3C3C3B"/>
                </a:solidFill>
                <a:effectLst/>
                <a:latin typeface="Lato"/>
              </a:rPr>
              <a:t>Use the </a:t>
            </a:r>
            <a:r>
              <a:rPr lang="en-US" b="1" i="0" dirty="0">
                <a:solidFill>
                  <a:srgbClr val="3C3C3B"/>
                </a:solidFill>
                <a:effectLst/>
                <a:latin typeface="Lato"/>
              </a:rPr>
              <a:t>Option</a:t>
            </a:r>
            <a:r>
              <a:rPr lang="en-US" b="0" i="0" dirty="0">
                <a:solidFill>
                  <a:srgbClr val="3C3C3B"/>
                </a:solidFill>
                <a:effectLst/>
                <a:latin typeface="Lato"/>
              </a:rPr>
              <a:t> button on a field to reveal multiple filter options based on the field type. For example, dates may be filtered by </a:t>
            </a:r>
            <a:r>
              <a:rPr lang="en-US" b="1" i="0" dirty="0">
                <a:solidFill>
                  <a:srgbClr val="3C3C3B"/>
                </a:solidFill>
                <a:effectLst/>
                <a:latin typeface="Lato"/>
              </a:rPr>
              <a:t>Calculation…</a:t>
            </a:r>
            <a:r>
              <a:rPr lang="en-US" b="0" i="0" dirty="0">
                <a:solidFill>
                  <a:srgbClr val="3C3C3B"/>
                </a:solidFill>
                <a:effectLst/>
                <a:latin typeface="Lato"/>
              </a:rPr>
              <a:t>, </a:t>
            </a:r>
            <a:r>
              <a:rPr lang="en-US" b="1" i="0" dirty="0">
                <a:solidFill>
                  <a:srgbClr val="3C3C3B"/>
                </a:solidFill>
                <a:effectLst/>
                <a:latin typeface="Lato"/>
              </a:rPr>
              <a:t>Range of Dates</a:t>
            </a:r>
            <a:r>
              <a:rPr lang="en-US" b="0" i="0" dirty="0">
                <a:solidFill>
                  <a:srgbClr val="3C3C3B"/>
                </a:solidFill>
                <a:effectLst/>
                <a:latin typeface="Lato"/>
              </a:rPr>
              <a:t>, </a:t>
            </a:r>
            <a:r>
              <a:rPr lang="en-US" b="1" i="0" dirty="0">
                <a:solidFill>
                  <a:srgbClr val="3C3C3B"/>
                </a:solidFill>
                <a:effectLst/>
                <a:latin typeface="Lato"/>
              </a:rPr>
              <a:t>Relative Dates</a:t>
            </a:r>
            <a:r>
              <a:rPr lang="en-US" b="0" i="0" dirty="0">
                <a:solidFill>
                  <a:srgbClr val="3C3C3B"/>
                </a:solidFill>
                <a:effectLst/>
                <a:latin typeface="Lato"/>
              </a:rPr>
              <a:t>, or </a:t>
            </a:r>
            <a:r>
              <a:rPr lang="en-US" b="1" i="0" dirty="0">
                <a:solidFill>
                  <a:srgbClr val="3C3C3B"/>
                </a:solidFill>
                <a:effectLst/>
                <a:latin typeface="Lato"/>
              </a:rPr>
              <a:t>Null Values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412575416"/>
      </p:ext>
    </p:extLst>
  </p:cSld>
  <p:clrMapOvr>
    <a:masterClrMapping/>
  </p:clrMapOvr>
</p:notes>
</file>

<file path=ppt/notesSlides/notesSlide6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While no filtering is required for the dataset in our example, you may wish to experiment with various filtering techniques.</a:t>
            </a:r>
            <a:endParaRPr dirty="0">
              <a:uFillTx/>
            </a:endParaRPr>
          </a:p>
        </p:txBody>
      </p:sp>
    </p:spTree>
    <p:extLst>
      <p:ext uri="{BB962C8B-B14F-4D97-AF65-F5344CB8AC3E}">
        <p14:creationId xmlns:p14="http://schemas.microsoft.com/office/powerpoint/2010/main" val="512598855"/>
      </p:ext>
    </p:extLst>
  </p:cSld>
  <p:clrMapOvr>
    <a:masterClrMapping/>
  </p:clrMapOvr>
</p:notes>
</file>

<file path=ppt/notesSlides/notesSlide6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Let's conclude the Tableau Prep flow with some final transformations to make the data even easier to use in Tableau.</a:t>
            </a:r>
            <a:endParaRPr dirty="0">
              <a:uFillTx/>
            </a:endParaRPr>
          </a:p>
        </p:txBody>
      </p:sp>
    </p:spTree>
    <p:extLst>
      <p:ext uri="{BB962C8B-B14F-4D97-AF65-F5344CB8AC3E}">
        <p14:creationId xmlns:p14="http://schemas.microsoft.com/office/powerpoint/2010/main" val="3267777983"/>
      </p:ext>
    </p:extLst>
  </p:cSld>
  <p:clrMapOvr>
    <a:masterClrMapping/>
  </p:clrMapOvr>
</p:notes>
</file>

<file path=ppt/notesSlides/notesSlide6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Desktop (and Server) contain built-in geocoding for airport codes. But to accomplish our specific analysis goal (and open other possibilities for geospatial functions in Tableau Desktop), we'll supplement our data with our own geocoding. We'll also need to consider the shape of the data. Origins and destinations will be most useful split into separate fields, and if we want to connect them visually, we'll also want to consider splitting them into separate rows (a row for the origin and another row for the destination).</a:t>
            </a:r>
          </a:p>
          <a:p>
            <a:pPr algn="l"/>
            <a:r>
              <a:rPr lang="en-US" b="0" i="0" dirty="0">
                <a:solidFill>
                  <a:srgbClr val="FFFFFF"/>
                </a:solidFill>
                <a:effectLst/>
                <a:latin typeface="Lato"/>
              </a:rPr>
              <a:t>There are quite a few possibilities for visualizing this data. For example, we could keep origin and destination on the same row and use a dual-axis map. If we want to connect origins with destinations with a line, we could keep them in the same row of data and use Tableau's MAKELINE() function. The example you'll follow here will direct you to split the data into separate rows.</a:t>
            </a:r>
          </a:p>
          <a:p>
            <a:pPr marL="158750" indent="0">
              <a:buNone/>
            </a:pPr>
            <a:endParaRPr dirty="0">
              <a:uFillTx/>
            </a:endParaRPr>
          </a:p>
        </p:txBody>
      </p:sp>
    </p:spTree>
    <p:extLst>
      <p:ext uri="{BB962C8B-B14F-4D97-AF65-F5344CB8AC3E}">
        <p14:creationId xmlns:p14="http://schemas.microsoft.com/office/powerpoint/2010/main" val="3385047164"/>
      </p:ext>
    </p:extLst>
  </p:cSld>
  <p:clrMapOvr>
    <a:masterClrMapping/>
  </p:clrMapOvr>
</p:notes>
</file>

<file path=ppt/notesSlides/notesSlide6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If you are following along, here are the steps we'll take:</a:t>
            </a:r>
          </a:p>
          <a:p>
            <a:pPr algn="l">
              <a:buFont typeface="+mj-lt"/>
              <a:buAutoNum type="arabicPeriod"/>
            </a:pPr>
            <a:r>
              <a:rPr lang="en-US" b="0" i="0" dirty="0">
                <a:solidFill>
                  <a:srgbClr val="3C3C3B"/>
                </a:solidFill>
                <a:effectLst/>
                <a:latin typeface="Lato"/>
              </a:rPr>
              <a:t>Use the </a:t>
            </a:r>
            <a:r>
              <a:rPr lang="en-US" b="1" i="0" dirty="0">
                <a:solidFill>
                  <a:srgbClr val="3C3C3B"/>
                </a:solidFill>
                <a:effectLst/>
                <a:latin typeface="Lato"/>
              </a:rPr>
              <a:t>+</a:t>
            </a:r>
            <a:r>
              <a:rPr lang="en-US" b="0" i="0" dirty="0">
                <a:solidFill>
                  <a:srgbClr val="3C3C3B"/>
                </a:solidFill>
                <a:effectLst/>
                <a:latin typeface="Lato"/>
              </a:rPr>
              <a:t> button that appears when you hover over the </a:t>
            </a:r>
            <a:r>
              <a:rPr lang="en-US" b="1" i="0" dirty="0">
                <a:solidFill>
                  <a:srgbClr val="3C3C3B"/>
                </a:solidFill>
                <a:effectLst/>
                <a:latin typeface="Lato"/>
              </a:rPr>
              <a:t>Clean 3</a:t>
            </a:r>
            <a:r>
              <a:rPr lang="en-US" b="0" i="0" dirty="0">
                <a:solidFill>
                  <a:srgbClr val="3C3C3B"/>
                </a:solidFill>
                <a:effectLst/>
                <a:latin typeface="Lato"/>
              </a:rPr>
              <a:t> step. Use that to add a new clean step, which will be automatically named </a:t>
            </a:r>
            <a:r>
              <a:rPr lang="en-US" b="1" i="0" dirty="0">
                <a:solidFill>
                  <a:srgbClr val="3C3C3B"/>
                </a:solidFill>
                <a:effectLst/>
                <a:latin typeface="Lato"/>
              </a:rPr>
              <a:t>Clean 4</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8854433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Once you've selected a database, you will see the following:</a:t>
            </a:r>
          </a:p>
          <a:p>
            <a:pPr algn="l">
              <a:buFont typeface="Arial" panose="020B0604020202020204" pitchFamily="34" charset="0"/>
              <a:buChar char="•"/>
            </a:pPr>
            <a:r>
              <a:rPr lang="en-US" b="1" i="0" dirty="0">
                <a:solidFill>
                  <a:srgbClr val="3C3C3B"/>
                </a:solidFill>
                <a:effectLst/>
                <a:latin typeface="Lato"/>
              </a:rPr>
              <a:t>Table</a:t>
            </a:r>
            <a:r>
              <a:rPr lang="en-US" b="0" i="0" dirty="0">
                <a:solidFill>
                  <a:srgbClr val="3C3C3B"/>
                </a:solidFill>
                <a:effectLst/>
                <a:latin typeface="Lato"/>
              </a:rPr>
              <a:t>: This shows any data tables or views contained in the selected database.</a:t>
            </a:r>
          </a:p>
          <a:p>
            <a:pPr algn="l">
              <a:buFont typeface="Arial" panose="020B0604020202020204" pitchFamily="34" charset="0"/>
              <a:buChar char="•"/>
            </a:pPr>
            <a:r>
              <a:rPr lang="en-US" b="1" i="0" dirty="0">
                <a:solidFill>
                  <a:srgbClr val="3C3C3B"/>
                </a:solidFill>
                <a:effectLst/>
                <a:latin typeface="Lato"/>
              </a:rPr>
              <a:t>New Custom SQL</a:t>
            </a:r>
            <a:r>
              <a:rPr lang="en-US" b="0" i="0" dirty="0">
                <a:solidFill>
                  <a:srgbClr val="3C3C3B"/>
                </a:solidFill>
                <a:effectLst/>
                <a:latin typeface="Lato"/>
              </a:rPr>
              <a:t>: You may write your own custom SQL scripts and add them as tables. You may join these as you would any other table or view.</a:t>
            </a:r>
          </a:p>
          <a:p>
            <a:pPr algn="l">
              <a:buFont typeface="Arial" panose="020B0604020202020204" pitchFamily="34" charset="0"/>
              <a:buChar char="•"/>
            </a:pPr>
            <a:r>
              <a:rPr lang="en-US" b="1" i="0" dirty="0">
                <a:solidFill>
                  <a:srgbClr val="3C3C3B"/>
                </a:solidFill>
                <a:effectLst/>
                <a:latin typeface="Lato"/>
              </a:rPr>
              <a:t>New Union</a:t>
            </a:r>
            <a:r>
              <a:rPr lang="en-US" b="0" i="0" dirty="0">
                <a:solidFill>
                  <a:srgbClr val="3C3C3B"/>
                </a:solidFill>
                <a:effectLst/>
                <a:latin typeface="Lato"/>
              </a:rPr>
              <a:t>: You may union together tables in the database. Tableau will match fields based on name and data type, and you may additionally merge fields as needed.</a:t>
            </a:r>
          </a:p>
          <a:p>
            <a:pPr algn="l">
              <a:buFont typeface="Arial" panose="020B0604020202020204" pitchFamily="34" charset="0"/>
              <a:buChar char="•"/>
            </a:pPr>
            <a:r>
              <a:rPr lang="en-US" b="1" i="0" dirty="0">
                <a:solidFill>
                  <a:srgbClr val="3C3C3B"/>
                </a:solidFill>
                <a:effectLst/>
                <a:latin typeface="Lato"/>
              </a:rPr>
              <a:t>Stored Procedures</a:t>
            </a:r>
            <a:r>
              <a:rPr lang="en-US" b="0" i="0" dirty="0">
                <a:solidFill>
                  <a:srgbClr val="3C3C3B"/>
                </a:solidFill>
                <a:effectLst/>
                <a:latin typeface="Lato"/>
              </a:rPr>
              <a:t>: You may use a stored procedure that returns a table of data. You will be given the option of setting values for stored procedure parameters or using or creating a Tableau parameter to pass values.</a:t>
            </a:r>
          </a:p>
          <a:p>
            <a:pPr algn="l"/>
            <a:r>
              <a:rPr lang="en-US" b="0" i="0" dirty="0">
                <a:solidFill>
                  <a:srgbClr val="3C3C3B"/>
                </a:solidFill>
                <a:effectLst/>
                <a:latin typeface="Lato"/>
              </a:rPr>
              <a:t>Once you have finished configuring the connection, click a tab for any sheet to begin visualizing the data.</a:t>
            </a:r>
          </a:p>
          <a:p>
            <a:pPr marL="158750" indent="0">
              <a:buNone/>
            </a:pPr>
            <a:endParaRPr dirty="0">
              <a:uFillTx/>
            </a:endParaRPr>
          </a:p>
        </p:txBody>
      </p:sp>
    </p:spTree>
    <p:extLst>
      <p:ext uri="{BB962C8B-B14F-4D97-AF65-F5344CB8AC3E}">
        <p14:creationId xmlns:p14="http://schemas.microsoft.com/office/powerpoint/2010/main" val="3129525097"/>
      </p:ext>
    </p:extLst>
  </p:cSld>
  <p:clrMapOvr>
    <a:masterClrMapping/>
  </p:clrMapOvr>
</p:notes>
</file>

<file path=ppt/notesSlides/notesSlide6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the </a:t>
            </a:r>
            <a:r>
              <a:rPr lang="en-US" b="1" i="0" dirty="0">
                <a:solidFill>
                  <a:srgbClr val="3C3C3B"/>
                </a:solidFill>
                <a:effectLst/>
                <a:latin typeface="Lato"/>
              </a:rPr>
              <a:t>Clean 4</a:t>
            </a:r>
            <a:r>
              <a:rPr lang="en-US" b="0" i="0" dirty="0">
                <a:solidFill>
                  <a:srgbClr val="3C3C3B"/>
                </a:solidFill>
                <a:effectLst/>
                <a:latin typeface="Lato"/>
              </a:rPr>
              <a:t> step, use the ellipses button on the </a:t>
            </a:r>
            <a:r>
              <a:rPr lang="en-US" dirty="0"/>
              <a:t>Route</a:t>
            </a:r>
            <a:r>
              <a:rPr lang="en-US" b="0" i="0" dirty="0">
                <a:solidFill>
                  <a:srgbClr val="3C3C3B"/>
                </a:solidFill>
                <a:effectLst/>
                <a:latin typeface="Lato"/>
              </a:rPr>
              <a:t> field and select </a:t>
            </a:r>
            <a:r>
              <a:rPr lang="en-US" b="1" i="0" dirty="0">
                <a:solidFill>
                  <a:srgbClr val="3C3C3B"/>
                </a:solidFill>
                <a:effectLst/>
                <a:latin typeface="Lato"/>
              </a:rPr>
              <a:t>Split Values</a:t>
            </a:r>
            <a:r>
              <a:rPr lang="en-US" b="0" i="0" dirty="0">
                <a:solidFill>
                  <a:srgbClr val="3C3C3B"/>
                </a:solidFill>
                <a:effectLst/>
                <a:latin typeface="Lato"/>
              </a:rPr>
              <a:t> | </a:t>
            </a:r>
            <a:r>
              <a:rPr lang="en-US" b="1" i="0" dirty="0">
                <a:solidFill>
                  <a:srgbClr val="3C3C3B"/>
                </a:solidFill>
                <a:effectLst/>
                <a:latin typeface="Lato"/>
              </a:rPr>
              <a:t>Automatic Split</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4075881683"/>
      </p:ext>
    </p:extLst>
  </p:cSld>
  <p:clrMapOvr>
    <a:masterClrMapping/>
  </p:clrMapOvr>
</p:notes>
</file>

<file path=ppt/notesSlides/notesSlide6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1" i="0" dirty="0">
                <a:solidFill>
                  <a:srgbClr val="3C3C3B"/>
                </a:solidFill>
                <a:effectLst/>
                <a:latin typeface="Lato"/>
              </a:rPr>
              <a:t>Route - Split 1</a:t>
            </a:r>
            <a:r>
              <a:rPr lang="en-US" b="0" i="0" dirty="0">
                <a:solidFill>
                  <a:srgbClr val="3C3C3B"/>
                </a:solidFill>
                <a:effectLst/>
                <a:latin typeface="Lato"/>
              </a:rPr>
              <a:t> is the origin and </a:t>
            </a:r>
            <a:r>
              <a:rPr lang="en-US" b="1" i="0" dirty="0">
                <a:solidFill>
                  <a:srgbClr val="3C3C3B"/>
                </a:solidFill>
                <a:effectLst/>
                <a:latin typeface="Lato"/>
              </a:rPr>
              <a:t>Route - Split 2</a:t>
            </a:r>
            <a:r>
              <a:rPr lang="en-US" b="0" i="0" dirty="0">
                <a:solidFill>
                  <a:srgbClr val="3C3C3B"/>
                </a:solidFill>
                <a:effectLst/>
                <a:latin typeface="Lato"/>
              </a:rPr>
              <a:t> is the destination. Double-click the field name in the profile pane (or use the option from the ellipses button) to rename the fields to Origin and Destination.</a:t>
            </a:r>
          </a:p>
          <a:p>
            <a:pPr marL="158750" indent="0">
              <a:buNone/>
            </a:pPr>
            <a:endParaRPr dirty="0">
              <a:uFillTx/>
            </a:endParaRPr>
          </a:p>
        </p:txBody>
      </p:sp>
    </p:spTree>
    <p:extLst>
      <p:ext uri="{BB962C8B-B14F-4D97-AF65-F5344CB8AC3E}">
        <p14:creationId xmlns:p14="http://schemas.microsoft.com/office/powerpoint/2010/main" val="935595767"/>
      </p:ext>
    </p:extLst>
  </p:cSld>
  <p:clrMapOvr>
    <a:masterClrMapping/>
  </p:clrMapOvr>
</p:notes>
</file>

<file path=ppt/notesSlides/notesSlide6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945412178"/>
      </p:ext>
    </p:extLst>
  </p:cSld>
  <p:clrMapOvr>
    <a:masterClrMapping/>
  </p:clrMapOvr>
</p:notes>
</file>

<file path=ppt/notesSlides/notesSlide6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Make a connection to this file in Tableau Prep. You may choose to drag and drop the file onto the Tableau Prep canvas or use the </a:t>
            </a:r>
            <a:r>
              <a:rPr lang="en-US" b="1" i="0" dirty="0">
                <a:solidFill>
                  <a:srgbClr val="3C3C3B"/>
                </a:solidFill>
                <a:effectLst/>
                <a:latin typeface="Lato"/>
              </a:rPr>
              <a:t>Add Connection</a:t>
            </a:r>
            <a:r>
              <a:rPr lang="en-US" b="0" i="0" dirty="0">
                <a:solidFill>
                  <a:srgbClr val="3C3C3B"/>
                </a:solidFill>
                <a:effectLst/>
                <a:latin typeface="Lato"/>
              </a:rPr>
              <a:t> button from the interface. Tableau will automatically insert an input step named </a:t>
            </a:r>
            <a:r>
              <a:rPr lang="en-US" b="1" i="0" dirty="0">
                <a:solidFill>
                  <a:srgbClr val="3C3C3B"/>
                </a:solidFill>
                <a:effectLst/>
                <a:latin typeface="Lato"/>
              </a:rPr>
              <a:t>Extract (Extract.Extract)</a:t>
            </a:r>
            <a:r>
              <a:rPr lang="en-US" b="0" i="0" dirty="0">
                <a:solidFill>
                  <a:srgbClr val="3C3C3B"/>
                </a:solidFill>
                <a:effectLst/>
                <a:latin typeface="Lato"/>
              </a:rPr>
              <a:t>. Feel free to change the name of the input step to </a:t>
            </a:r>
            <a:r>
              <a:rPr lang="en-US" b="1" i="0" dirty="0">
                <a:solidFill>
                  <a:srgbClr val="3C3C3B"/>
                </a:solidFill>
                <a:effectLst/>
                <a:latin typeface="Lato"/>
              </a:rPr>
              <a:t>Airport Codes</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3423112384"/>
      </p:ext>
    </p:extLst>
  </p:cSld>
  <p:clrMapOvr>
    <a:masterClrMapping/>
  </p:clrMapOvr>
</p:notes>
</file>

<file path=ppt/notesSlides/notesSlide6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We'll want to join the </a:t>
            </a:r>
            <a:r>
              <a:rPr lang="en-US" b="1" i="0" dirty="0">
                <a:solidFill>
                  <a:srgbClr val="3C3C3B"/>
                </a:solidFill>
                <a:effectLst/>
                <a:latin typeface="Lato"/>
              </a:rPr>
              <a:t>Airport Codes</a:t>
            </a:r>
            <a:r>
              <a:rPr lang="en-US" b="0" i="0" dirty="0">
                <a:solidFill>
                  <a:srgbClr val="3C3C3B"/>
                </a:solidFill>
                <a:effectLst/>
                <a:latin typeface="Lato"/>
              </a:rPr>
              <a:t> into our flow to look up </a:t>
            </a:r>
            <a:r>
              <a:rPr lang="en-US" dirty="0"/>
              <a:t>Latitude</a:t>
            </a:r>
            <a:r>
              <a:rPr lang="en-US" b="0" i="0" dirty="0">
                <a:solidFill>
                  <a:srgbClr val="3C3C3B"/>
                </a:solidFill>
                <a:effectLst/>
                <a:latin typeface="Lato"/>
              </a:rPr>
              <a:t> and </a:t>
            </a:r>
            <a:r>
              <a:rPr lang="en-US" dirty="0"/>
              <a:t>Longitude</a:t>
            </a:r>
            <a:r>
              <a:rPr lang="en-US" b="0" i="0" dirty="0">
                <a:solidFill>
                  <a:srgbClr val="3C3C3B"/>
                </a:solidFill>
                <a:effectLst/>
                <a:latin typeface="Lato"/>
              </a:rPr>
              <a:t>, but before we do, we'll need to account for the fact that </a:t>
            </a:r>
            <a:r>
              <a:rPr lang="en-US" dirty="0"/>
              <a:t>Origin</a:t>
            </a:r>
            <a:r>
              <a:rPr lang="en-US" b="0" i="0" dirty="0">
                <a:solidFill>
                  <a:srgbClr val="3C3C3B"/>
                </a:solidFill>
                <a:effectLst/>
                <a:latin typeface="Lato"/>
              </a:rPr>
              <a:t> and </a:t>
            </a:r>
            <a:r>
              <a:rPr lang="en-US" dirty="0"/>
              <a:t>Destination</a:t>
            </a:r>
            <a:r>
              <a:rPr lang="en-US" b="0" i="0" dirty="0">
                <a:solidFill>
                  <a:srgbClr val="3C3C3B"/>
                </a:solidFill>
                <a:effectLst/>
                <a:latin typeface="Lato"/>
              </a:rPr>
              <a:t> in </a:t>
            </a:r>
            <a:r>
              <a:rPr lang="en-US" b="1" i="0" dirty="0">
                <a:solidFill>
                  <a:srgbClr val="3C3C3B"/>
                </a:solidFill>
                <a:effectLst/>
                <a:latin typeface="Lato"/>
              </a:rPr>
              <a:t>Clean 4</a:t>
            </a:r>
            <a:r>
              <a:rPr lang="en-US" b="0" i="0" dirty="0">
                <a:solidFill>
                  <a:srgbClr val="3C3C3B"/>
                </a:solidFill>
                <a:effectLst/>
                <a:latin typeface="Lato"/>
              </a:rPr>
              <a:t> are currently both on the same row of data. One option is to pivot the data. Use the </a:t>
            </a:r>
            <a:r>
              <a:rPr lang="en-US" b="1" i="0" dirty="0">
                <a:solidFill>
                  <a:srgbClr val="3C3C3B"/>
                </a:solidFill>
                <a:effectLst/>
                <a:latin typeface="Lato"/>
              </a:rPr>
              <a:t>+</a:t>
            </a:r>
            <a:r>
              <a:rPr lang="en-US" b="0" i="0" dirty="0">
                <a:solidFill>
                  <a:srgbClr val="3C3C3B"/>
                </a:solidFill>
                <a:effectLst/>
                <a:latin typeface="Lato"/>
              </a:rPr>
              <a:t> button on the </a:t>
            </a:r>
            <a:r>
              <a:rPr lang="en-US" b="1" i="0" dirty="0">
                <a:solidFill>
                  <a:srgbClr val="3C3C3B"/>
                </a:solidFill>
                <a:effectLst/>
                <a:latin typeface="Lato"/>
              </a:rPr>
              <a:t>Clean 4</a:t>
            </a:r>
            <a:r>
              <a:rPr lang="en-US" b="0" i="0" dirty="0">
                <a:solidFill>
                  <a:srgbClr val="3C3C3B"/>
                </a:solidFill>
                <a:effectLst/>
                <a:latin typeface="Lato"/>
              </a:rPr>
              <a:t> step to add a </a:t>
            </a:r>
            <a:r>
              <a:rPr lang="en-US" b="1" i="0" dirty="0">
                <a:solidFill>
                  <a:srgbClr val="3C3C3B"/>
                </a:solidFill>
                <a:effectLst/>
                <a:latin typeface="Lato"/>
              </a:rPr>
              <a:t>Pivot</a:t>
            </a:r>
            <a:r>
              <a:rPr lang="en-US" b="0" i="0" dirty="0">
                <a:solidFill>
                  <a:srgbClr val="3C3C3B"/>
                </a:solidFill>
                <a:effectLst/>
                <a:latin typeface="Lato"/>
              </a:rPr>
              <a:t> step:</a:t>
            </a:r>
            <a:endParaRPr dirty="0">
              <a:uFillTx/>
            </a:endParaRPr>
          </a:p>
        </p:txBody>
      </p:sp>
    </p:spTree>
    <p:extLst>
      <p:ext uri="{BB962C8B-B14F-4D97-AF65-F5344CB8AC3E}">
        <p14:creationId xmlns:p14="http://schemas.microsoft.com/office/powerpoint/2010/main" val="4155045390"/>
      </p:ext>
    </p:extLst>
  </p:cSld>
  <p:clrMapOvr>
    <a:masterClrMapping/>
  </p:clrMapOvr>
</p:notes>
</file>

<file path=ppt/notesSlides/notesSlide6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pivot pane gives you options for transforming rows into columns or columns into rows. We'll keep the default option of </a:t>
            </a:r>
            <a:r>
              <a:rPr lang="en-US" b="1" i="0" dirty="0">
                <a:solidFill>
                  <a:srgbClr val="3C3C3B"/>
                </a:solidFill>
                <a:effectLst/>
                <a:latin typeface="Lato"/>
              </a:rPr>
              <a:t>Columns to Rows</a:t>
            </a:r>
            <a:r>
              <a:rPr lang="en-US" b="0" i="0" dirty="0">
                <a:solidFill>
                  <a:srgbClr val="3C3C3B"/>
                </a:solidFill>
                <a:effectLst/>
                <a:latin typeface="Lato"/>
              </a:rPr>
              <a:t>. Drag both the </a:t>
            </a:r>
            <a:r>
              <a:rPr lang="en-US" dirty="0"/>
              <a:t>Origin</a:t>
            </a:r>
            <a:r>
              <a:rPr lang="en-US" b="0" i="0" dirty="0">
                <a:solidFill>
                  <a:srgbClr val="3C3C3B"/>
                </a:solidFill>
                <a:effectLst/>
                <a:latin typeface="Lato"/>
              </a:rPr>
              <a:t> and </a:t>
            </a:r>
            <a:r>
              <a:rPr lang="en-US" dirty="0"/>
              <a:t>Destination</a:t>
            </a:r>
            <a:r>
              <a:rPr lang="en-US" b="0" i="0" dirty="0">
                <a:solidFill>
                  <a:srgbClr val="3C3C3B"/>
                </a:solidFill>
                <a:effectLst/>
                <a:latin typeface="Lato"/>
              </a:rPr>
              <a:t> fields into the </a:t>
            </a:r>
            <a:r>
              <a:rPr lang="en-US" b="1" i="0" dirty="0">
                <a:solidFill>
                  <a:srgbClr val="3C3C3B"/>
                </a:solidFill>
                <a:effectLst/>
                <a:latin typeface="Lato"/>
              </a:rPr>
              <a:t>Pivot1 Values</a:t>
            </a:r>
            <a:r>
              <a:rPr lang="en-US" b="0" i="0" dirty="0">
                <a:solidFill>
                  <a:srgbClr val="3C3C3B"/>
                </a:solidFill>
                <a:effectLst/>
                <a:latin typeface="Lato"/>
              </a:rPr>
              <a:t> area of the pane</a:t>
            </a:r>
            <a:endParaRPr dirty="0">
              <a:uFillTx/>
            </a:endParaRPr>
          </a:p>
        </p:txBody>
      </p:sp>
    </p:spTree>
    <p:extLst>
      <p:ext uri="{BB962C8B-B14F-4D97-AF65-F5344CB8AC3E}">
        <p14:creationId xmlns:p14="http://schemas.microsoft.com/office/powerpoint/2010/main" val="3374122175"/>
      </p:ext>
    </p:extLst>
  </p:cSld>
  <p:clrMapOvr>
    <a:masterClrMapping/>
  </p:clrMapOvr>
</p:notes>
</file>

<file path=ppt/notesSlides/notesSlide6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As a shortcut, instead of </a:t>
            </a:r>
            <a:r>
              <a:rPr lang="en-US" b="0" i="1" dirty="0">
                <a:solidFill>
                  <a:srgbClr val="3C3C3B"/>
                </a:solidFill>
                <a:effectLst/>
                <a:latin typeface="Lato"/>
              </a:rPr>
              <a:t>steps 6</a:t>
            </a:r>
            <a:r>
              <a:rPr lang="en-US" b="0" i="0" dirty="0">
                <a:solidFill>
                  <a:srgbClr val="3C3C3B"/>
                </a:solidFill>
                <a:effectLst/>
                <a:latin typeface="Lato"/>
              </a:rPr>
              <a:t> and </a:t>
            </a:r>
            <a:r>
              <a:rPr lang="en-US" b="0" i="1" dirty="0">
                <a:solidFill>
                  <a:srgbClr val="3C3C3B"/>
                </a:solidFill>
                <a:effectLst/>
                <a:latin typeface="Lato"/>
              </a:rPr>
              <a:t>7</a:t>
            </a:r>
            <a:r>
              <a:rPr lang="en-US" b="0" i="0" dirty="0">
                <a:solidFill>
                  <a:srgbClr val="3C3C3B"/>
                </a:solidFill>
                <a:effectLst/>
                <a:latin typeface="Lato"/>
              </a:rPr>
              <a:t>, you could have selected both the Origin and Destination fields in the </a:t>
            </a:r>
            <a:r>
              <a:rPr lang="en-US" b="1" i="0" dirty="0">
                <a:solidFill>
                  <a:srgbClr val="3C3C3B"/>
                </a:solidFill>
                <a:effectLst/>
                <a:latin typeface="Lato"/>
              </a:rPr>
              <a:t>Clean 4</a:t>
            </a:r>
            <a:r>
              <a:rPr lang="en-US" b="0" i="0" dirty="0">
                <a:solidFill>
                  <a:srgbClr val="3C3C3B"/>
                </a:solidFill>
                <a:effectLst/>
                <a:latin typeface="Lato"/>
              </a:rPr>
              <a:t> step, and selected </a:t>
            </a:r>
            <a:r>
              <a:rPr lang="en-US" b="1" i="0" dirty="0">
                <a:solidFill>
                  <a:srgbClr val="3C3C3B"/>
                </a:solidFill>
                <a:effectLst/>
                <a:latin typeface="Lato"/>
              </a:rPr>
              <a:t>Pivot Columns to Rows</a:t>
            </a:r>
            <a:r>
              <a:rPr lang="en-US" b="0" i="0" dirty="0">
                <a:solidFill>
                  <a:srgbClr val="3C3C3B"/>
                </a:solidFill>
                <a:effectLst/>
                <a:latin typeface="Lato"/>
              </a:rPr>
              <a:t>:</a:t>
            </a:r>
          </a:p>
          <a:p>
            <a:pPr marL="158750" indent="0">
              <a:buNone/>
            </a:pPr>
            <a:endParaRPr lang="en-US" dirty="0">
              <a:uFillTx/>
            </a:endParaRPr>
          </a:p>
          <a:p>
            <a:pPr marL="457200" indent="-298450" algn="l"/>
            <a:r>
              <a:rPr lang="en-US" b="0" i="0" dirty="0">
                <a:solidFill>
                  <a:srgbClr val="3C3C3B"/>
                </a:solidFill>
                <a:effectLst/>
                <a:latin typeface="Lato"/>
              </a:rPr>
              <a:t>Double-click the text for </a:t>
            </a:r>
            <a:r>
              <a:rPr lang="en-US" b="1" i="0" dirty="0">
                <a:solidFill>
                  <a:srgbClr val="3C3C3B"/>
                </a:solidFill>
                <a:effectLst/>
                <a:latin typeface="Lato"/>
              </a:rPr>
              <a:t>Pivot1 Values</a:t>
            </a:r>
            <a:r>
              <a:rPr lang="en-US" b="0" i="0" dirty="0">
                <a:solidFill>
                  <a:srgbClr val="3C3C3B"/>
                </a:solidFill>
                <a:effectLst/>
                <a:latin typeface="Lato"/>
              </a:rPr>
              <a:t> and rename the field Airport Code. This field will contain all the airport codes for both the origin and destination records.</a:t>
            </a:r>
          </a:p>
          <a:p>
            <a:pPr marL="457200" indent="-298450" algn="l"/>
            <a:r>
              <a:rPr lang="en-US" b="0" i="0" dirty="0">
                <a:solidFill>
                  <a:srgbClr val="3C3C3B"/>
                </a:solidFill>
                <a:effectLst/>
                <a:latin typeface="Lato"/>
              </a:rPr>
              <a:t>Double-click the text for </a:t>
            </a:r>
            <a:r>
              <a:rPr lang="en-US" b="1" i="0" dirty="0">
                <a:solidFill>
                  <a:srgbClr val="3C3C3B"/>
                </a:solidFill>
                <a:effectLst/>
                <a:latin typeface="Lato"/>
              </a:rPr>
              <a:t>Pivot1 Names</a:t>
            </a:r>
            <a:r>
              <a:rPr lang="en-US" b="0" i="0" dirty="0">
                <a:solidFill>
                  <a:srgbClr val="3C3C3B"/>
                </a:solidFill>
                <a:effectLst/>
                <a:latin typeface="Lato"/>
              </a:rPr>
              <a:t> and rename the field Route Point. This field will label each record as either an </a:t>
            </a:r>
            <a:r>
              <a:rPr lang="en-US" b="1" i="0" dirty="0">
                <a:solidFill>
                  <a:srgbClr val="3C3C3B"/>
                </a:solidFill>
                <a:effectLst/>
                <a:latin typeface="Lato"/>
              </a:rPr>
              <a:t>Origin</a:t>
            </a:r>
            <a:r>
              <a:rPr lang="en-US" b="0" i="0" dirty="0">
                <a:solidFill>
                  <a:srgbClr val="3C3C3B"/>
                </a:solidFill>
                <a:effectLst/>
                <a:latin typeface="Lato"/>
              </a:rPr>
              <a:t> or </a:t>
            </a:r>
            <a:r>
              <a:rPr lang="en-US" b="1" i="0" dirty="0">
                <a:solidFill>
                  <a:srgbClr val="3C3C3B"/>
                </a:solidFill>
                <a:effectLst/>
                <a:latin typeface="Lato"/>
              </a:rPr>
              <a:t>Destination</a:t>
            </a:r>
            <a:r>
              <a:rPr lang="en-US" b="0" i="0" dirty="0">
                <a:solidFill>
                  <a:srgbClr val="3C3C3B"/>
                </a:solidFill>
                <a:effectLst/>
                <a:latin typeface="Lato"/>
              </a:rPr>
              <a:t>.At this point, we have a dataset that contains a single record for each endpoint of the trip (either an origin or destination).</a:t>
            </a:r>
          </a:p>
          <a:p>
            <a:pPr marL="457200" indent="-298450" algn="l"/>
            <a:r>
              <a:rPr lang="en-US" b="0" i="0" dirty="0">
                <a:solidFill>
                  <a:srgbClr val="FFFFFF"/>
                </a:solidFill>
                <a:effectLst/>
                <a:latin typeface="Lato"/>
              </a:rPr>
              <a:t>Notice that the pivot resulted in duplicate data. What was once one row (origin and destination together) is now two rows. The record count has doubled, so we can no longer count the number of records to determine the number of trips. We also cannot SUM the cost of a ticket as it will double count the ticket. We'll need to use MIN/MAX/AVG or some kind of level of detail expression or filter to look at only origins or destinations. While many transformations allow us to accomplish certain goals, we have to be aware that they may introduce other complications.</a:t>
            </a:r>
          </a:p>
          <a:p>
            <a:pPr marL="457200" indent="-298450" algn="l"/>
            <a:r>
              <a:rPr lang="en-US" b="0" i="0" dirty="0">
                <a:solidFill>
                  <a:srgbClr val="3C3C3B"/>
                </a:solidFill>
                <a:effectLst/>
                <a:latin typeface="Lato"/>
              </a:rPr>
              <a:t>The only location information we currently have in our main flow is the airport code. However, we already made a connection to Airports.hyper and renamed the input step as </a:t>
            </a:r>
            <a:r>
              <a:rPr lang="en-US" b="1" i="0" dirty="0">
                <a:solidFill>
                  <a:srgbClr val="3C3C3B"/>
                </a:solidFill>
                <a:effectLst/>
                <a:latin typeface="Lato"/>
              </a:rPr>
              <a:t>Airport</a:t>
            </a:r>
            <a:r>
              <a:rPr lang="en-US" b="0" i="0" dirty="0">
                <a:solidFill>
                  <a:srgbClr val="3C3C3B"/>
                </a:solidFill>
                <a:effectLst/>
                <a:latin typeface="Lato"/>
              </a:rPr>
              <a:t> </a:t>
            </a:r>
            <a:r>
              <a:rPr lang="en-US" b="1" i="0" dirty="0">
                <a:solidFill>
                  <a:srgbClr val="3C3C3B"/>
                </a:solidFill>
                <a:effectLst/>
                <a:latin typeface="Lato"/>
              </a:rPr>
              <a:t>Codes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384537005"/>
      </p:ext>
    </p:extLst>
  </p:cSld>
  <p:clrMapOvr>
    <a:masterClrMapping/>
  </p:clrMapOvr>
</p:notes>
</file>

<file path=ppt/notesSlides/notesSlide6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Locate the </a:t>
            </a:r>
            <a:r>
              <a:rPr lang="en-US" b="1" i="0" dirty="0">
                <a:solidFill>
                  <a:srgbClr val="3C3C3B"/>
                </a:solidFill>
                <a:effectLst/>
                <a:latin typeface="Lato"/>
              </a:rPr>
              <a:t>Airport Codes</a:t>
            </a:r>
            <a:r>
              <a:rPr lang="en-US" b="0" i="0" dirty="0">
                <a:solidFill>
                  <a:srgbClr val="3C3C3B"/>
                </a:solidFill>
                <a:effectLst/>
                <a:latin typeface="Lato"/>
              </a:rPr>
              <a:t> input step and drag it over the </a:t>
            </a:r>
            <a:r>
              <a:rPr lang="en-US" b="1" i="0" dirty="0">
                <a:solidFill>
                  <a:srgbClr val="3C3C3B"/>
                </a:solidFill>
                <a:effectLst/>
                <a:latin typeface="Lato"/>
              </a:rPr>
              <a:t>Pivot</a:t>
            </a:r>
            <a:r>
              <a:rPr lang="en-US" b="0" i="0" dirty="0">
                <a:solidFill>
                  <a:srgbClr val="3C3C3B"/>
                </a:solidFill>
                <a:effectLst/>
                <a:latin typeface="Lato"/>
              </a:rPr>
              <a:t> step. Drop it onto the </a:t>
            </a:r>
            <a:r>
              <a:rPr lang="en-US" b="1" i="0" dirty="0">
                <a:solidFill>
                  <a:srgbClr val="3C3C3B"/>
                </a:solidFill>
                <a:effectLst/>
                <a:latin typeface="Lato"/>
              </a:rPr>
              <a:t>Join</a:t>
            </a:r>
            <a:r>
              <a:rPr lang="en-US" b="0" i="0" dirty="0">
                <a:solidFill>
                  <a:srgbClr val="3C3C3B"/>
                </a:solidFill>
                <a:effectLst/>
                <a:latin typeface="Lato"/>
              </a:rPr>
              <a:t> area:</a:t>
            </a:r>
            <a:endParaRPr dirty="0">
              <a:uFillTx/>
            </a:endParaRPr>
          </a:p>
        </p:txBody>
      </p:sp>
    </p:spTree>
    <p:extLst>
      <p:ext uri="{BB962C8B-B14F-4D97-AF65-F5344CB8AC3E}">
        <p14:creationId xmlns:p14="http://schemas.microsoft.com/office/powerpoint/2010/main" val="3079299418"/>
      </p:ext>
    </p:extLst>
  </p:cSld>
  <p:clrMapOvr>
    <a:masterClrMapping/>
  </p:clrMapOvr>
</p:notes>
</file>

<file path=ppt/notesSlides/notesSlide6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After dropping the </a:t>
            </a:r>
            <a:r>
              <a:rPr lang="en-US" b="1" i="0" dirty="0">
                <a:solidFill>
                  <a:srgbClr val="3C3C3B"/>
                </a:solidFill>
                <a:effectLst/>
                <a:latin typeface="Lato"/>
              </a:rPr>
              <a:t>Airport Codes</a:t>
            </a:r>
            <a:r>
              <a:rPr lang="en-US" b="0" i="0" dirty="0">
                <a:solidFill>
                  <a:srgbClr val="3C3C3B"/>
                </a:solidFill>
                <a:effectLst/>
                <a:latin typeface="Lato"/>
              </a:rPr>
              <a:t> input step onto the </a:t>
            </a:r>
            <a:r>
              <a:rPr lang="en-US" b="1" i="0" dirty="0">
                <a:solidFill>
                  <a:srgbClr val="3C3C3B"/>
                </a:solidFill>
                <a:effectLst/>
                <a:latin typeface="Lato"/>
              </a:rPr>
              <a:t>Join</a:t>
            </a:r>
            <a:r>
              <a:rPr lang="en-US" b="0" i="0" dirty="0">
                <a:solidFill>
                  <a:srgbClr val="3C3C3B"/>
                </a:solidFill>
                <a:effectLst/>
                <a:latin typeface="Lato"/>
              </a:rPr>
              <a:t> area, a new join step will be created, named </a:t>
            </a:r>
            <a:r>
              <a:rPr lang="en-US" b="1" i="0" dirty="0">
                <a:solidFill>
                  <a:srgbClr val="3C3C3B"/>
                </a:solidFill>
                <a:effectLst/>
                <a:latin typeface="Lato"/>
              </a:rPr>
              <a:t>Join 1</a:t>
            </a:r>
            <a:r>
              <a:rPr lang="en-US" b="0" i="0" dirty="0">
                <a:solidFill>
                  <a:srgbClr val="3C3C3B"/>
                </a:solidFill>
                <a:effectLst/>
                <a:latin typeface="Lato"/>
              </a:rPr>
              <a:t>. Take a moment to examine the join pane:</a:t>
            </a:r>
          </a:p>
          <a:p>
            <a:pPr marL="158750" indent="0">
              <a:buNone/>
            </a:pPr>
            <a:endParaRPr lang="en-US" b="0" i="0" dirty="0">
              <a:solidFill>
                <a:srgbClr val="3C3C3B"/>
              </a:solidFill>
              <a:effectLst/>
              <a:uFillTx/>
              <a:latin typeface="Lato"/>
            </a:endParaRPr>
          </a:p>
          <a:p>
            <a:pPr algn="l">
              <a:buFont typeface="+mj-lt"/>
              <a:buAutoNum type="arabicPeriod"/>
            </a:pPr>
            <a:r>
              <a:rPr lang="en-US" b="1" i="0" dirty="0">
                <a:solidFill>
                  <a:srgbClr val="3C3C3B"/>
                </a:solidFill>
                <a:effectLst/>
                <a:latin typeface="Lato"/>
              </a:rPr>
              <a:t>Applied Join Clauses</a:t>
            </a:r>
            <a:r>
              <a:rPr lang="en-US" b="0" i="0" dirty="0">
                <a:solidFill>
                  <a:srgbClr val="3C3C3B"/>
                </a:solidFill>
                <a:effectLst/>
                <a:latin typeface="Lato"/>
              </a:rPr>
              <a:t>: Here, you have the option to add conditions to the join clause, deciding which fields should be used as keys to define the join. You may add as many clauses as you need.</a:t>
            </a:r>
          </a:p>
          <a:p>
            <a:pPr algn="l">
              <a:buFont typeface="+mj-lt"/>
              <a:buAutoNum type="arabicPeriod"/>
            </a:pPr>
            <a:r>
              <a:rPr lang="en-US" b="1" i="0" dirty="0">
                <a:solidFill>
                  <a:srgbClr val="3C3C3B"/>
                </a:solidFill>
                <a:effectLst/>
                <a:latin typeface="Lato"/>
              </a:rPr>
              <a:t>Join Type</a:t>
            </a:r>
            <a:r>
              <a:rPr lang="en-US" b="0" i="0" dirty="0">
                <a:solidFill>
                  <a:srgbClr val="3C3C3B"/>
                </a:solidFill>
                <a:effectLst/>
                <a:latin typeface="Lato"/>
              </a:rPr>
              <a:t>: Here, you may define the type of join (inner, left, left inner, right, right inner, outer). Accomplish this by clicking sections of the Venn diagram.</a:t>
            </a:r>
          </a:p>
          <a:p>
            <a:pPr algn="l">
              <a:buFont typeface="+mj-lt"/>
              <a:buAutoNum type="arabicPeriod"/>
            </a:pPr>
            <a:r>
              <a:rPr lang="en-US" b="1" i="0" dirty="0">
                <a:solidFill>
                  <a:srgbClr val="3C3C3B"/>
                </a:solidFill>
                <a:effectLst/>
                <a:latin typeface="Lato"/>
              </a:rPr>
              <a:t>Summary of Join Results</a:t>
            </a:r>
            <a:r>
              <a:rPr lang="en-US" b="0" i="0" dirty="0">
                <a:solidFill>
                  <a:srgbClr val="3C3C3B"/>
                </a:solidFill>
                <a:effectLst/>
                <a:latin typeface="Lato"/>
              </a:rPr>
              <a:t>: The bar chart here indicates how many records come from each input of the flow and how many matched or did not match. You may click a bar segment to see filtered results in the data grid.</a:t>
            </a:r>
          </a:p>
          <a:p>
            <a:pPr algn="l">
              <a:buFont typeface="+mj-lt"/>
              <a:buAutoNum type="arabicPeriod"/>
            </a:pPr>
            <a:r>
              <a:rPr lang="en-US" b="1" i="0" dirty="0">
                <a:solidFill>
                  <a:srgbClr val="3C3C3B"/>
                </a:solidFill>
                <a:effectLst/>
                <a:latin typeface="Lato"/>
              </a:rPr>
              <a:t>Join Clause Recommendations</a:t>
            </a:r>
            <a:r>
              <a:rPr lang="en-US" b="0" i="0" dirty="0">
                <a:solidFill>
                  <a:srgbClr val="3C3C3B"/>
                </a:solidFill>
                <a:effectLst/>
                <a:latin typeface="Lato"/>
              </a:rPr>
              <a:t>: If applicable, Tableau Prep will display probable join clauses that you can add with a single click.</a:t>
            </a:r>
          </a:p>
          <a:p>
            <a:pPr algn="l">
              <a:buFont typeface="+mj-lt"/>
              <a:buAutoNum type="arabicPeriod" startAt="5"/>
            </a:pPr>
            <a:r>
              <a:rPr lang="en-US" b="1" i="0" dirty="0">
                <a:solidFill>
                  <a:srgbClr val="3C3C3B"/>
                </a:solidFill>
                <a:effectLst/>
                <a:latin typeface="Lato"/>
              </a:rPr>
              <a:t>Join Clauses</a:t>
            </a:r>
            <a:r>
              <a:rPr lang="en-US" b="0" i="0" dirty="0">
                <a:solidFill>
                  <a:srgbClr val="3C3C3B"/>
                </a:solidFill>
                <a:effectLst/>
                <a:latin typeface="Lato"/>
              </a:rPr>
              <a:t>: Here, Tableau Prep displays the fields used in the join clauses and the corresponding values. Any unmatched values will have a red font color. You may edit values by double-clicking them. This enables you to fix individual mismatched values as needed.</a:t>
            </a:r>
          </a:p>
          <a:p>
            <a:pPr marL="158750" indent="0">
              <a:buNone/>
            </a:pPr>
            <a:endParaRPr dirty="0">
              <a:uFillTx/>
            </a:endParaRPr>
          </a:p>
        </p:txBody>
      </p:sp>
    </p:spTree>
    <p:extLst>
      <p:ext uri="{BB962C8B-B14F-4D97-AF65-F5344CB8AC3E}">
        <p14:creationId xmlns:p14="http://schemas.microsoft.com/office/powerpoint/2010/main" val="346483125"/>
      </p:ext>
    </p:extLst>
  </p:cSld>
  <p:clrMapOvr>
    <a:masterClrMapping/>
  </p:clrMapOvr>
</p:notes>
</file>

<file path=ppt/notesSlides/notesSlide6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 do not need to configure anything in this example. The default of an </a:t>
            </a:r>
            <a:r>
              <a:rPr lang="en-US" b="1" i="0" dirty="0">
                <a:solidFill>
                  <a:srgbClr val="3C3C3B"/>
                </a:solidFill>
                <a:effectLst/>
                <a:latin typeface="Lato"/>
              </a:rPr>
              <a:t>Inner</a:t>
            </a:r>
            <a:r>
              <a:rPr lang="en-US" b="0" i="0" dirty="0">
                <a:solidFill>
                  <a:srgbClr val="3C3C3B"/>
                </a:solidFill>
                <a:effectLst/>
                <a:latin typeface="Lato"/>
              </a:rPr>
              <a:t> join on the Airport Code fields works well. We can confirm that all 9,158 records from the </a:t>
            </a:r>
            <a:r>
              <a:rPr lang="en-US" b="1" i="0" dirty="0">
                <a:solidFill>
                  <a:srgbClr val="3C3C3B"/>
                </a:solidFill>
                <a:effectLst/>
                <a:latin typeface="Lato"/>
              </a:rPr>
              <a:t>Pivot</a:t>
            </a:r>
            <a:r>
              <a:rPr lang="en-US" b="0" i="0" dirty="0">
                <a:solidFill>
                  <a:srgbClr val="3C3C3B"/>
                </a:solidFill>
                <a:effectLst/>
                <a:latin typeface="Lato"/>
              </a:rPr>
              <a:t> step are kept. Only 32 records from the </a:t>
            </a:r>
            <a:r>
              <a:rPr lang="en-US" b="1" i="0" dirty="0">
                <a:solidFill>
                  <a:srgbClr val="3C3C3B"/>
                </a:solidFill>
                <a:effectLst/>
                <a:latin typeface="Lato"/>
              </a:rPr>
              <a:t>Airport Codes</a:t>
            </a:r>
            <a:r>
              <a:rPr lang="en-US" b="0" i="0" dirty="0">
                <a:solidFill>
                  <a:srgbClr val="3C3C3B"/>
                </a:solidFill>
                <a:effectLst/>
                <a:latin typeface="Lato"/>
              </a:rPr>
              <a:t> hyper file are actual matches (1,301 records didn't match). That is not concerning. It just means we had a lot of extra codes that could have possibly supplemented our data but weren't actually needed. Now, continuing from our previous example:</a:t>
            </a:r>
          </a:p>
          <a:p>
            <a:pPr marL="158750" indent="0" algn="l">
              <a:buFont typeface="+mj-lt"/>
              <a:buNone/>
            </a:pPr>
            <a:endParaRPr lang="en-US" b="0" i="0" dirty="0">
              <a:solidFill>
                <a:srgbClr val="3C3C3B"/>
              </a:solidFill>
              <a:effectLst/>
              <a:latin typeface="Lato"/>
            </a:endParaRPr>
          </a:p>
          <a:p>
            <a:pPr marL="158750" indent="0" algn="l">
              <a:buFont typeface="+mj-lt"/>
              <a:buNone/>
            </a:pPr>
            <a:r>
              <a:rPr lang="en-US" b="0" i="0" dirty="0">
                <a:solidFill>
                  <a:srgbClr val="3C3C3B"/>
                </a:solidFill>
                <a:effectLst/>
                <a:latin typeface="Lato"/>
              </a:rPr>
              <a:t>From </a:t>
            </a:r>
            <a:r>
              <a:rPr lang="en-US" b="1" i="0" dirty="0">
                <a:solidFill>
                  <a:srgbClr val="3C3C3B"/>
                </a:solidFill>
                <a:effectLst/>
                <a:latin typeface="Lato"/>
              </a:rPr>
              <a:t>Join 1</a:t>
            </a:r>
            <a:r>
              <a:rPr lang="en-US" b="0" i="0" dirty="0">
                <a:solidFill>
                  <a:srgbClr val="3C3C3B"/>
                </a:solidFill>
                <a:effectLst/>
                <a:latin typeface="Lato"/>
              </a:rPr>
              <a:t>, add a final output step and configure it to output to a .csv file named Airline Travel.csv.</a:t>
            </a:r>
          </a:p>
          <a:p>
            <a:pPr marL="158750" indent="0">
              <a:buNone/>
            </a:pPr>
            <a:endParaRPr dirty="0">
              <a:uFillTx/>
            </a:endParaRPr>
          </a:p>
        </p:txBody>
      </p:sp>
    </p:spTree>
    <p:extLst>
      <p:ext uri="{BB962C8B-B14F-4D97-AF65-F5344CB8AC3E}">
        <p14:creationId xmlns:p14="http://schemas.microsoft.com/office/powerpoint/2010/main" val="1829254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lang="en-US" dirty="0">
              <a:uFillTx/>
            </a:endParaRPr>
          </a:p>
        </p:txBody>
      </p:sp>
    </p:spTree>
    <p:extLst>
      <p:ext uri="{BB962C8B-B14F-4D97-AF65-F5344CB8AC3E}">
        <p14:creationId xmlns:p14="http://schemas.microsoft.com/office/powerpoint/2010/main" val="1551181126"/>
      </p:ext>
    </p:extLst>
  </p:cSld>
  <p:clrMapOvr>
    <a:masterClrMapping/>
  </p:clrMapOvr>
</p:notes>
</file>

<file path=ppt/notesSlides/notesSlide6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50535146"/>
      </p:ext>
    </p:extLst>
  </p:cSld>
  <p:clrMapOvr>
    <a:masterClrMapping/>
  </p:clrMapOvr>
</p:notes>
</file>

<file path=ppt/notesSlides/notesSlide6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lesson 15 Complete (clean).tfl</a:t>
            </a:r>
            <a:r>
              <a:rPr lang="en-US" b="0" i="0" dirty="0">
                <a:solidFill>
                  <a:srgbClr val="3C3C3B"/>
                </a:solidFill>
                <a:effectLst/>
                <a:latin typeface="Lato"/>
              </a:rPr>
              <a:t> file is a bit cleaned up with appropriate step labels and descriptions. As a good practice, try to rename your steps and include descriptions so that your flow is easier to understand. Here is how the cleaned version looks:</a:t>
            </a:r>
            <a:endParaRPr dirty="0">
              <a:uFillTx/>
            </a:endParaRPr>
          </a:p>
        </p:txBody>
      </p:sp>
    </p:spTree>
    <p:extLst>
      <p:ext uri="{BB962C8B-B14F-4D97-AF65-F5344CB8AC3E}">
        <p14:creationId xmlns:p14="http://schemas.microsoft.com/office/powerpoint/2010/main" val="3708367010"/>
      </p:ext>
    </p:extLst>
  </p:cSld>
  <p:clrMapOvr>
    <a:masterClrMapping/>
  </p:clrMapOvr>
</p:notes>
</file>

<file path=ppt/notesSlides/notesSlide6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Once the flow has been executed, open the </a:t>
            </a:r>
            <a:r>
              <a:rPr lang="en-US" dirty="0"/>
              <a:t>Airline Travel.twb</a:t>
            </a:r>
            <a:r>
              <a:rPr lang="en-US" b="0" i="0" dirty="0">
                <a:solidFill>
                  <a:srgbClr val="3C3C3B"/>
                </a:solidFill>
                <a:effectLst/>
                <a:latin typeface="Lato"/>
              </a:rPr>
              <a:t> workbook in the </a:t>
            </a:r>
            <a:r>
              <a:rPr lang="en-US" dirty="0"/>
              <a:t>\Learning Tableau\lesson 15</a:t>
            </a:r>
            <a:r>
              <a:rPr lang="en-US" b="0" i="0" dirty="0">
                <a:solidFill>
                  <a:srgbClr val="3C3C3B"/>
                </a:solidFill>
                <a:effectLst/>
                <a:latin typeface="Lato"/>
              </a:rPr>
              <a:t> directory to see how the data might be used and to explore it on your own:</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Unlike .tde or .hyper files, .csv files may be written to, even if they are open as a data source in Tableau Desktop. You will receive an error if you run a flow that attempts to overwrite a .tde or .hyper file that is in use. Additionally, you may rearrange the field order for a .csv file by dragging and dropping fields into the profile pane of a clean step prior to the output.</a:t>
            </a:r>
          </a:p>
          <a:p>
            <a:pPr algn="l"/>
            <a:r>
              <a:rPr lang="en-US" b="0" i="0" dirty="0">
                <a:solidFill>
                  <a:srgbClr val="3C3C3B"/>
                </a:solidFill>
                <a:effectLst/>
                <a:latin typeface="Lato"/>
              </a:rPr>
              <a:t>With our example concluded, let's wrap up by considering some options for automating Tableau Prep flows.</a:t>
            </a:r>
          </a:p>
          <a:p>
            <a:pPr marL="158750" indent="0">
              <a:buNone/>
            </a:pPr>
            <a:endParaRPr dirty="0">
              <a:uFillTx/>
            </a:endParaRPr>
          </a:p>
        </p:txBody>
      </p:sp>
    </p:spTree>
    <p:extLst>
      <p:ext uri="{BB962C8B-B14F-4D97-AF65-F5344CB8AC3E}">
        <p14:creationId xmlns:p14="http://schemas.microsoft.com/office/powerpoint/2010/main" val="3031105738"/>
      </p:ext>
    </p:extLst>
  </p:cSld>
  <p:clrMapOvr>
    <a:masterClrMapping/>
  </p:clrMapOvr>
</p:notes>
</file>

<file path=ppt/notesSlides/notesSlide6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Tableau Prep Builder may be run via a command line. You may supply JSON files to define credentials for input or output data connections. This enables you to use scripting and scheduling utilities to run the flow without manually opening and running the Tableau Prep interface. Details on this option are available from Tableau Help: https://onlinehelp.tableau.com/current/prep/en-us/prep_save_share.htm#refresh-output-files-from-the-command-line.</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Tableau Prep Conductor, an add-on to Tableau Server, gives you the ability to publish entire flows from Tableau Prep Builder to Tableau Server and then either run them on demand or on a custom schedule. It also provides monitoring and troubleshooting capabilities.</a:t>
            </a:r>
          </a:p>
          <a:p>
            <a:pPr marL="158750" indent="0">
              <a:buNone/>
            </a:pPr>
            <a:endParaRPr dirty="0">
              <a:uFillTx/>
            </a:endParaRPr>
          </a:p>
        </p:txBody>
      </p:sp>
    </p:spTree>
    <p:extLst>
      <p:ext uri="{BB962C8B-B14F-4D97-AF65-F5344CB8AC3E}">
        <p14:creationId xmlns:p14="http://schemas.microsoft.com/office/powerpoint/2010/main" val="2531298803"/>
      </p:ext>
    </p:extLst>
  </p:cSld>
  <p:clrMapOvr>
    <a:masterClrMapping/>
  </p:clrMapOvr>
</p:notes>
</file>

<file path=ppt/notesSlides/notesSlide6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Through a detailed, yet practical, example that was woven throughout this lesson, we explored every major transformation in Tableau Prep, from inputs to unions, joins, aggregates and pivots, to outputs. Along the way, we also examined other transformations and capabilities, including calculations, splits, merges, and the grouping of values. This gives you a foundation for molding and shaping data in any way you need.</a:t>
            </a:r>
          </a:p>
          <a:p>
            <a:pPr algn="l"/>
            <a:r>
              <a:rPr lang="en-US" b="0" i="0" dirty="0">
                <a:solidFill>
                  <a:srgbClr val="3C3C3B"/>
                </a:solidFill>
                <a:effectLst/>
                <a:latin typeface="Lato"/>
              </a:rPr>
              <a:t>In the next lesson, we'll conclude with some final thoughts on how you can leverage Tableau's platform to share your analysis and data stories!</a:t>
            </a:r>
          </a:p>
          <a:p>
            <a:pPr marL="158750" indent="0">
              <a:buNone/>
            </a:pPr>
            <a:endParaRPr dirty="0">
              <a:uFillTx/>
            </a:endParaRPr>
          </a:p>
        </p:txBody>
      </p:sp>
    </p:spTree>
    <p:extLst>
      <p:ext uri="{BB962C8B-B14F-4D97-AF65-F5344CB8AC3E}">
        <p14:creationId xmlns:p14="http://schemas.microsoft.com/office/powerpoint/2010/main" val="893117654"/>
      </p:ext>
    </p:extLst>
  </p:cSld>
  <p:clrMapOvr>
    <a:masterClrMapping/>
  </p:clrMapOvr>
</p:notes>
</file>

<file path=ppt/notesSlides/notesSlide6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096929350"/>
      </p:ext>
    </p:extLst>
  </p:cSld>
  <p:clrMapOvr>
    <a:masterClrMapping/>
  </p:clrMapOvr>
</p:notes>
</file>

<file path=ppt/notesSlides/notesSlide6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Throughout this course, we've focused on Tableau Desktop and learned how to visually explore and communicate data with visualizations and dashboards. Once you've made discoveries, designed insightful visualizations, and built stunning dashboards, you're ready to share your data stories.</a:t>
            </a:r>
          </a:p>
          <a:p>
            <a:pPr algn="l"/>
            <a:r>
              <a:rPr lang="en-US" b="0" i="0" dirty="0">
                <a:solidFill>
                  <a:srgbClr val="3C3C3B"/>
                </a:solidFill>
                <a:effectLst/>
                <a:latin typeface="Lato"/>
              </a:rPr>
              <a:t>Tableau enables you to share your work using a variety of methods. In this lesson, we'll take a look at the various ways to share visualizations and dashboards, along with what to consider when deciding how you will share your project.</a:t>
            </a:r>
          </a:p>
          <a:p>
            <a:pPr marL="158750" indent="0">
              <a:buNone/>
            </a:pPr>
            <a:endParaRPr lang="en-US" dirty="0">
              <a:uFillTx/>
            </a:endParaRPr>
          </a:p>
          <a:p>
            <a:pPr marL="158750" indent="0">
              <a:buNone/>
            </a:pPr>
            <a:endParaRPr lang="en-US" dirty="0">
              <a:uFillTx/>
            </a:endParaRPr>
          </a:p>
          <a:p>
            <a:pPr algn="l"/>
            <a:r>
              <a:rPr lang="en-US" b="0" i="0" dirty="0">
                <a:solidFill>
                  <a:srgbClr val="3C3C3B"/>
                </a:solidFill>
                <a:effectLst/>
                <a:latin typeface="Lato"/>
              </a:rPr>
              <a:t>There are no examples to follow in this lesson, but it is highly recommended to read through the material for a solid understanding of the various options available for sharing your insights and discoveries.</a:t>
            </a:r>
          </a:p>
          <a:p>
            <a:pPr algn="l"/>
            <a:r>
              <a:rPr lang="en-US" b="0" i="0" dirty="0">
                <a:solidFill>
                  <a:srgbClr val="3C3C3B"/>
                </a:solidFill>
                <a:effectLst/>
                <a:latin typeface="Lato"/>
              </a:rPr>
              <a:t>Let's start with an overview of the presenting, printing and exporting processes.</a:t>
            </a:r>
          </a:p>
          <a:p>
            <a:pPr marL="158750" indent="0">
              <a:buNone/>
            </a:pPr>
            <a:endParaRPr dirty="0">
              <a:uFillTx/>
            </a:endParaRPr>
          </a:p>
        </p:txBody>
      </p:sp>
    </p:spTree>
    <p:extLst>
      <p:ext uri="{BB962C8B-B14F-4D97-AF65-F5344CB8AC3E}">
        <p14:creationId xmlns:p14="http://schemas.microsoft.com/office/powerpoint/2010/main" val="2134679137"/>
      </p:ext>
    </p:extLst>
  </p:cSld>
  <p:clrMapOvr>
    <a:masterClrMapping/>
  </p:clrMapOvr>
</p:notes>
</file>

<file path=ppt/notesSlides/notesSlide6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However, there are good options for presenting, printing, and exporting in a variety of formats.</a:t>
            </a:r>
            <a:endParaRPr dirty="0">
              <a:uFillTx/>
            </a:endParaRPr>
          </a:p>
        </p:txBody>
      </p:sp>
    </p:spTree>
    <p:extLst>
      <p:ext uri="{BB962C8B-B14F-4D97-AF65-F5344CB8AC3E}">
        <p14:creationId xmlns:p14="http://schemas.microsoft.com/office/powerpoint/2010/main" val="829104352"/>
      </p:ext>
    </p:extLst>
  </p:cSld>
  <p:clrMapOvr>
    <a:masterClrMapping/>
  </p:clrMapOvr>
</p:notes>
</file>

<file path=ppt/notesSlides/notesSlide6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Desktop and Server allow you to export directly to </a:t>
            </a:r>
            <a:r>
              <a:rPr lang="en-US" b="1" i="0" dirty="0">
                <a:solidFill>
                  <a:srgbClr val="3C3C3B"/>
                </a:solidFill>
                <a:effectLst/>
                <a:latin typeface="Lato"/>
              </a:rPr>
              <a:t>PowerPoint</a:t>
            </a:r>
            <a:r>
              <a:rPr lang="en-US" b="0" i="0" dirty="0">
                <a:solidFill>
                  <a:srgbClr val="3C3C3B"/>
                </a:solidFill>
                <a:effectLst/>
                <a:latin typeface="Lato"/>
              </a:rPr>
              <a:t>. In Tableau Desktop, select </a:t>
            </a:r>
            <a:r>
              <a:rPr lang="en-US" b="1" i="0" dirty="0">
                <a:solidFill>
                  <a:srgbClr val="3C3C3B"/>
                </a:solidFill>
                <a:effectLst/>
                <a:latin typeface="Lato"/>
              </a:rPr>
              <a:t>File</a:t>
            </a:r>
            <a:r>
              <a:rPr lang="en-US" b="0" i="0" dirty="0">
                <a:solidFill>
                  <a:srgbClr val="3C3C3B"/>
                </a:solidFill>
                <a:effectLst/>
                <a:latin typeface="Lato"/>
              </a:rPr>
              <a:t> | </a:t>
            </a:r>
            <a:r>
              <a:rPr lang="en-US" b="1" i="0" dirty="0">
                <a:solidFill>
                  <a:srgbClr val="3C3C3B"/>
                </a:solidFill>
                <a:effectLst/>
                <a:latin typeface="Lato"/>
              </a:rPr>
              <a:t>Export as PowerPoint...</a:t>
            </a:r>
            <a:r>
              <a:rPr lang="en-US" b="0" i="0" dirty="0">
                <a:solidFill>
                  <a:srgbClr val="3C3C3B"/>
                </a:solidFill>
                <a:effectLst/>
                <a:latin typeface="Lato"/>
              </a:rPr>
              <a:t>. After selecting a location and filename, Tableau will generate a PowerPoint file (.pptx), converting each tab in the Tableau workbook to a single slide in PowerPoint. Each slide will contain a static image of the views and dashboards as they exist at the time of the export. As each slide is simply a screenshot, there will be no dynamic interactivity following the export.</a:t>
            </a:r>
          </a:p>
          <a:p>
            <a:pPr algn="l"/>
            <a:r>
              <a:rPr lang="en-US" b="0" i="0" dirty="0">
                <a:solidFill>
                  <a:srgbClr val="3C3C3B"/>
                </a:solidFill>
                <a:effectLst/>
                <a:latin typeface="Lato"/>
              </a:rPr>
              <a:t>If you prefer a more dynamic presentation experience, consider using </a:t>
            </a:r>
            <a:r>
              <a:rPr lang="en-US" b="1" i="0" dirty="0">
                <a:solidFill>
                  <a:srgbClr val="3C3C3B"/>
                </a:solidFill>
                <a:effectLst/>
                <a:latin typeface="Lato"/>
              </a:rPr>
              <a:t>Presentation mode</a:t>
            </a:r>
            <a:r>
              <a:rPr lang="en-US" b="0" i="0" dirty="0">
                <a:solidFill>
                  <a:srgbClr val="3C3C3B"/>
                </a:solidFill>
                <a:effectLst/>
                <a:latin typeface="Lato"/>
              </a:rPr>
              <a:t>. This mode shows you all dashboards and views in full screen mode. It hides all toolbars, panes, and authoring objects. To activate presentation mode, select </a:t>
            </a:r>
            <a:r>
              <a:rPr lang="en-US" b="1" i="0" dirty="0">
                <a:solidFill>
                  <a:srgbClr val="3C3C3B"/>
                </a:solidFill>
                <a:effectLst/>
                <a:latin typeface="Lato"/>
              </a:rPr>
              <a:t>Window</a:t>
            </a:r>
            <a:r>
              <a:rPr lang="en-US" b="0" i="0" dirty="0">
                <a:solidFill>
                  <a:srgbClr val="3C3C3B"/>
                </a:solidFill>
                <a:effectLst/>
                <a:latin typeface="Lato"/>
              </a:rPr>
              <a:t> from the top menu or press </a:t>
            </a:r>
            <a:r>
              <a:rPr lang="en-US" b="0" i="1" dirty="0">
                <a:solidFill>
                  <a:srgbClr val="3C3C3B"/>
                </a:solidFill>
                <a:effectLst/>
                <a:latin typeface="Lato"/>
              </a:rPr>
              <a:t>F7</a:t>
            </a:r>
            <a:r>
              <a:rPr lang="en-US" b="0" i="0" dirty="0">
                <a:solidFill>
                  <a:srgbClr val="3C3C3B"/>
                </a:solidFill>
                <a:effectLst/>
                <a:latin typeface="Lato"/>
              </a:rPr>
              <a:t> or the option on the top toolbar. Press </a:t>
            </a:r>
            <a:r>
              <a:rPr lang="en-US" b="0" i="1" dirty="0">
                <a:solidFill>
                  <a:srgbClr val="3C3C3B"/>
                </a:solidFill>
                <a:effectLst/>
                <a:latin typeface="Lato"/>
              </a:rPr>
              <a:t>F7</a:t>
            </a:r>
            <a:r>
              <a:rPr lang="en-US" b="0" i="0" dirty="0">
                <a:solidFill>
                  <a:srgbClr val="3C3C3B"/>
                </a:solidFill>
                <a:effectLst/>
                <a:latin typeface="Lato"/>
              </a:rPr>
              <a:t> or the </a:t>
            </a:r>
            <a:r>
              <a:rPr lang="en-US" b="0" i="1" dirty="0">
                <a:solidFill>
                  <a:srgbClr val="3C3C3B"/>
                </a:solidFill>
                <a:effectLst/>
                <a:latin typeface="Lato"/>
              </a:rPr>
              <a:t>Esc</a:t>
            </a:r>
            <a:r>
              <a:rPr lang="en-US" b="0" i="0" dirty="0">
                <a:solidFill>
                  <a:srgbClr val="3C3C3B"/>
                </a:solidFill>
                <a:effectLst/>
                <a:latin typeface="Lato"/>
              </a:rPr>
              <a:t> key to exit presentation mode. While in presentation mode, you may still interact with dashboards and views using actions, highlighting, filtering, and other options. This enriches the presentation and gives you the ability to answer questions on the fly. When used with compelling dashboards and stories, presentation mode makes for an effective way to personally walk your audience through the data story.</a:t>
            </a:r>
          </a:p>
          <a:p>
            <a:pPr algn="l"/>
            <a:r>
              <a:rPr lang="en-US" b="0" i="0" dirty="0">
                <a:solidFill>
                  <a:srgbClr val="FFFFFF"/>
                </a:solidFill>
                <a:effectLst/>
                <a:latin typeface="Lato"/>
              </a:rPr>
              <a:t>If you save a workbook by pressing Ctrl + S while in presentation mode, the workbook will be opened in presentation mode by default.</a:t>
            </a:r>
          </a:p>
          <a:p>
            <a:pPr marL="158750" indent="0">
              <a:buNone/>
            </a:pPr>
            <a:endParaRPr dirty="0">
              <a:uFillTx/>
            </a:endParaRPr>
          </a:p>
        </p:txBody>
      </p:sp>
    </p:spTree>
    <p:extLst>
      <p:ext uri="{BB962C8B-B14F-4D97-AF65-F5344CB8AC3E}">
        <p14:creationId xmlns:p14="http://schemas.microsoft.com/office/powerpoint/2010/main" val="1274032782"/>
      </p:ext>
    </p:extLst>
  </p:cSld>
  <p:clrMapOvr>
    <a:masterClrMapping/>
  </p:clrMapOvr>
</p:notes>
</file>

<file path=ppt/notesSlides/notesSlide6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enables printing for individual visualizations, dashboards, and stories. From the </a:t>
            </a:r>
            <a:r>
              <a:rPr lang="en-US" b="1" i="0" dirty="0">
                <a:solidFill>
                  <a:srgbClr val="3C3C3B"/>
                </a:solidFill>
                <a:effectLst/>
                <a:latin typeface="Lato"/>
              </a:rPr>
              <a:t>File</a:t>
            </a:r>
            <a:r>
              <a:rPr lang="en-US" b="0" i="0" dirty="0">
                <a:solidFill>
                  <a:srgbClr val="3C3C3B"/>
                </a:solidFill>
                <a:effectLst/>
                <a:latin typeface="Lato"/>
              </a:rPr>
              <a:t> menu, you can select </a:t>
            </a:r>
            <a:r>
              <a:rPr lang="en-US" b="1" i="0" dirty="0">
                <a:solidFill>
                  <a:srgbClr val="3C3C3B"/>
                </a:solidFill>
                <a:effectLst/>
                <a:latin typeface="Lato"/>
              </a:rPr>
              <a:t>Print</a:t>
            </a:r>
            <a:r>
              <a:rPr lang="en-US" b="0" i="0" dirty="0">
                <a:solidFill>
                  <a:srgbClr val="3C3C3B"/>
                </a:solidFill>
                <a:effectLst/>
                <a:latin typeface="Lato"/>
              </a:rPr>
              <a:t> to send the currently active sheet in the workbook to the printer or the </a:t>
            </a:r>
            <a:r>
              <a:rPr lang="en-US" b="1" i="0" dirty="0">
                <a:solidFill>
                  <a:srgbClr val="3C3C3B"/>
                </a:solidFill>
                <a:effectLst/>
                <a:latin typeface="Lato"/>
              </a:rPr>
              <a:t>Print to PDF</a:t>
            </a:r>
            <a:r>
              <a:rPr lang="en-US" b="0" i="0" dirty="0">
                <a:solidFill>
                  <a:srgbClr val="3C3C3B"/>
                </a:solidFill>
                <a:effectLst/>
                <a:latin typeface="Lato"/>
              </a:rPr>
              <a:t> option to export to a PDF. Either option allows you to export the active sheet, selected sheets, or the entire workbook to a PDF. To select multiple sheets, hold the Ctrl key and click individual tabs.</a:t>
            </a:r>
          </a:p>
          <a:p>
            <a:pPr algn="l"/>
            <a:r>
              <a:rPr lang="en-US" b="0" i="0" dirty="0">
                <a:solidFill>
                  <a:srgbClr val="3C3C3B"/>
                </a:solidFill>
                <a:effectLst/>
                <a:latin typeface="Lato"/>
              </a:rPr>
              <a:t>When printing, you also have the option to </a:t>
            </a:r>
            <a:r>
              <a:rPr lang="en-US" b="1" i="0" dirty="0">
                <a:solidFill>
                  <a:srgbClr val="3C3C3B"/>
                </a:solidFill>
                <a:effectLst/>
                <a:latin typeface="Lato"/>
              </a:rPr>
              <a:t>Show Selections</a:t>
            </a:r>
            <a:r>
              <a:rPr lang="en-US" b="0" i="0" dirty="0">
                <a:solidFill>
                  <a:srgbClr val="3C3C3B"/>
                </a:solidFill>
                <a:effectLst/>
                <a:latin typeface="Lato"/>
              </a:rPr>
              <a:t>. When this option is checked, marks that have been interactively selected or highlighted on a view or dashboard will be printed as selected. Otherwise, marks will print as though no selections have been made. The map in the following dashboard has marks for the western half of the United States selected:</a:t>
            </a:r>
          </a:p>
          <a:p>
            <a:pPr marL="158750" indent="0">
              <a:buNone/>
            </a:pPr>
            <a:endParaRPr dirty="0">
              <a:uFillTx/>
            </a:endParaRPr>
          </a:p>
        </p:txBody>
      </p:sp>
    </p:spTree>
    <p:extLst>
      <p:ext uri="{BB962C8B-B14F-4D97-AF65-F5344CB8AC3E}">
        <p14:creationId xmlns:p14="http://schemas.microsoft.com/office/powerpoint/2010/main" val="6518409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158750" indent="0">
              <a:buNone/>
            </a:pPr>
            <a:r>
              <a:rPr lang="en-US" b="0" i="0" dirty="0">
                <a:solidFill>
                  <a:srgbClr val="3C3C3B"/>
                </a:solidFill>
                <a:effectLst/>
                <a:latin typeface="Lato"/>
              </a:rPr>
              <a:t>The first data connection in the preceding data pane is extracted, while the second is not. After an extract has been created, you may choose to use the extract or not. When you right-click a data source (or </a:t>
            </a:r>
            <a:r>
              <a:rPr lang="en-US" b="1" i="0" dirty="0">
                <a:solidFill>
                  <a:srgbClr val="3C3C3B"/>
                </a:solidFill>
                <a:effectLst/>
                <a:latin typeface="Lato"/>
              </a:rPr>
              <a:t>Data</a:t>
            </a:r>
            <a:r>
              <a:rPr lang="en-US" b="0" i="0" dirty="0">
                <a:solidFill>
                  <a:srgbClr val="3C3C3B"/>
                </a:solidFill>
                <a:effectLst/>
                <a:latin typeface="Lato"/>
              </a:rPr>
              <a:t> from the menu and then the data source), you will see the following menu options: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Let's cover them in more detail:</a:t>
            </a:r>
          </a:p>
          <a:p>
            <a:pPr algn="l">
              <a:buFont typeface="+mj-lt"/>
              <a:buAutoNum type="arabicPeriod"/>
            </a:pPr>
            <a:r>
              <a:rPr lang="en-US" b="1" i="0" dirty="0">
                <a:solidFill>
                  <a:srgbClr val="3C3C3B"/>
                </a:solidFill>
                <a:effectLst/>
                <a:latin typeface="Lato"/>
              </a:rPr>
              <a:t>Refresh</a:t>
            </a:r>
            <a:r>
              <a:rPr lang="en-US" b="0" i="0" dirty="0">
                <a:solidFill>
                  <a:srgbClr val="3C3C3B"/>
                </a:solidFill>
                <a:effectLst/>
                <a:latin typeface="Lato"/>
              </a:rPr>
              <a:t>: The </a:t>
            </a:r>
            <a:r>
              <a:rPr lang="en-US" b="1" i="0" dirty="0">
                <a:solidFill>
                  <a:srgbClr val="3C3C3B"/>
                </a:solidFill>
                <a:effectLst/>
                <a:latin typeface="Lato"/>
              </a:rPr>
              <a:t>Refresh</a:t>
            </a:r>
            <a:r>
              <a:rPr lang="en-US" b="0" i="0" dirty="0">
                <a:solidFill>
                  <a:srgbClr val="3C3C3B"/>
                </a:solidFill>
                <a:effectLst/>
                <a:latin typeface="Lato"/>
              </a:rPr>
              <a:t> option under the data source simply tells Tableau to refresh the local cache of data. With a live data source, this would re-query the underlying data. With an extracted source, the cache is cleared and the extract is required, but this </a:t>
            </a:r>
            <a:r>
              <a:rPr lang="en-US" b="1" i="0" dirty="0">
                <a:solidFill>
                  <a:srgbClr val="3C3C3B"/>
                </a:solidFill>
                <a:effectLst/>
                <a:latin typeface="Lato"/>
              </a:rPr>
              <a:t>Refresh</a:t>
            </a:r>
            <a:r>
              <a:rPr lang="en-US" b="0" i="0" dirty="0">
                <a:solidFill>
                  <a:srgbClr val="3C3C3B"/>
                </a:solidFill>
                <a:effectLst/>
                <a:latin typeface="Lato"/>
              </a:rPr>
              <a:t> option does not update the extract from the original source. To do that, use </a:t>
            </a:r>
            <a:r>
              <a:rPr lang="en-US" b="1" i="0" dirty="0">
                <a:solidFill>
                  <a:srgbClr val="3C3C3B"/>
                </a:solidFill>
                <a:effectLst/>
                <a:latin typeface="Lato"/>
              </a:rPr>
              <a:t>Refresh</a:t>
            </a:r>
            <a:r>
              <a:rPr lang="en-US" b="0" i="0" dirty="0">
                <a:solidFill>
                  <a:srgbClr val="3C3C3B"/>
                </a:solidFill>
                <a:effectLst/>
                <a:latin typeface="Lato"/>
              </a:rPr>
              <a:t> under the </a:t>
            </a:r>
            <a:r>
              <a:rPr lang="en-US" b="1" i="0" dirty="0">
                <a:solidFill>
                  <a:srgbClr val="3C3C3B"/>
                </a:solidFill>
                <a:effectLst/>
                <a:latin typeface="Lato"/>
              </a:rPr>
              <a:t>Extract</a:t>
            </a:r>
            <a:r>
              <a:rPr lang="en-US" b="0" i="0" dirty="0">
                <a:solidFill>
                  <a:srgbClr val="3C3C3B"/>
                </a:solidFill>
                <a:effectLst/>
                <a:latin typeface="Lato"/>
              </a:rPr>
              <a:t> sub-menu (see number 4 in this list).</a:t>
            </a:r>
          </a:p>
          <a:p>
            <a:pPr algn="l">
              <a:buFont typeface="+mj-lt"/>
              <a:buAutoNum type="arabicPeriod"/>
            </a:pPr>
            <a:r>
              <a:rPr lang="en-US" b="1" i="0" dirty="0">
                <a:solidFill>
                  <a:srgbClr val="3C3C3B"/>
                </a:solidFill>
                <a:effectLst/>
                <a:latin typeface="Lato"/>
              </a:rPr>
              <a:t>Extract Data...</a:t>
            </a:r>
            <a:r>
              <a:rPr lang="en-US" b="0" i="0" dirty="0">
                <a:solidFill>
                  <a:srgbClr val="3C3C3B"/>
                </a:solidFill>
                <a:effectLst/>
                <a:latin typeface="Lato"/>
              </a:rPr>
              <a:t>: This creates a new extract from the data source (replacing an existing extract if it exists).</a:t>
            </a:r>
          </a:p>
          <a:p>
            <a:pPr algn="l">
              <a:buFont typeface="+mj-lt"/>
              <a:buAutoNum type="arabicPeriod"/>
            </a:pPr>
            <a:r>
              <a:rPr lang="en-US" b="1" i="0" dirty="0">
                <a:solidFill>
                  <a:srgbClr val="3C3C3B"/>
                </a:solidFill>
                <a:effectLst/>
                <a:latin typeface="Lato"/>
              </a:rPr>
              <a:t>Use Extract</a:t>
            </a:r>
            <a:r>
              <a:rPr lang="en-US" b="0" i="0" dirty="0">
                <a:solidFill>
                  <a:srgbClr val="3C3C3B"/>
                </a:solidFill>
                <a:effectLst/>
                <a:latin typeface="Lato"/>
              </a:rPr>
              <a:t>: This option is enabled if there is an extract for a given data source. Unchecking the option will tell Tableau to use a live connection instead of the extract. The extract will not be removed and may be used again by checking this option at any time. If the original data source is not available to this workbook, Tableau will ask where to find it.</a:t>
            </a:r>
          </a:p>
          <a:p>
            <a:pPr algn="l">
              <a:buFont typeface="+mj-lt"/>
              <a:buAutoNum type="arabicPeriod"/>
            </a:pPr>
            <a:r>
              <a:rPr lang="en-US" b="1" i="0" dirty="0">
                <a:solidFill>
                  <a:srgbClr val="3C3C3B"/>
                </a:solidFill>
                <a:effectLst/>
                <a:latin typeface="Lato"/>
              </a:rPr>
              <a:t>Refresh</a:t>
            </a:r>
            <a:r>
              <a:rPr lang="en-US" b="0" i="0" dirty="0">
                <a:solidFill>
                  <a:srgbClr val="3C3C3B"/>
                </a:solidFill>
                <a:effectLst/>
                <a:latin typeface="Lato"/>
              </a:rPr>
              <a:t>: This </a:t>
            </a:r>
            <a:r>
              <a:rPr lang="en-US" b="1" i="0" dirty="0">
                <a:solidFill>
                  <a:srgbClr val="3C3C3B"/>
                </a:solidFill>
                <a:effectLst/>
                <a:latin typeface="Lato"/>
              </a:rPr>
              <a:t>Refresh</a:t>
            </a:r>
            <a:r>
              <a:rPr lang="en-US" b="0" i="0" dirty="0">
                <a:solidFill>
                  <a:srgbClr val="3C3C3B"/>
                </a:solidFill>
                <a:effectLst/>
                <a:latin typeface="Lato"/>
              </a:rPr>
              <a:t> option refreshes the extract with data from the original source. It does not optimize the extract for some changes you make (such as hiding fields or creating new calculations).</a:t>
            </a:r>
          </a:p>
          <a:p>
            <a:pPr algn="l">
              <a:buFont typeface="+mj-lt"/>
              <a:buAutoNum type="arabicPeriod"/>
            </a:pPr>
            <a:r>
              <a:rPr lang="en-US" b="1" i="0" dirty="0">
                <a:solidFill>
                  <a:srgbClr val="3C3C3B"/>
                </a:solidFill>
                <a:effectLst/>
                <a:latin typeface="Lato"/>
              </a:rPr>
              <a:t>Append Data from File...</a:t>
            </a:r>
            <a:r>
              <a:rPr lang="en-US" b="0" i="0" dirty="0">
                <a:solidFill>
                  <a:srgbClr val="3C3C3B"/>
                </a:solidFill>
                <a:effectLst/>
                <a:latin typeface="Lato"/>
              </a:rPr>
              <a:t> or </a:t>
            </a:r>
            <a:r>
              <a:rPr lang="en-US" b="1" i="0" dirty="0">
                <a:solidFill>
                  <a:srgbClr val="3C3C3B"/>
                </a:solidFill>
                <a:effectLst/>
                <a:latin typeface="Lato"/>
              </a:rPr>
              <a:t>Append Data from Data Source…</a:t>
            </a:r>
            <a:r>
              <a:rPr lang="en-US" b="0" i="0" dirty="0">
                <a:solidFill>
                  <a:srgbClr val="3C3C3B"/>
                </a:solidFill>
                <a:effectLst/>
                <a:latin typeface="Lato"/>
              </a:rPr>
              <a:t>:These options allow you to append additional files or data sources to an existing extract, provided they have the same exact data structure as the original source. This adds rows to your existing extract; it will not add new columns.</a:t>
            </a:r>
          </a:p>
          <a:p>
            <a:pPr algn="l">
              <a:buFont typeface="+mj-lt"/>
              <a:buAutoNum type="arabicPeriod"/>
            </a:pPr>
            <a:r>
              <a:rPr lang="en-US" b="1" i="0" dirty="0">
                <a:solidFill>
                  <a:srgbClr val="3C3C3B"/>
                </a:solidFill>
                <a:effectLst/>
                <a:latin typeface="Lato"/>
              </a:rPr>
              <a:t>Compute Calculations Now</a:t>
            </a:r>
            <a:r>
              <a:rPr lang="en-US" b="0" i="0" dirty="0">
                <a:solidFill>
                  <a:srgbClr val="3C3C3B"/>
                </a:solidFill>
                <a:effectLst/>
                <a:latin typeface="Lato"/>
              </a:rPr>
              <a:t>: This will restructure the extract, based on changes you've made since originally creating the extract, to make it as efficient as possible. Certain calculated fields may be </a:t>
            </a:r>
            <a:r>
              <a:rPr lang="en-US" b="0" i="1" dirty="0">
                <a:solidFill>
                  <a:srgbClr val="3C3C3B"/>
                </a:solidFill>
                <a:effectLst/>
                <a:latin typeface="Lato"/>
              </a:rPr>
              <a:t>materialized </a:t>
            </a:r>
            <a:r>
              <a:rPr lang="en-US" b="0" i="0" dirty="0">
                <a:solidFill>
                  <a:srgbClr val="3C3C3B"/>
                </a:solidFill>
                <a:effectLst/>
                <a:latin typeface="Lato"/>
              </a:rPr>
              <a:t>(that is, calculated once so that the resulting value can be stored) and newly hidden columns or deleted calculations will be removed from the extract.</a:t>
            </a:r>
          </a:p>
          <a:p>
            <a:pPr algn="l">
              <a:buFont typeface="+mj-lt"/>
              <a:buAutoNum type="arabicPeriod"/>
            </a:pPr>
            <a:r>
              <a:rPr lang="en-US" b="1" i="0" dirty="0">
                <a:solidFill>
                  <a:srgbClr val="3C3C3B"/>
                </a:solidFill>
                <a:effectLst/>
                <a:latin typeface="Lato"/>
              </a:rPr>
              <a:t>Remove</a:t>
            </a:r>
            <a:r>
              <a:rPr lang="en-US" b="0" i="0" dirty="0">
                <a:solidFill>
                  <a:srgbClr val="3C3C3B"/>
                </a:solidFill>
                <a:effectLst/>
                <a:latin typeface="Lato"/>
              </a:rPr>
              <a:t>: This removes the definition of the extract, optionally deletes the extract file, and resumes a live connection to the original data source.</a:t>
            </a:r>
          </a:p>
          <a:p>
            <a:pPr algn="l">
              <a:buFont typeface="+mj-lt"/>
              <a:buAutoNum type="arabicPeriod"/>
            </a:pPr>
            <a:r>
              <a:rPr lang="en-US" b="1" i="0" dirty="0">
                <a:solidFill>
                  <a:srgbClr val="3C3C3B"/>
                </a:solidFill>
                <a:effectLst/>
                <a:latin typeface="Lato"/>
              </a:rPr>
              <a:t>History</a:t>
            </a:r>
            <a:r>
              <a:rPr lang="en-US" b="0" i="0" dirty="0">
                <a:solidFill>
                  <a:srgbClr val="3C3C3B"/>
                </a:solidFill>
                <a:effectLst/>
                <a:latin typeface="Lato"/>
              </a:rPr>
              <a:t>: This allows you to view the history of the extract and refreshes.</a:t>
            </a:r>
          </a:p>
          <a:p>
            <a:pPr algn="l">
              <a:buFont typeface="+mj-lt"/>
              <a:buAutoNum type="arabicPeriod" startAt="9"/>
            </a:pPr>
            <a:r>
              <a:rPr lang="en-US" b="1" i="0" dirty="0">
                <a:solidFill>
                  <a:srgbClr val="3C3C3B"/>
                </a:solidFill>
                <a:effectLst/>
                <a:latin typeface="Lato"/>
              </a:rPr>
              <a:t>Properties</a:t>
            </a:r>
            <a:r>
              <a:rPr lang="en-US" b="0" i="0" dirty="0">
                <a:solidFill>
                  <a:srgbClr val="3C3C3B"/>
                </a:solidFill>
                <a:effectLst/>
                <a:latin typeface="Lato"/>
              </a:rPr>
              <a:t>: This enables you to view the properties of the extract, such as the location, underlying source, filters, and row limits.</a:t>
            </a:r>
          </a:p>
          <a:p>
            <a:pPr algn="l"/>
            <a:r>
              <a:rPr lang="en-US" b="0" i="0" dirty="0">
                <a:solidFill>
                  <a:srgbClr val="3C3C3B"/>
                </a:solidFill>
                <a:effectLst/>
                <a:latin typeface="Lato"/>
              </a:rPr>
              <a:t>Let's next consider the performance ramifications of using extracts.</a:t>
            </a:r>
          </a:p>
          <a:p>
            <a:pPr marL="158750" indent="0">
              <a:buNone/>
            </a:pPr>
            <a:endParaRPr dirty="0">
              <a:uFillTx/>
            </a:endParaRPr>
          </a:p>
        </p:txBody>
      </p:sp>
    </p:spTree>
    <p:extLst>
      <p:ext uri="{BB962C8B-B14F-4D97-AF65-F5344CB8AC3E}">
        <p14:creationId xmlns:p14="http://schemas.microsoft.com/office/powerpoint/2010/main" val="2939228010"/>
      </p:ext>
    </p:extLst>
  </p:cSld>
  <p:clrMapOvr>
    <a:masterClrMapping/>
  </p:clrMapOvr>
</p:notes>
</file>

<file path=ppt/notesSlides/notesSlide6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a:r>
              <a:rPr lang="en-US" b="0" i="0" dirty="0">
                <a:solidFill>
                  <a:srgbClr val="3C3C3B"/>
                </a:solidFill>
                <a:effectLst/>
                <a:latin typeface="Lato"/>
              </a:rPr>
              <a:t>Here are some considerations, tips, and suggestions for printing:</a:t>
            </a:r>
          </a:p>
          <a:p>
            <a:pPr algn="l">
              <a:buFont typeface="Arial" panose="020B0604020202020204" pitchFamily="34" charset="0"/>
              <a:buChar char="•"/>
            </a:pPr>
            <a:r>
              <a:rPr lang="en-US" b="0" i="0" dirty="0">
                <a:solidFill>
                  <a:srgbClr val="3C3C3B"/>
                </a:solidFill>
                <a:effectLst/>
                <a:latin typeface="Lato"/>
              </a:rPr>
              <a:t>If a dashboard is being designed for printing, select a predefined paper size as the fixed size for the dashboard or use a custom size that matches the same aspect ratio.</a:t>
            </a:r>
          </a:p>
          <a:p>
            <a:pPr algn="l">
              <a:buFont typeface="Arial" panose="020B0604020202020204" pitchFamily="34" charset="0"/>
              <a:buChar char="•"/>
            </a:pPr>
            <a:r>
              <a:rPr lang="en-US" b="0" i="0" dirty="0">
                <a:solidFill>
                  <a:srgbClr val="3C3C3B"/>
                </a:solidFill>
                <a:effectLst/>
                <a:latin typeface="Lato"/>
              </a:rPr>
              <a:t>Use the </a:t>
            </a:r>
            <a:r>
              <a:rPr lang="en-US" b="1" i="0" dirty="0">
                <a:solidFill>
                  <a:srgbClr val="3C3C3B"/>
                </a:solidFill>
                <a:effectLst/>
                <a:latin typeface="Lato"/>
              </a:rPr>
              <a:t>Page Setup</a:t>
            </a:r>
            <a:r>
              <a:rPr lang="en-US" b="0" i="0" dirty="0">
                <a:solidFill>
                  <a:srgbClr val="3C3C3B"/>
                </a:solidFill>
                <a:effectLst/>
                <a:latin typeface="Lato"/>
              </a:rPr>
              <a:t> screen (available from the </a:t>
            </a:r>
            <a:r>
              <a:rPr lang="en-US" b="1" i="0" dirty="0">
                <a:solidFill>
                  <a:srgbClr val="3C3C3B"/>
                </a:solidFill>
                <a:effectLst/>
                <a:latin typeface="Lato"/>
              </a:rPr>
              <a:t>File</a:t>
            </a:r>
            <a:r>
              <a:rPr lang="en-US" b="0" i="0" dirty="0">
                <a:solidFill>
                  <a:srgbClr val="3C3C3B"/>
                </a:solidFill>
                <a:effectLst/>
                <a:latin typeface="Lato"/>
              </a:rPr>
              <a:t> menu) to define specific print options, such as what elements (legends, title, caption) will be included, the layout (including margins and centering), and how the view or dashboard should be scaled to match the paper size. The </a:t>
            </a:r>
            <a:r>
              <a:rPr lang="en-US" b="1" i="0" dirty="0">
                <a:solidFill>
                  <a:srgbClr val="3C3C3B"/>
                </a:solidFill>
                <a:effectLst/>
                <a:latin typeface="Lato"/>
              </a:rPr>
              <a:t>Page Setup</a:t>
            </a:r>
            <a:r>
              <a:rPr lang="en-US" b="0" i="0" dirty="0">
                <a:solidFill>
                  <a:srgbClr val="3C3C3B"/>
                </a:solidFill>
                <a:effectLst/>
                <a:latin typeface="Lato"/>
              </a:rPr>
              <a:t> options are specific to each view. Duplicating or copying a sheet will include any changes to the </a:t>
            </a:r>
            <a:r>
              <a:rPr lang="en-US" b="1" i="0" dirty="0">
                <a:solidFill>
                  <a:srgbClr val="3C3C3B"/>
                </a:solidFill>
                <a:effectLst/>
                <a:latin typeface="Lato"/>
              </a:rPr>
              <a:t>Page Setup</a:t>
            </a:r>
            <a:r>
              <a:rPr lang="en-US" b="0" i="0" dirty="0">
                <a:solidFill>
                  <a:srgbClr val="3C3C3B"/>
                </a:solidFill>
                <a:effectLst/>
                <a:latin typeface="Lato"/>
              </a:rPr>
              <a:t> settings:</a:t>
            </a:r>
            <a:r>
              <a:rPr lang="en-US" b="0" i="0" dirty="0">
                <a:solidFill>
                  <a:srgbClr val="FFFFFF"/>
                </a:solidFill>
                <a:effectLst/>
                <a:latin typeface="Lato"/>
              </a:rPr>
              <a:t>If you are designing multiple sheets or dashboards for printing, consider creating one as a template, setting up all the desired print settings, and then duplicating it for each new sheet.</a:t>
            </a:r>
          </a:p>
          <a:p>
            <a:pPr marL="158750" indent="0">
              <a:buNone/>
            </a:pPr>
            <a:endParaRPr lang="en-US" dirty="0">
              <a:uFillTx/>
            </a:endParaRPr>
          </a:p>
          <a:p>
            <a:pPr algn="l">
              <a:buFont typeface="Arial" panose="020B0604020202020204" pitchFamily="34" charset="0"/>
              <a:buChar char="•"/>
            </a:pPr>
            <a:r>
              <a:rPr lang="en-US" b="0" i="0" dirty="0">
                <a:solidFill>
                  <a:srgbClr val="3C3C3B"/>
                </a:solidFill>
                <a:effectLst/>
                <a:latin typeface="Lato"/>
              </a:rPr>
              <a:t>Fields used on the </a:t>
            </a:r>
            <a:r>
              <a:rPr lang="en-US" b="1" i="0" dirty="0">
                <a:solidFill>
                  <a:srgbClr val="3C3C3B"/>
                </a:solidFill>
                <a:effectLst/>
                <a:latin typeface="Lato"/>
              </a:rPr>
              <a:t>Pages</a:t>
            </a:r>
            <a:r>
              <a:rPr lang="en-US" b="0" i="0" dirty="0">
                <a:solidFill>
                  <a:srgbClr val="3C3C3B"/>
                </a:solidFill>
                <a:effectLst/>
                <a:latin typeface="Lato"/>
              </a:rPr>
              <a:t> shelf will define page breaks in printing (for individual sheets, but not dashboards or stories). The number of pages defined by the </a:t>
            </a:r>
            <a:r>
              <a:rPr lang="en-US" b="1" i="0" dirty="0">
                <a:solidFill>
                  <a:srgbClr val="3C3C3B"/>
                </a:solidFill>
                <a:effectLst/>
                <a:latin typeface="Lato"/>
              </a:rPr>
              <a:t>Pages</a:t>
            </a:r>
            <a:r>
              <a:rPr lang="en-US" b="0" i="0" dirty="0">
                <a:solidFill>
                  <a:srgbClr val="3C3C3B"/>
                </a:solidFill>
                <a:effectLst/>
                <a:latin typeface="Lato"/>
              </a:rPr>
              <a:t> shelf is not necessarily equivalent to the number of printed pages. This is because a single page defined by the </a:t>
            </a:r>
            <a:r>
              <a:rPr lang="en-US" b="1" i="0" dirty="0">
                <a:solidFill>
                  <a:srgbClr val="3C3C3B"/>
                </a:solidFill>
                <a:effectLst/>
                <a:latin typeface="Lato"/>
              </a:rPr>
              <a:t>Pages</a:t>
            </a:r>
            <a:r>
              <a:rPr lang="en-US" b="0" i="0" dirty="0">
                <a:solidFill>
                  <a:srgbClr val="3C3C3B"/>
                </a:solidFill>
                <a:effectLst/>
                <a:latin typeface="Lato"/>
              </a:rPr>
              <a:t> shelf might require more than one printed page.</a:t>
            </a:r>
          </a:p>
          <a:p>
            <a:pPr algn="l">
              <a:buFont typeface="Arial" panose="020B0604020202020204" pitchFamily="34" charset="0"/>
              <a:buChar char="•"/>
            </a:pPr>
            <a:r>
              <a:rPr lang="en-US" b="0" i="0" dirty="0">
                <a:solidFill>
                  <a:srgbClr val="3C3C3B"/>
                </a:solidFill>
                <a:effectLst/>
                <a:latin typeface="Lato"/>
              </a:rPr>
              <a:t>Each story point in a story will be printed on a new page.</a:t>
            </a:r>
          </a:p>
          <a:p>
            <a:pPr algn="l">
              <a:buFont typeface="Arial" panose="020B0604020202020204" pitchFamily="34" charset="0"/>
              <a:buChar char="•"/>
            </a:pPr>
            <a:r>
              <a:rPr lang="en-US" b="0" i="0" dirty="0">
                <a:solidFill>
                  <a:srgbClr val="3C3C3B"/>
                </a:solidFill>
                <a:effectLst/>
                <a:latin typeface="Lato"/>
              </a:rPr>
              <a:t>Printing the entire workbook can be an effective way to generate a single PDF document for distribution. Each visible sheet will be included in the PDF in the order of the tabs, from left to right. You may hide sheets to prevent inclusion in the PDF or reorder sheets to adjust the order of the resultant document. Consider also creating dashboards with images and text for title pages, table of contents, page numbers, and commentary. You might experiment with complete workbooks from previous lessons to see how various visual elements are retained or changed in the PDF conversion.</a:t>
            </a:r>
          </a:p>
          <a:p>
            <a:pPr algn="l">
              <a:buFont typeface="Arial" panose="020B0604020202020204" pitchFamily="34" charset="0"/>
              <a:buChar char="•"/>
            </a:pPr>
            <a:r>
              <a:rPr lang="en-US" b="0" i="0" dirty="0">
                <a:solidFill>
                  <a:srgbClr val="3C3C3B"/>
                </a:solidFill>
                <a:effectLst/>
                <a:latin typeface="Lato"/>
              </a:rPr>
              <a:t>Avoid scrollbars in dashboards as they will print as scrollbars, and anything outside the visible window will not be printed.</a:t>
            </a:r>
          </a:p>
          <a:p>
            <a:pPr algn="l">
              <a:buFont typeface="Arial" panose="020B0604020202020204" pitchFamily="34" charset="0"/>
              <a:buChar char="•"/>
            </a:pPr>
            <a:r>
              <a:rPr lang="en-US" b="0" i="0" dirty="0">
                <a:solidFill>
                  <a:srgbClr val="3C3C3B"/>
                </a:solidFill>
                <a:effectLst/>
                <a:latin typeface="Lato"/>
              </a:rPr>
              <a:t>You can also select multiple sheets in the workbook (hold the Ctrl key while clicking each tab) and then print only selected sheets.</a:t>
            </a:r>
            <a:r>
              <a:rPr lang="en-US" b="0" i="0" dirty="0">
                <a:solidFill>
                  <a:srgbClr val="FFFFFF"/>
                </a:solidFill>
                <a:effectLst/>
                <a:latin typeface="Lato"/>
              </a:rPr>
              <a:t>Sheets may be hidden if they are views that are used in one or more dashboards or tooltips, or if they are dashboards used in one or more stories. To hide a view, right-click the tab or thumbnail on the bottom strip or in the left-hand pane of the dashboard or story workspace and select </a:t>
            </a:r>
            <a:r>
              <a:rPr lang="en-US" b="1" i="0" dirty="0">
                <a:solidFill>
                  <a:srgbClr val="FFFFFF"/>
                </a:solidFill>
                <a:effectLst/>
                <a:latin typeface="Lato"/>
              </a:rPr>
              <a:t>Hide Sheet</a:t>
            </a:r>
            <a:r>
              <a:rPr lang="en-US" b="0" i="0" dirty="0">
                <a:solidFill>
                  <a:srgbClr val="FFFFFF"/>
                </a:solidFill>
                <a:effectLst/>
                <a:latin typeface="Lato"/>
              </a:rPr>
              <a:t>. To show a sheet, locate it in the left-hand pane of the dashboard or story workspace, right-click it, and uncheck </a:t>
            </a:r>
            <a:r>
              <a:rPr lang="en-US" b="1" i="0" dirty="0">
                <a:solidFill>
                  <a:srgbClr val="FFFFFF"/>
                </a:solidFill>
                <a:effectLst/>
                <a:latin typeface="Lato"/>
              </a:rPr>
              <a:t>Hide Sheet.</a:t>
            </a:r>
            <a:r>
              <a:rPr lang="en-US" b="0" i="0" dirty="0">
                <a:solidFill>
                  <a:srgbClr val="FFFFFF"/>
                </a:solidFill>
                <a:effectLst/>
                <a:latin typeface="Lato"/>
              </a:rPr>
              <a:t> You can also right-click a dashboard or story tab and hide or show all sheets used.</a:t>
            </a:r>
          </a:p>
          <a:p>
            <a:pPr algn="l">
              <a:buFont typeface="Arial" panose="020B0604020202020204" pitchFamily="34" charset="0"/>
              <a:buChar char="•"/>
            </a:pPr>
            <a:r>
              <a:rPr lang="en-US" b="0" i="0" dirty="0">
                <a:solidFill>
                  <a:srgbClr val="FFFFFF"/>
                </a:solidFill>
                <a:effectLst/>
                <a:latin typeface="Lato"/>
              </a:rPr>
              <a:t>If you don't see a </a:t>
            </a:r>
            <a:r>
              <a:rPr lang="en-US" b="1" i="0" dirty="0">
                <a:solidFill>
                  <a:srgbClr val="FFFFFF"/>
                </a:solidFill>
                <a:effectLst/>
                <a:latin typeface="Lato"/>
              </a:rPr>
              <a:t>Hide Sheet</a:t>
            </a:r>
            <a:r>
              <a:rPr lang="en-US" b="0" i="0" dirty="0">
                <a:solidFill>
                  <a:srgbClr val="FFFFFF"/>
                </a:solidFill>
                <a:effectLst/>
                <a:latin typeface="Lato"/>
              </a:rPr>
              <a:t> option, this means this sheet is not used in any dashboard and can be deleted.</a:t>
            </a:r>
          </a:p>
          <a:p>
            <a:pPr algn="l"/>
            <a:r>
              <a:rPr lang="en-US" b="0" i="0" dirty="0">
                <a:solidFill>
                  <a:srgbClr val="3C3C3B"/>
                </a:solidFill>
                <a:effectLst/>
                <a:latin typeface="Lato"/>
              </a:rPr>
              <a:t>In addition to printing or outputting to PDF, we can also export data and images from views and dashboards. Let's see how!</a:t>
            </a:r>
          </a:p>
          <a:p>
            <a:pPr marL="158750" indent="0">
              <a:buNone/>
            </a:pPr>
            <a:endParaRPr dirty="0">
              <a:uFillTx/>
            </a:endParaRPr>
          </a:p>
        </p:txBody>
      </p:sp>
    </p:spTree>
    <p:extLst>
      <p:ext uri="{BB962C8B-B14F-4D97-AF65-F5344CB8AC3E}">
        <p14:creationId xmlns:p14="http://schemas.microsoft.com/office/powerpoint/2010/main" val="4262665311"/>
      </p:ext>
    </p:extLst>
  </p:cSld>
  <p:clrMapOvr>
    <a:masterClrMapping/>
  </p:clrMapOvr>
</p:notes>
</file>

<file path=ppt/notesSlides/notesSlide6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a:r>
              <a:rPr lang="en-US" b="0" i="0" dirty="0">
                <a:solidFill>
                  <a:srgbClr val="3C3C3B"/>
                </a:solidFill>
                <a:effectLst/>
                <a:latin typeface="Lato"/>
              </a:rPr>
              <a:t>Tableau also makes it easy to export images of views, dashboards, and stories for use in documents, documentation, and even books like this one! Images may be exported as .png, .emf, .jpg, or .bmp. You may also copy an image to the clipboard to paste into other applications. You may also export the data as a cross-tab (Excel), a .csv file, or Microsoft Access database (on PC).</a:t>
            </a:r>
          </a:p>
          <a:p>
            <a:pPr algn="l"/>
            <a:r>
              <a:rPr lang="en-US" b="0" i="0" dirty="0">
                <a:solidFill>
                  <a:srgbClr val="3C3C3B"/>
                </a:solidFill>
                <a:effectLst/>
                <a:latin typeface="Lato"/>
              </a:rPr>
              <a:t>To copy an image or export images or data, use the menu options for </a:t>
            </a:r>
            <a:r>
              <a:rPr lang="en-US" b="1" i="0" dirty="0">
                <a:solidFill>
                  <a:srgbClr val="3C3C3B"/>
                </a:solidFill>
                <a:effectLst/>
                <a:latin typeface="Lato"/>
              </a:rPr>
              <a:t>Worksheet</a:t>
            </a:r>
            <a:r>
              <a:rPr lang="en-US" b="0" i="0" dirty="0">
                <a:solidFill>
                  <a:srgbClr val="3C3C3B"/>
                </a:solidFill>
                <a:effectLst/>
                <a:latin typeface="Lato"/>
              </a:rPr>
              <a:t>, </a:t>
            </a:r>
            <a:r>
              <a:rPr lang="en-US" b="1" i="0" dirty="0">
                <a:solidFill>
                  <a:srgbClr val="3C3C3B"/>
                </a:solidFill>
                <a:effectLst/>
                <a:latin typeface="Lato"/>
              </a:rPr>
              <a:t>Dashboard</a:t>
            </a:r>
            <a:r>
              <a:rPr lang="en-US" b="0" i="0" dirty="0">
                <a:solidFill>
                  <a:srgbClr val="3C3C3B"/>
                </a:solidFill>
                <a:effectLst/>
                <a:latin typeface="Lato"/>
              </a:rPr>
              <a:t>, or </a:t>
            </a:r>
            <a:r>
              <a:rPr lang="en-US" b="1" i="0" dirty="0">
                <a:solidFill>
                  <a:srgbClr val="3C3C3B"/>
                </a:solidFill>
                <a:effectLst/>
                <a:latin typeface="Lato"/>
              </a:rPr>
              <a:t>Story</a:t>
            </a:r>
            <a:r>
              <a:rPr lang="en-US" b="0" i="0" dirty="0">
                <a:solidFill>
                  <a:srgbClr val="3C3C3B"/>
                </a:solidFill>
                <a:effectLst/>
                <a:latin typeface="Lato"/>
              </a:rPr>
              <a:t>.</a:t>
            </a:r>
          </a:p>
          <a:p>
            <a:pPr algn="l"/>
            <a:r>
              <a:rPr lang="en-US" b="0" i="0" dirty="0">
                <a:solidFill>
                  <a:srgbClr val="3C3C3B"/>
                </a:solidFill>
                <a:effectLst/>
                <a:latin typeface="Lato"/>
              </a:rPr>
              <a:t>We'll consider using Tableau Server, Tableau Online, and Tableau Public in detail shortly. For now, let's consider some of the exporting features available on these platforms. When interacting with a view on Tableau Server, Online, or Public, you will see a toolbar unless you don't have the required permissions or the toolbar has been specifically disabled by a Tableau Server administrator:</a:t>
            </a:r>
          </a:p>
          <a:p>
            <a:pPr marL="158750" indent="0">
              <a:buNone/>
            </a:pPr>
            <a:endParaRPr lang="en-US" dirty="0">
              <a:uFillTx/>
            </a:endParaRPr>
          </a:p>
          <a:p>
            <a:pPr algn="l"/>
            <a:r>
              <a:rPr lang="en-US" b="0" i="0" dirty="0">
                <a:solidFill>
                  <a:srgbClr val="3C3C3B"/>
                </a:solidFill>
                <a:effectLst/>
                <a:latin typeface="Lato"/>
              </a:rPr>
              <a:t>The </a:t>
            </a:r>
            <a:r>
              <a:rPr lang="en-US" b="1" i="0" dirty="0">
                <a:solidFill>
                  <a:srgbClr val="3C3C3B"/>
                </a:solidFill>
                <a:effectLst/>
                <a:latin typeface="Lato"/>
              </a:rPr>
              <a:t>Download</a:t>
            </a:r>
            <a:r>
              <a:rPr lang="en-US" b="0" i="0" dirty="0">
                <a:solidFill>
                  <a:srgbClr val="3C3C3B"/>
                </a:solidFill>
                <a:effectLst/>
                <a:latin typeface="Lato"/>
              </a:rPr>
              <a:t> option from the toolbar allows you to download an </a:t>
            </a:r>
            <a:r>
              <a:rPr lang="en-US" b="1" i="0" dirty="0">
                <a:solidFill>
                  <a:srgbClr val="3C3C3B"/>
                </a:solidFill>
                <a:effectLst/>
                <a:latin typeface="Lato"/>
              </a:rPr>
              <a:t>Image</a:t>
            </a:r>
            <a:r>
              <a:rPr lang="en-US" b="0" i="0" dirty="0">
                <a:solidFill>
                  <a:srgbClr val="3C3C3B"/>
                </a:solidFill>
                <a:effectLst/>
                <a:latin typeface="Lato"/>
              </a:rPr>
              <a:t>, </a:t>
            </a:r>
            <a:r>
              <a:rPr lang="en-US" b="1" i="0" dirty="0">
                <a:solidFill>
                  <a:srgbClr val="3C3C3B"/>
                </a:solidFill>
                <a:effectLst/>
                <a:latin typeface="Lato"/>
              </a:rPr>
              <a:t>Data</a:t>
            </a:r>
            <a:r>
              <a:rPr lang="en-US" b="0" i="0" dirty="0">
                <a:solidFill>
                  <a:srgbClr val="3C3C3B"/>
                </a:solidFill>
                <a:effectLst/>
                <a:latin typeface="Lato"/>
              </a:rPr>
              <a:t>, </a:t>
            </a:r>
            <a:r>
              <a:rPr lang="en-US" b="1" i="0" dirty="0">
                <a:solidFill>
                  <a:srgbClr val="3C3C3B"/>
                </a:solidFill>
                <a:effectLst/>
                <a:latin typeface="Lato"/>
              </a:rPr>
              <a:t>Crosstab</a:t>
            </a:r>
            <a:r>
              <a:rPr lang="en-US" b="0" i="0" dirty="0">
                <a:solidFill>
                  <a:srgbClr val="3C3C3B"/>
                </a:solidFill>
                <a:effectLst/>
                <a:latin typeface="Lato"/>
              </a:rPr>
              <a:t> (Excel), </a:t>
            </a:r>
            <a:r>
              <a:rPr lang="en-US" b="1" i="0" dirty="0">
                <a:solidFill>
                  <a:srgbClr val="3C3C3B"/>
                </a:solidFill>
                <a:effectLst/>
                <a:latin typeface="Lato"/>
              </a:rPr>
              <a:t>PDF</a:t>
            </a:r>
            <a:r>
              <a:rPr lang="en-US" b="0" i="0" dirty="0">
                <a:solidFill>
                  <a:srgbClr val="3C3C3B"/>
                </a:solidFill>
                <a:effectLst/>
                <a:latin typeface="Lato"/>
              </a:rPr>
              <a:t>, </a:t>
            </a:r>
            <a:r>
              <a:rPr lang="en-US" b="1" i="0" dirty="0">
                <a:solidFill>
                  <a:srgbClr val="3C3C3B"/>
                </a:solidFill>
                <a:effectLst/>
                <a:latin typeface="Lato"/>
              </a:rPr>
              <a:t>PowerPoint</a:t>
            </a:r>
            <a:r>
              <a:rPr lang="en-US" b="0" i="0" dirty="0">
                <a:solidFill>
                  <a:srgbClr val="3C3C3B"/>
                </a:solidFill>
                <a:effectLst/>
                <a:latin typeface="Lato"/>
              </a:rPr>
              <a:t>, or the </a:t>
            </a:r>
            <a:r>
              <a:rPr lang="en-US" b="1" i="0" dirty="0">
                <a:solidFill>
                  <a:srgbClr val="3C3C3B"/>
                </a:solidFill>
                <a:effectLst/>
                <a:latin typeface="Lato"/>
              </a:rPr>
              <a:t>Tableau Workbook</a:t>
            </a:r>
            <a:r>
              <a:rPr lang="en-US" b="0" i="0" dirty="0">
                <a:solidFill>
                  <a:srgbClr val="3C3C3B"/>
                </a:solidFill>
                <a:effectLst/>
                <a:latin typeface="Lato"/>
              </a:rPr>
              <a:t>. Images are exported in .png format and render the dashboard in its current state. Exporting a .pdf document will give the user many options, including layout, scaling, and whether to print the current dashboard, all sheets in the workbook, or all sheets in the current dashboard.</a:t>
            </a:r>
          </a:p>
          <a:p>
            <a:pPr algn="l"/>
            <a:r>
              <a:rPr lang="en-US" b="0" i="0" dirty="0">
                <a:solidFill>
                  <a:srgbClr val="FFFFFF"/>
                </a:solidFill>
                <a:effectLst/>
                <a:latin typeface="Lato"/>
              </a:rPr>
              <a:t>Exporting data or a crosstab will export for the active view in the dashboard; that is, if you click a view in the dashboard, it becomes active and you can export the data or crosstab for that particular view.</a:t>
            </a:r>
          </a:p>
          <a:p>
            <a:pPr algn="l"/>
            <a:r>
              <a:rPr lang="en-US" b="0" i="0" dirty="0">
                <a:solidFill>
                  <a:srgbClr val="3C3C3B"/>
                </a:solidFill>
                <a:effectLst/>
                <a:latin typeface="Lato"/>
              </a:rPr>
              <a:t>Other options exist for exporting from Tableau Server:</a:t>
            </a:r>
          </a:p>
          <a:p>
            <a:pPr algn="l">
              <a:buFont typeface="Arial" panose="020B0604020202020204" pitchFamily="34" charset="0"/>
              <a:buChar char="•"/>
            </a:pPr>
            <a:r>
              <a:rPr lang="en-US" b="0" i="0" dirty="0">
                <a:solidFill>
                  <a:srgbClr val="3C3C3B"/>
                </a:solidFill>
                <a:effectLst/>
                <a:latin typeface="Lato"/>
              </a:rPr>
              <a:t>Dashboards with </a:t>
            </a:r>
            <a:r>
              <a:rPr lang="en-US" b="1" i="0" dirty="0">
                <a:solidFill>
                  <a:srgbClr val="3C3C3B"/>
                </a:solidFill>
                <a:effectLst/>
                <a:latin typeface="Lato"/>
              </a:rPr>
              <a:t>Export</a:t>
            </a:r>
            <a:r>
              <a:rPr lang="en-US" b="0" i="0" dirty="0">
                <a:solidFill>
                  <a:srgbClr val="3C3C3B"/>
                </a:solidFill>
                <a:effectLst/>
                <a:latin typeface="Lato"/>
              </a:rPr>
              <a:t> buttons you may recall the </a:t>
            </a:r>
            <a:r>
              <a:rPr lang="en-US" b="1" i="0" dirty="0">
                <a:solidFill>
                  <a:srgbClr val="3C3C3B"/>
                </a:solidFill>
                <a:effectLst/>
                <a:latin typeface="Lato"/>
              </a:rPr>
              <a:t>Export</a:t>
            </a:r>
            <a:r>
              <a:rPr lang="en-US" b="0" i="0" dirty="0">
                <a:solidFill>
                  <a:srgbClr val="3C3C3B"/>
                </a:solidFill>
                <a:effectLst/>
                <a:latin typeface="Lato"/>
              </a:rPr>
              <a:t> button as one of the objects available to include on a dashboard. These can be configured to export the entire dashboard as a PDF, PowerPoint, or an image, and are a nice alternative to the toolbar option. This also allows for easy exporting from Tableau Desktop.</a:t>
            </a:r>
          </a:p>
          <a:p>
            <a:pPr algn="l">
              <a:buFont typeface="Arial" panose="020B0604020202020204" pitchFamily="34" charset="0"/>
              <a:buChar char="•"/>
            </a:pPr>
            <a:r>
              <a:rPr lang="en-US" b="1" i="0" dirty="0">
                <a:solidFill>
                  <a:srgbClr val="3C3C3B"/>
                </a:solidFill>
                <a:effectLst/>
                <a:latin typeface="Lato"/>
              </a:rPr>
              <a:t>Tabcmd</a:t>
            </a:r>
            <a:r>
              <a:rPr lang="en-US" b="0" i="0" dirty="0">
                <a:solidFill>
                  <a:srgbClr val="3C3C3B"/>
                </a:solidFill>
                <a:effectLst/>
                <a:latin typeface="Lato"/>
              </a:rPr>
              <a:t> gives you the ability to export data, images, or documents in a wide variety of formats via the command line or scripts.</a:t>
            </a:r>
          </a:p>
          <a:p>
            <a:pPr algn="l">
              <a:buFont typeface="Arial" panose="020B0604020202020204" pitchFamily="34" charset="0"/>
              <a:buChar char="•"/>
            </a:pPr>
            <a:r>
              <a:rPr lang="en-US" b="1" i="0" dirty="0">
                <a:solidFill>
                  <a:srgbClr val="3C3C3B"/>
                </a:solidFill>
                <a:effectLst/>
                <a:latin typeface="Lato"/>
              </a:rPr>
              <a:t>REST API</a:t>
            </a:r>
            <a:r>
              <a:rPr lang="en-US" b="0" i="0" dirty="0">
                <a:solidFill>
                  <a:srgbClr val="3C3C3B"/>
                </a:solidFill>
                <a:effectLst/>
                <a:latin typeface="Lato"/>
              </a:rPr>
              <a:t> gives you the ability to programmatically export data, images, or documents in a wide variety of formats.</a:t>
            </a:r>
          </a:p>
          <a:p>
            <a:pPr algn="l">
              <a:buFont typeface="Arial" panose="020B0604020202020204" pitchFamily="34" charset="0"/>
              <a:buChar char="•"/>
            </a:pPr>
            <a:r>
              <a:rPr lang="en-US" b="0" i="0" dirty="0">
                <a:solidFill>
                  <a:srgbClr val="3C3C3B"/>
                </a:solidFill>
                <a:effectLst/>
                <a:latin typeface="Lato"/>
              </a:rPr>
              <a:t>You may append the extension to the URL of a view hosted on Tableau Server or Online to view or download in the format defined by the link. For example, appending .pdf so that the URL would be something like https://tableauserver/#/views/Dashboard/View.pdf would render the view as a PDF document in the browser.</a:t>
            </a:r>
          </a:p>
          <a:p>
            <a:pPr algn="l"/>
            <a:r>
              <a:rPr lang="en-US" b="0" i="0" dirty="0">
                <a:solidFill>
                  <a:srgbClr val="3C3C3B"/>
                </a:solidFill>
                <a:effectLst/>
                <a:latin typeface="Lato"/>
              </a:rPr>
              <a:t>Beyond sharing image or document exports, most often you'll want to share fully interactive dashboards with others. Let's consider how you might accomplish this.</a:t>
            </a:r>
          </a:p>
          <a:p>
            <a:pPr marL="158750" indent="0">
              <a:buNone/>
            </a:pPr>
            <a:endParaRPr dirty="0">
              <a:uFillTx/>
            </a:endParaRPr>
          </a:p>
        </p:txBody>
      </p:sp>
    </p:spTree>
    <p:extLst>
      <p:ext uri="{BB962C8B-B14F-4D97-AF65-F5344CB8AC3E}">
        <p14:creationId xmlns:p14="http://schemas.microsoft.com/office/powerpoint/2010/main" val="1335520578"/>
      </p:ext>
    </p:extLst>
  </p:cSld>
  <p:clrMapOvr>
    <a:masterClrMapping/>
  </p:clrMapOvr>
</p:notes>
</file>

<file path=ppt/notesSlides/notesSlide6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b="0" i="0" dirty="0">
                <a:solidFill>
                  <a:srgbClr val="3C3C3B"/>
                </a:solidFill>
                <a:effectLst/>
                <a:latin typeface="Lato"/>
              </a:rPr>
              <a:t>You may share workbooks with other users of Tableau Desktop and Tableau Reader. We'll consider the options and note some differences in the following sections.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Packaged workbooks are single files that contain the workbook (.twb), extracts (.hyper), file-based data sources that have not been extracted (.xls, .xlsx, .txt, .cub, .mdb, and others), custom images, and various other related files.</a:t>
            </a:r>
          </a:p>
          <a:p>
            <a:pPr algn="l"/>
            <a:r>
              <a:rPr lang="en-US" b="0" i="0" dirty="0">
                <a:solidFill>
                  <a:srgbClr val="3C3C3B"/>
                </a:solidFill>
                <a:effectLst/>
                <a:latin typeface="Lato"/>
              </a:rPr>
              <a:t>To share with users of Tableau Desktop, you have a variety of options:</a:t>
            </a:r>
          </a:p>
          <a:p>
            <a:pPr algn="l">
              <a:buFont typeface="Arial" panose="020B0604020202020204" pitchFamily="34" charset="0"/>
              <a:buChar char="•"/>
            </a:pPr>
            <a:r>
              <a:rPr lang="en-US" b="0" i="0" dirty="0">
                <a:solidFill>
                  <a:srgbClr val="3C3C3B"/>
                </a:solidFill>
                <a:effectLst/>
                <a:latin typeface="Lato"/>
              </a:rPr>
              <a:t>You may share either a packaged (.twbx) or unpackaged (.twb) workbook by simply sharing the file with another user who has the same or a newer version of Tableau Desktop.</a:t>
            </a:r>
            <a:r>
              <a:rPr lang="en-US" b="0" i="0" dirty="0">
                <a:solidFill>
                  <a:srgbClr val="FFFFFF"/>
                </a:solidFill>
                <a:effectLst/>
                <a:latin typeface="Lato"/>
              </a:rPr>
              <a:t>Workbook files will be updated when saved in a newer version of Tableau Desktop. You may receive errors or warnings when you open the workbook in an older version of Tableau. You will be prompted about updates when you first open the workbook and again when you attempt to save it. You may optionally export a workbook as a previous version from the </a:t>
            </a:r>
            <a:r>
              <a:rPr lang="en-US" b="1" i="0" dirty="0">
                <a:solidFill>
                  <a:srgbClr val="FFFFFF"/>
                </a:solidFill>
                <a:effectLst/>
                <a:latin typeface="Lato"/>
              </a:rPr>
              <a:t>File</a:t>
            </a:r>
            <a:r>
              <a:rPr lang="en-US" b="0" i="0" dirty="0">
                <a:solidFill>
                  <a:srgbClr val="FFFFFF"/>
                </a:solidFill>
                <a:effectLst/>
                <a:latin typeface="Lato"/>
              </a:rPr>
              <a:t> menu.</a:t>
            </a:r>
          </a:p>
          <a:p>
            <a:pPr algn="l">
              <a:buFont typeface="Arial" panose="020B0604020202020204" pitchFamily="34" charset="0"/>
              <a:buChar char="•"/>
            </a:pPr>
            <a:r>
              <a:rPr lang="en-US" b="0" i="0" dirty="0">
                <a:solidFill>
                  <a:srgbClr val="3C3C3B"/>
                </a:solidFill>
                <a:effectLst/>
                <a:latin typeface="Lato"/>
              </a:rPr>
              <a:t>If you share an unpackaged (.twb) workbook, then anyone else using it must be able to access any data sources, and any referenced images must be available to the user in the same directory where the original files were referenced. For example, if the workbook uses a live connection to an Excel (.xlsx) file on a network path and includes images on a dashboard located in C:\Images, then all users must be able to access the Excel file on the network path and have a local C:\Images directory with image files of the same name.</a:t>
            </a:r>
            <a:r>
              <a:rPr lang="en-US" b="0" i="0" dirty="0">
                <a:solidFill>
                  <a:srgbClr val="FFFFFF"/>
                </a:solidFill>
                <a:effectLst/>
                <a:latin typeface="Lato"/>
              </a:rPr>
              <a:t>Consider using a UNC (for example, \\servername\directory\file.xlsx) path for common files if you use this approach.</a:t>
            </a:r>
          </a:p>
          <a:p>
            <a:pPr algn="l"/>
            <a:r>
              <a:rPr lang="en-US" b="0" i="0" dirty="0">
                <a:solidFill>
                  <a:srgbClr val="3C3C3B"/>
                </a:solidFill>
                <a:effectLst/>
                <a:latin typeface="Lato"/>
              </a:rPr>
              <a:t>Similarly, if you share a packaged workbook (.twbx) that uses live connections, anyone using the workbook must be able to access the live connection data source and have appropriate permissions.</a:t>
            </a:r>
          </a:p>
          <a:p>
            <a:pPr marL="158750" indent="0">
              <a:buNone/>
            </a:pPr>
            <a:endParaRPr dirty="0">
              <a:uFillTx/>
            </a:endParaRPr>
          </a:p>
        </p:txBody>
      </p:sp>
    </p:spTree>
    <p:extLst>
      <p:ext uri="{BB962C8B-B14F-4D97-AF65-F5344CB8AC3E}">
        <p14:creationId xmlns:p14="http://schemas.microsoft.com/office/powerpoint/2010/main" val="1008818929"/>
      </p:ext>
    </p:extLst>
  </p:cSld>
  <p:clrMapOvr>
    <a:masterClrMapping/>
  </p:clrMapOvr>
</p:notes>
</file>

<file path=ppt/notesSlides/notesSlide6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Think of Tableau Reader as being similar to many PDF readers that allow you to read and navigate the document, but do not allow for authoring or saving changes.</a:t>
            </a:r>
          </a:p>
          <a:p>
            <a:pPr algn="l"/>
            <a:r>
              <a:rPr lang="en-US" b="0" i="0" dirty="0">
                <a:solidFill>
                  <a:srgbClr val="3C3C3B"/>
                </a:solidFill>
                <a:effectLst/>
                <a:latin typeface="Lato"/>
              </a:rPr>
              <a:t>To share with users of Tableau Reader, consider the following:</a:t>
            </a:r>
          </a:p>
          <a:p>
            <a:pPr algn="l">
              <a:buFont typeface="Arial" panose="020B0604020202020204" pitchFamily="34" charset="0"/>
              <a:buChar char="•"/>
            </a:pPr>
            <a:r>
              <a:rPr lang="en-US" b="0" i="0" dirty="0">
                <a:solidFill>
                  <a:srgbClr val="3C3C3B"/>
                </a:solidFill>
                <a:effectLst/>
                <a:latin typeface="Lato"/>
              </a:rPr>
              <a:t>Reader will only open packaged (.twbx) workbooks.</a:t>
            </a:r>
          </a:p>
          <a:p>
            <a:pPr algn="l">
              <a:buFont typeface="Arial" panose="020B0604020202020204" pitchFamily="34" charset="0"/>
              <a:buChar char="•"/>
            </a:pPr>
            <a:r>
              <a:rPr lang="en-US" b="0" i="0" dirty="0">
                <a:solidFill>
                  <a:srgbClr val="3C3C3B"/>
                </a:solidFill>
                <a:effectLst/>
                <a:latin typeface="Lato"/>
              </a:rPr>
              <a:t>The packaged workbook may not contain live connections to server or cloud-based data sources. Those connections must be extracted.</a:t>
            </a:r>
            <a:r>
              <a:rPr lang="en-US" b="0" i="0" dirty="0">
                <a:solidFill>
                  <a:srgbClr val="FFFFFF"/>
                </a:solidFill>
                <a:effectLst/>
                <a:latin typeface="Lato"/>
              </a:rPr>
              <a:t>Be certain to take into consideration security and confidentiality concerns when sharing packaged workbooks (.twbx). Since packaged workbooks most often contain the data, you must be certain that the data is not sensitive. Even if the data is not shown on any view or dashboard, if it is a part of an extract or file packaged with the workbook, it is still accessible.</a:t>
            </a:r>
          </a:p>
          <a:p>
            <a:pPr algn="l"/>
            <a:r>
              <a:rPr lang="en-US" b="0" i="0" dirty="0">
                <a:solidFill>
                  <a:srgbClr val="3C3C3B"/>
                </a:solidFill>
                <a:effectLst/>
                <a:latin typeface="Lato"/>
              </a:rPr>
              <a:t>Reader and Desktop are good options but do require other users to have the application installed. You might also consider using Tableau Server, Online, or Public to share and collaborate with a wider audience.</a:t>
            </a:r>
          </a:p>
          <a:p>
            <a:pPr marL="158750" indent="0">
              <a:buNone/>
            </a:pPr>
            <a:endParaRPr dirty="0">
              <a:uFillTx/>
            </a:endParaRPr>
          </a:p>
        </p:txBody>
      </p:sp>
    </p:spTree>
    <p:extLst>
      <p:ext uri="{BB962C8B-B14F-4D97-AF65-F5344CB8AC3E}">
        <p14:creationId xmlns:p14="http://schemas.microsoft.com/office/powerpoint/2010/main" val="105684716"/>
      </p:ext>
    </p:extLst>
  </p:cSld>
  <p:clrMapOvr>
    <a:masterClrMapping/>
  </p:clrMapOvr>
</p:notes>
</file>

<file path=ppt/notesSlides/notesSlide6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1" i="0" dirty="0">
                <a:solidFill>
                  <a:srgbClr val="3C3C3B"/>
                </a:solidFill>
                <a:effectLst/>
                <a:latin typeface="Lato"/>
              </a:rPr>
              <a:t>Tableau Server</a:t>
            </a:r>
            <a:r>
              <a:rPr lang="en-US" b="0" i="0" dirty="0">
                <a:solidFill>
                  <a:srgbClr val="3C3C3B"/>
                </a:solidFill>
                <a:effectLst/>
                <a:latin typeface="Lato"/>
              </a:rPr>
              <a:t>, </a:t>
            </a:r>
            <a:r>
              <a:rPr lang="en-US" b="1" i="0" dirty="0">
                <a:solidFill>
                  <a:srgbClr val="3C3C3B"/>
                </a:solidFill>
                <a:effectLst/>
                <a:latin typeface="Lato"/>
              </a:rPr>
              <a:t>Tableau Online</a:t>
            </a:r>
            <a:r>
              <a:rPr lang="en-US" b="0" i="0" dirty="0">
                <a:solidFill>
                  <a:srgbClr val="3C3C3B"/>
                </a:solidFill>
                <a:effectLst/>
                <a:latin typeface="Lato"/>
              </a:rPr>
              <a:t>, and </a:t>
            </a:r>
            <a:r>
              <a:rPr lang="en-US" b="1" i="0" dirty="0">
                <a:solidFill>
                  <a:srgbClr val="3C3C3B"/>
                </a:solidFill>
                <a:effectLst/>
                <a:latin typeface="Lato"/>
              </a:rPr>
              <a:t>Tableau Public</a:t>
            </a:r>
            <a:r>
              <a:rPr lang="en-US" b="0" i="0" dirty="0">
                <a:solidFill>
                  <a:srgbClr val="3C3C3B"/>
                </a:solidFill>
                <a:effectLst/>
                <a:latin typeface="Lato"/>
              </a:rPr>
              <a:t> are all variations on the same concept: hosting visualizations and dashboards on a server and allowing users to access them through a web browser.</a:t>
            </a:r>
          </a:p>
          <a:p>
            <a:pPr algn="l"/>
            <a:r>
              <a:rPr lang="en-US" b="0" i="0" dirty="0">
                <a:solidFill>
                  <a:srgbClr val="3C3C3B"/>
                </a:solidFill>
                <a:effectLst/>
                <a:latin typeface="Lato"/>
              </a:rPr>
              <a:t>The following table provides some of the similarities and differences between the products, but as details may change, please consult with a Tableau representative prior to making any purchasing decisions:</a:t>
            </a:r>
          </a:p>
          <a:p>
            <a:pPr marL="158750" indent="0">
              <a:buNone/>
            </a:pPr>
            <a:endParaRPr dirty="0">
              <a:uFillTx/>
            </a:endParaRPr>
          </a:p>
        </p:txBody>
      </p:sp>
    </p:spTree>
    <p:extLst>
      <p:ext uri="{BB962C8B-B14F-4D97-AF65-F5344CB8AC3E}">
        <p14:creationId xmlns:p14="http://schemas.microsoft.com/office/powerpoint/2010/main" val="747542286"/>
      </p:ext>
    </p:extLst>
  </p:cSld>
  <p:clrMapOvr>
    <a:masterClrMapping/>
  </p:clrMapOvr>
</p:notes>
</file>

<file path=ppt/notesSlides/notesSlide6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Montserrat-subs"/>
              </a:rPr>
              <a:t>Publishing to Tableau Public</a:t>
            </a:r>
          </a:p>
          <a:p>
            <a:pPr algn="l"/>
            <a:r>
              <a:rPr lang="en-US" b="0" i="0" dirty="0">
                <a:solidFill>
                  <a:srgbClr val="3C3C3B"/>
                </a:solidFill>
                <a:effectLst/>
                <a:latin typeface="Lato"/>
              </a:rPr>
              <a:t>You may open workbooks and save to Tableau Public using either Tableau Desktop or the free Tableau Public client application. Please keep the following points in mind:</a:t>
            </a:r>
          </a:p>
          <a:p>
            <a:pPr algn="l">
              <a:buFont typeface="Arial" panose="020B0604020202020204" pitchFamily="34" charset="0"/>
              <a:buChar char="•"/>
            </a:pPr>
            <a:r>
              <a:rPr lang="en-US" b="0" i="0" dirty="0">
                <a:solidFill>
                  <a:srgbClr val="3C3C3B"/>
                </a:solidFill>
                <a:effectLst/>
                <a:latin typeface="Lato"/>
              </a:rPr>
              <a:t>In order to use Tableau Public, you will need to register an account.</a:t>
            </a:r>
          </a:p>
          <a:p>
            <a:pPr algn="l">
              <a:buFont typeface="Arial" panose="020B0604020202020204" pitchFamily="34" charset="0"/>
              <a:buChar char="•"/>
            </a:pPr>
            <a:r>
              <a:rPr lang="en-US" b="0" i="0" dirty="0">
                <a:solidFill>
                  <a:srgbClr val="3C3C3B"/>
                </a:solidFill>
                <a:effectLst/>
                <a:latin typeface="Lato"/>
              </a:rPr>
              <a:t>With Tableau Desktop and the proper permissions, you may save and open workbooks to and from Tableau Public using the </a:t>
            </a:r>
            <a:r>
              <a:rPr lang="en-US" b="1" i="0" dirty="0">
                <a:solidFill>
                  <a:srgbClr val="3C3C3B"/>
                </a:solidFill>
                <a:effectLst/>
                <a:latin typeface="Lato"/>
              </a:rPr>
              <a:t>Server</a:t>
            </a:r>
            <a:r>
              <a:rPr lang="en-US" b="0" i="0" dirty="0">
                <a:solidFill>
                  <a:srgbClr val="3C3C3B"/>
                </a:solidFill>
                <a:effectLst/>
                <a:latin typeface="Lato"/>
              </a:rPr>
              <a:t> menu and by selecting options under Tableau Public.</a:t>
            </a:r>
          </a:p>
          <a:p>
            <a:pPr algn="l">
              <a:buFont typeface="Arial" panose="020B0604020202020204" pitchFamily="34" charset="0"/>
              <a:buChar char="•"/>
            </a:pPr>
            <a:r>
              <a:rPr lang="en-US" b="0" i="0" dirty="0">
                <a:solidFill>
                  <a:srgbClr val="3C3C3B"/>
                </a:solidFill>
                <a:effectLst/>
                <a:latin typeface="Lato"/>
              </a:rPr>
              <a:t>With the free Tableau Public client, you may only save workbooks to and from the web.</a:t>
            </a:r>
          </a:p>
          <a:p>
            <a:pPr algn="l">
              <a:buFont typeface="Arial" panose="020B0604020202020204" pitchFamily="34" charset="0"/>
              <a:buChar char="•"/>
            </a:pPr>
            <a:endParaRPr lang="en-US" b="0" i="0" dirty="0">
              <a:solidFill>
                <a:srgbClr val="3C3C3B"/>
              </a:solidFill>
              <a:effectLst/>
              <a:latin typeface="Lato"/>
            </a:endParaRPr>
          </a:p>
          <a:p>
            <a:pPr algn="l">
              <a:buFont typeface="Arial" panose="020B0604020202020204" pitchFamily="34" charset="0"/>
              <a:buChar char="•"/>
            </a:pPr>
            <a:r>
              <a:rPr lang="en-US" b="0" i="0" dirty="0">
                <a:solidFill>
                  <a:srgbClr val="FFFFFF"/>
                </a:solidFill>
                <a:effectLst/>
                <a:latin typeface="Lato"/>
              </a:rPr>
              <a:t>With these options, be aware that anyone in the world can view what you publish.</a:t>
            </a:r>
          </a:p>
          <a:p>
            <a:pPr algn="l">
              <a:buFont typeface="Arial" panose="020B0604020202020204" pitchFamily="34" charset="0"/>
              <a:buChar char="•"/>
            </a:pPr>
            <a:r>
              <a:rPr lang="en-US" b="0" i="0" dirty="0">
                <a:solidFill>
                  <a:srgbClr val="3C3C3B"/>
                </a:solidFill>
                <a:effectLst/>
                <a:latin typeface="Lato"/>
              </a:rPr>
              <a:t>Selecting the option to </a:t>
            </a:r>
            <a:r>
              <a:rPr lang="en-US" b="1" i="0" dirty="0">
                <a:solidFill>
                  <a:srgbClr val="3C3C3B"/>
                </a:solidFill>
                <a:effectLst/>
                <a:latin typeface="Lato"/>
              </a:rPr>
              <a:t>Manage Workbooks</a:t>
            </a:r>
            <a:r>
              <a:rPr lang="en-US" b="0" i="0" dirty="0">
                <a:solidFill>
                  <a:srgbClr val="3C3C3B"/>
                </a:solidFill>
                <a:effectLst/>
                <a:latin typeface="Lato"/>
              </a:rPr>
              <a:t> will open a browser so you can log in to your Tableau Public account and manage all your workbooks online.</a:t>
            </a:r>
          </a:p>
          <a:p>
            <a:pPr algn="l">
              <a:buFont typeface="Arial" panose="020B0604020202020204" pitchFamily="34" charset="0"/>
              <a:buChar char="•"/>
            </a:pPr>
            <a:r>
              <a:rPr lang="en-US" b="0" i="0" dirty="0">
                <a:solidFill>
                  <a:srgbClr val="3C3C3B"/>
                </a:solidFill>
                <a:effectLst/>
                <a:latin typeface="Lato"/>
              </a:rPr>
              <a:t>Workbooks saved to Tableau Public may contain any number of data source connections, but they must all be extracted and must not contain more than 15 million rows of extracted data each.</a:t>
            </a:r>
          </a:p>
          <a:p>
            <a:pPr algn="l"/>
            <a:r>
              <a:rPr lang="en-US" b="0" i="0" dirty="0">
                <a:solidFill>
                  <a:srgbClr val="3C3C3B"/>
                </a:solidFill>
                <a:effectLst/>
                <a:latin typeface="Lato"/>
              </a:rPr>
              <a:t>Consider using Tableau Public when you want to share your data story with the world!</a:t>
            </a:r>
          </a:p>
          <a:p>
            <a:pPr marL="158750" indent="0">
              <a:buNone/>
            </a:pPr>
            <a:endParaRPr dirty="0">
              <a:uFillTx/>
            </a:endParaRPr>
          </a:p>
        </p:txBody>
      </p:sp>
    </p:spTree>
    <p:extLst>
      <p:ext uri="{BB962C8B-B14F-4D97-AF65-F5344CB8AC3E}">
        <p14:creationId xmlns:p14="http://schemas.microsoft.com/office/powerpoint/2010/main" val="4213520299"/>
      </p:ext>
    </p:extLst>
  </p:cSld>
  <p:clrMapOvr>
    <a:masterClrMapping/>
  </p:clrMapOvr>
</p:notes>
</file>

<file path=ppt/notesSlides/notesSlide6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Publishing to Tableau Server and Tableau Online is a similar experience. To publish to Tableau Server or Tableau Online, from the menu select </a:t>
            </a:r>
            <a:r>
              <a:rPr lang="en-US" b="1" i="0" dirty="0">
                <a:solidFill>
                  <a:srgbClr val="3C3C3B"/>
                </a:solidFill>
                <a:effectLst/>
                <a:latin typeface="Lato"/>
              </a:rPr>
              <a:t>Server</a:t>
            </a:r>
            <a:r>
              <a:rPr lang="en-US" b="0" i="0" dirty="0">
                <a:solidFill>
                  <a:srgbClr val="3C3C3B"/>
                </a:solidFill>
                <a:effectLst/>
                <a:latin typeface="Lato"/>
              </a:rPr>
              <a:t> | </a:t>
            </a:r>
            <a:r>
              <a:rPr lang="en-US" b="1" i="0" dirty="0">
                <a:solidFill>
                  <a:srgbClr val="3C3C3B"/>
                </a:solidFill>
                <a:effectLst/>
                <a:latin typeface="Lato"/>
              </a:rPr>
              <a:t>Publish Workbook</a:t>
            </a:r>
            <a:r>
              <a:rPr lang="en-US" b="0" i="0" dirty="0">
                <a:solidFill>
                  <a:srgbClr val="3C3C3B"/>
                </a:solidFill>
                <a:effectLst/>
                <a:latin typeface="Lato"/>
              </a:rPr>
              <a:t>. If you are not signed in to a server, you will be prompted to sign in:</a:t>
            </a:r>
            <a:endParaRPr dirty="0">
              <a:uFillTx/>
            </a:endParaRPr>
          </a:p>
        </p:txBody>
      </p:sp>
    </p:spTree>
    <p:extLst>
      <p:ext uri="{BB962C8B-B14F-4D97-AF65-F5344CB8AC3E}">
        <p14:creationId xmlns:p14="http://schemas.microsoft.com/office/powerpoint/2010/main" val="3071946372"/>
      </p:ext>
    </p:extLst>
  </p:cSld>
  <p:clrMapOvr>
    <a:masterClrMapping/>
  </p:clrMapOvr>
</p:notes>
</file>

<file path=ppt/notesSlides/notesSlide6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must have a user account with publish permissions for one or more projects. Enter the URL or IP address of the Tableau Server or the Tableau Online URL, your username, and password. Once signed in, you will be prompted to select a site, if you have access to more than one. Finally, you will see the publish screen:</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have multiple options when you publish:</a:t>
            </a:r>
          </a:p>
          <a:p>
            <a:pPr algn="l">
              <a:buFont typeface="Arial" panose="020B0604020202020204" pitchFamily="34" charset="0"/>
              <a:buChar char="•"/>
            </a:pPr>
            <a:r>
              <a:rPr lang="en-US" b="0" i="0" dirty="0">
                <a:solidFill>
                  <a:srgbClr val="3C3C3B"/>
                </a:solidFill>
                <a:effectLst/>
                <a:latin typeface="Lato"/>
              </a:rPr>
              <a:t>Select the </a:t>
            </a:r>
            <a:r>
              <a:rPr lang="en-US" b="1" i="0" dirty="0">
                <a:solidFill>
                  <a:srgbClr val="3C3C3B"/>
                </a:solidFill>
                <a:effectLst/>
                <a:latin typeface="Lato"/>
              </a:rPr>
              <a:t>Project</a:t>
            </a:r>
            <a:r>
              <a:rPr lang="en-US" b="0" i="0" dirty="0">
                <a:solidFill>
                  <a:srgbClr val="3C3C3B"/>
                </a:solidFill>
                <a:effectLst/>
                <a:latin typeface="Lato"/>
              </a:rPr>
              <a:t> to which you wish to publish and </a:t>
            </a:r>
            <a:r>
              <a:rPr lang="en-US" b="1" i="0" dirty="0">
                <a:solidFill>
                  <a:srgbClr val="3C3C3B"/>
                </a:solidFill>
                <a:effectLst/>
                <a:latin typeface="Lato"/>
              </a:rPr>
              <a:t>Name</a:t>
            </a:r>
            <a:r>
              <a:rPr lang="en-US" b="0" i="0" dirty="0">
                <a:solidFill>
                  <a:srgbClr val="3C3C3B"/>
                </a:solidFill>
                <a:effectLst/>
                <a:latin typeface="Lato"/>
              </a:rPr>
              <a:t> your workbook. If a workbook has already been published with the same name as the selected project, you will be prompted to overwrite it.</a:t>
            </a:r>
          </a:p>
          <a:p>
            <a:pPr algn="l">
              <a:buFont typeface="Arial" panose="020B0604020202020204" pitchFamily="34" charset="0"/>
              <a:buChar char="•"/>
            </a:pPr>
            <a:r>
              <a:rPr lang="en-US" b="0" i="0" dirty="0">
                <a:solidFill>
                  <a:srgbClr val="3C3C3B"/>
                </a:solidFill>
                <a:effectLst/>
                <a:latin typeface="Lato"/>
              </a:rPr>
              <a:t>You may give the workbook a </a:t>
            </a:r>
            <a:r>
              <a:rPr lang="en-US" b="1" i="0" dirty="0">
                <a:solidFill>
                  <a:srgbClr val="3C3C3B"/>
                </a:solidFill>
                <a:effectLst/>
                <a:latin typeface="Lato"/>
              </a:rPr>
              <a:t>Description</a:t>
            </a:r>
            <a:r>
              <a:rPr lang="en-US" b="0" i="0" dirty="0">
                <a:solidFill>
                  <a:srgbClr val="3C3C3B"/>
                </a:solidFill>
                <a:effectLst/>
                <a:latin typeface="Lato"/>
              </a:rPr>
              <a:t> and use </a:t>
            </a:r>
            <a:r>
              <a:rPr lang="en-US" b="1" i="0" dirty="0">
                <a:solidFill>
                  <a:srgbClr val="3C3C3B"/>
                </a:solidFill>
                <a:effectLst/>
                <a:latin typeface="Lato"/>
              </a:rPr>
              <a:t>Add Tags</a:t>
            </a:r>
            <a:r>
              <a:rPr lang="en-US" b="0" i="0" dirty="0">
                <a:solidFill>
                  <a:srgbClr val="3C3C3B"/>
                </a:solidFill>
                <a:effectLst/>
                <a:latin typeface="Lato"/>
              </a:rPr>
              <a:t> to make searching for and finding your workbook easier.</a:t>
            </a:r>
          </a:p>
          <a:p>
            <a:pPr algn="l">
              <a:buFont typeface="Arial" panose="020B0604020202020204" pitchFamily="34" charset="0"/>
              <a:buChar char="•"/>
            </a:pPr>
            <a:r>
              <a:rPr lang="en-US" b="0" i="0" dirty="0">
                <a:solidFill>
                  <a:srgbClr val="3C3C3B"/>
                </a:solidFill>
                <a:effectLst/>
                <a:latin typeface="Lato"/>
              </a:rPr>
              <a:t>You may also specify which </a:t>
            </a:r>
            <a:r>
              <a:rPr lang="en-US" b="1" i="0" dirty="0">
                <a:solidFill>
                  <a:srgbClr val="3C3C3B"/>
                </a:solidFill>
                <a:effectLst/>
                <a:latin typeface="Lato"/>
              </a:rPr>
              <a:t>Sheets</a:t>
            </a:r>
            <a:r>
              <a:rPr lang="en-US" b="0" i="0" dirty="0">
                <a:solidFill>
                  <a:srgbClr val="3C3C3B"/>
                </a:solidFill>
                <a:effectLst/>
                <a:latin typeface="Lato"/>
              </a:rPr>
              <a:t> to include in the published workbook. Any sheets you check will be included; any you uncheck will not.</a:t>
            </a:r>
          </a:p>
          <a:p>
            <a:pPr marL="158750" indent="0">
              <a:buNone/>
            </a:pPr>
            <a:endParaRPr dirty="0">
              <a:uFillTx/>
            </a:endParaRPr>
          </a:p>
        </p:txBody>
      </p:sp>
    </p:spTree>
    <p:extLst>
      <p:ext uri="{BB962C8B-B14F-4D97-AF65-F5344CB8AC3E}">
        <p14:creationId xmlns:p14="http://schemas.microsoft.com/office/powerpoint/2010/main" val="3763138767"/>
      </p:ext>
    </p:extLst>
  </p:cSld>
  <p:clrMapOvr>
    <a:masterClrMapping/>
  </p:clrMapOvr>
</p:notes>
</file>

<file path=ppt/notesSlides/notesSlide6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marL="158750" indent="0">
              <a:buNone/>
            </a:pPr>
            <a:r>
              <a:rPr lang="en-US" b="0" i="0" dirty="0">
                <a:solidFill>
                  <a:srgbClr val="3C3C3B"/>
                </a:solidFill>
                <a:effectLst/>
                <a:latin typeface="Lato"/>
              </a:rPr>
              <a:t>You may edit user and group </a:t>
            </a:r>
            <a:r>
              <a:rPr lang="en-US" b="1" i="0" dirty="0">
                <a:solidFill>
                  <a:srgbClr val="3C3C3B"/>
                </a:solidFill>
                <a:effectLst/>
                <a:latin typeface="Lato"/>
              </a:rPr>
              <a:t>Permissions</a:t>
            </a:r>
            <a:r>
              <a:rPr lang="en-US" b="0" i="0" dirty="0">
                <a:solidFill>
                  <a:srgbClr val="3C3C3B"/>
                </a:solidFill>
                <a:effectLst/>
                <a:latin typeface="Lato"/>
              </a:rPr>
              <a:t> to define who has permission to view, interact with, and alter your workbook. By default, the project settings are used. Here is an example workbook with individual users and permissions:</a:t>
            </a:r>
          </a:p>
          <a:p>
            <a:pPr marL="158750" indent="0">
              <a:buNone/>
            </a:pPr>
            <a:endParaRPr lang="en-US" b="0" i="0" dirty="0">
              <a:solidFill>
                <a:srgbClr val="3C3C3B"/>
              </a:solidFill>
              <a:effectLst/>
              <a:uFillTx/>
              <a:latin typeface="Lato"/>
            </a:endParaRPr>
          </a:p>
          <a:p>
            <a:pPr algn="l">
              <a:buFont typeface="Arial" panose="020B0604020202020204" pitchFamily="34" charset="0"/>
              <a:buChar char="•"/>
            </a:pPr>
            <a:r>
              <a:rPr lang="en-US" b="0" i="0" dirty="0">
                <a:solidFill>
                  <a:srgbClr val="3C3C3B"/>
                </a:solidFill>
                <a:effectLst/>
                <a:latin typeface="Lato"/>
              </a:rPr>
              <a:t>You may edit properties for data sources. The options are described in detail in the next section.</a:t>
            </a:r>
          </a:p>
          <a:p>
            <a:pPr algn="l">
              <a:buFont typeface="Arial" panose="020B0604020202020204" pitchFamily="34" charset="0"/>
              <a:buChar char="•"/>
            </a:pPr>
            <a:r>
              <a:rPr lang="en-US" b="0" i="0" dirty="0">
                <a:solidFill>
                  <a:srgbClr val="3C3C3B"/>
                </a:solidFill>
                <a:effectLst/>
                <a:latin typeface="Lato"/>
              </a:rPr>
              <a:t>You also have the option to </a:t>
            </a:r>
            <a:r>
              <a:rPr lang="en-US" b="1" i="0" dirty="0">
                <a:solidFill>
                  <a:srgbClr val="3C3C3B"/>
                </a:solidFill>
                <a:effectLst/>
                <a:latin typeface="Lato"/>
              </a:rPr>
              <a:t>Show Sheets as Tabs</a:t>
            </a:r>
            <a:r>
              <a:rPr lang="en-US" b="0" i="0" dirty="0">
                <a:solidFill>
                  <a:srgbClr val="3C3C3B"/>
                </a:solidFill>
                <a:effectLst/>
                <a:latin typeface="Lato"/>
              </a:rPr>
              <a:t>. When checked, users on Tableau Server will be able to navigate between sheets using tabs similar to those shown at the bottom of Tableau Desktop. This option must be checked if you plan to have actions that navigate between views.</a:t>
            </a:r>
          </a:p>
          <a:p>
            <a:pPr algn="l">
              <a:buFont typeface="Arial" panose="020B0604020202020204" pitchFamily="34" charset="0"/>
              <a:buChar char="•"/>
            </a:pPr>
            <a:r>
              <a:rPr lang="en-US" b="1" i="0" dirty="0">
                <a:solidFill>
                  <a:srgbClr val="3C3C3B"/>
                </a:solidFill>
                <a:effectLst/>
                <a:latin typeface="Lato"/>
              </a:rPr>
              <a:t>Show Selections</a:t>
            </a:r>
            <a:r>
              <a:rPr lang="en-US" b="0" i="0" dirty="0">
                <a:solidFill>
                  <a:srgbClr val="3C3C3B"/>
                </a:solidFill>
                <a:effectLst/>
                <a:latin typeface="Lato"/>
              </a:rPr>
              <a:t> indicates that you wish any active selections of marks to be retained in the published views.</a:t>
            </a:r>
          </a:p>
          <a:p>
            <a:pPr algn="l"/>
            <a:r>
              <a:rPr lang="en-US" b="0" i="0" dirty="0">
                <a:solidFill>
                  <a:srgbClr val="3C3C3B"/>
                </a:solidFill>
                <a:effectLst/>
                <a:latin typeface="Lato"/>
              </a:rPr>
              <a:t>Editing data sources gives you options for authentication and scheduling:</a:t>
            </a:r>
          </a:p>
          <a:p>
            <a:pPr algn="l">
              <a:buFont typeface="Arial" panose="020B0604020202020204" pitchFamily="34" charset="0"/>
              <a:buChar char="•"/>
            </a:pPr>
            <a:r>
              <a:rPr lang="en-US" b="0" i="0" dirty="0">
                <a:solidFill>
                  <a:srgbClr val="3C3C3B"/>
                </a:solidFill>
                <a:effectLst/>
                <a:latin typeface="Lato"/>
              </a:rPr>
              <a:t>For each data connection used in the workbook, you may determine how database connections are authenticated. The options will depend on the data source as well as the configuration of Tableau Server. Various options include embedding a password, impersonating a user, or prompting a Tableau Server user for credentials.</a:t>
            </a:r>
          </a:p>
          <a:p>
            <a:pPr algn="l">
              <a:buFont typeface="Arial" panose="020B0604020202020204" pitchFamily="34" charset="0"/>
              <a:buChar char="•"/>
            </a:pPr>
            <a:r>
              <a:rPr lang="en-US" b="0" i="0" dirty="0">
                <a:solidFill>
                  <a:srgbClr val="3C3C3B"/>
                </a:solidFill>
                <a:effectLst/>
                <a:latin typeface="Lato"/>
              </a:rPr>
              <a:t>You may specify a schedule for Tableau Server to run refreshes of any data extracts.</a:t>
            </a:r>
          </a:p>
          <a:p>
            <a:pPr algn="l"/>
            <a:r>
              <a:rPr lang="en-US" b="0" i="0" dirty="0">
                <a:solidFill>
                  <a:srgbClr val="3C3C3B"/>
                </a:solidFill>
                <a:effectLst/>
                <a:latin typeface="Lato"/>
              </a:rPr>
              <a:t>Any live connections or extracted connections that will be refreshed on the server must define connections that work from the server. This means that all applicable database drivers must be installed on the server; all network, internet connections, and ports required for accessing database servers and cloud-based data must be open.</a:t>
            </a:r>
          </a:p>
          <a:p>
            <a:pPr algn="l"/>
            <a:r>
              <a:rPr lang="en-US" b="0" i="0" dirty="0">
                <a:solidFill>
                  <a:srgbClr val="3C3C3B"/>
                </a:solidFill>
                <a:effectLst/>
                <a:latin typeface="Lato"/>
              </a:rPr>
              <a:t>Additionally, any external files referenced by a workbook (for example, image files and non-extracted file-based data sources) that were not included when the workbook was published must be referenced using a location that is accessible by Tableau Server (for example, a network path with security settings allowing the Tableau Server process read access).</a:t>
            </a:r>
          </a:p>
          <a:p>
            <a:pPr algn="l"/>
            <a:r>
              <a:rPr lang="en-US" b="0" i="0" dirty="0">
                <a:solidFill>
                  <a:srgbClr val="3C3C3B"/>
                </a:solidFill>
                <a:effectLst/>
                <a:latin typeface="Lato"/>
              </a:rPr>
              <a:t>Once dashboards and views have been published to Tableau Server, you and other users with access will be able to interact with them. We'll consider the details next.</a:t>
            </a:r>
          </a:p>
          <a:p>
            <a:pPr marL="158750" indent="0">
              <a:buNone/>
            </a:pPr>
            <a:endParaRPr dirty="0">
              <a:uFillTx/>
            </a:endParaRPr>
          </a:p>
        </p:txBody>
      </p:sp>
    </p:spTree>
    <p:extLst>
      <p:ext uri="{BB962C8B-B14F-4D97-AF65-F5344CB8AC3E}">
        <p14:creationId xmlns:p14="http://schemas.microsoft.com/office/powerpoint/2010/main" val="2163556087"/>
      </p:ext>
    </p:extLst>
  </p:cSld>
  <p:clrMapOvr>
    <a:masterClrMapping/>
  </p:clrMapOvr>
</p:notes>
</file>

<file path=ppt/notesSlides/notesSlide6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Everything is rendered as HTML5, so the only requirement for the user to view and interact with views and dashboards is an HTML5-compatible web browser.</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Tableau Mobile app, available for iOS and Android devices, can enhance the experience for mobile users. Use Tableau's device designer to target layouts for specific devices.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the most part, interacting with a workbook on Server or Online is very similar to interacting with a workbook in Tableau Desktop or Reader. Quick filters, parameters, actions, and tooltips all look and behave similarly.</a:t>
            </a:r>
          </a:p>
          <a:p>
            <a:pPr marL="158750" indent="0">
              <a:buNone/>
            </a:pPr>
            <a:endParaRPr dirty="0">
              <a:uFillTx/>
            </a:endParaRPr>
          </a:p>
        </p:txBody>
      </p:sp>
    </p:spTree>
    <p:extLst>
      <p:ext uri="{BB962C8B-B14F-4D97-AF65-F5344CB8AC3E}">
        <p14:creationId xmlns:p14="http://schemas.microsoft.com/office/powerpoint/2010/main" val="173402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b="0" i="0" dirty="0">
                <a:solidFill>
                  <a:srgbClr val="3C3C3B"/>
                </a:solidFill>
                <a:effectLst/>
                <a:latin typeface="Lato"/>
              </a:rPr>
              <a:t>For this connection, no other configuration is required, so simply click on the </a:t>
            </a:r>
            <a:r>
              <a:rPr lang="en-US" b="1" i="0" dirty="0">
                <a:solidFill>
                  <a:srgbClr val="3C3C3B"/>
                </a:solidFill>
                <a:effectLst/>
                <a:latin typeface="Lato"/>
              </a:rPr>
              <a:t>Sheet 1</a:t>
            </a:r>
            <a:r>
              <a:rPr lang="en-US" b="0" i="0" dirty="0">
                <a:solidFill>
                  <a:srgbClr val="3C3C3B"/>
                </a:solidFill>
                <a:effectLst/>
                <a:latin typeface="Lato"/>
              </a:rPr>
              <a:t> tab at the bottom to start visualizing the data! You should now see the main work area within Tableau, which looks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We'll refer to elements of the interface throughout the course using specific terminology, so take a moment to familiarize yourself with the terms used for various components numbered in the preceding screenshot:</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menu</a:t>
            </a:r>
            <a:r>
              <a:rPr lang="en-US" b="0" i="0" dirty="0">
                <a:solidFill>
                  <a:srgbClr val="3C3C3B"/>
                </a:solidFill>
                <a:effectLst/>
                <a:latin typeface="Lato"/>
              </a:rPr>
              <a:t> contains various menu items for performing a wide range of functions.</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toolbar</a:t>
            </a:r>
            <a:r>
              <a:rPr lang="en-US" b="0" i="0" dirty="0">
                <a:solidFill>
                  <a:srgbClr val="3C3C3B"/>
                </a:solidFill>
                <a:effectLst/>
                <a:latin typeface="Lato"/>
              </a:rPr>
              <a:t> allows common functions such as undo, redo, save, add a data source, and so on.</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Data </a:t>
            </a:r>
            <a:r>
              <a:rPr lang="en-US" b="0" i="0" dirty="0">
                <a:solidFill>
                  <a:srgbClr val="3C3C3B"/>
                </a:solidFill>
                <a:effectLst/>
                <a:latin typeface="Lato"/>
              </a:rPr>
              <a:t>pane is active when the </a:t>
            </a:r>
            <a:r>
              <a:rPr lang="en-US" b="1" i="0" dirty="0">
                <a:solidFill>
                  <a:srgbClr val="3C3C3B"/>
                </a:solidFill>
                <a:effectLst/>
                <a:latin typeface="Lato"/>
              </a:rPr>
              <a:t>Data</a:t>
            </a:r>
            <a:r>
              <a:rPr lang="en-US" b="0" i="0" dirty="0">
                <a:solidFill>
                  <a:srgbClr val="3C3C3B"/>
                </a:solidFill>
                <a:effectLst/>
                <a:latin typeface="Lato"/>
              </a:rPr>
              <a:t> tab is selected and lists all tables and fields of the selected data source. The </a:t>
            </a:r>
            <a:r>
              <a:rPr lang="en-US" b="1" i="0" dirty="0">
                <a:solidFill>
                  <a:srgbClr val="3C3C3B"/>
                </a:solidFill>
                <a:effectLst/>
                <a:latin typeface="Lato"/>
              </a:rPr>
              <a:t>Analytics </a:t>
            </a:r>
            <a:r>
              <a:rPr lang="en-US" b="0" i="0" dirty="0">
                <a:solidFill>
                  <a:srgbClr val="3C3C3B"/>
                </a:solidFill>
                <a:effectLst/>
                <a:latin typeface="Lato"/>
              </a:rPr>
              <a:t>pane</a:t>
            </a:r>
            <a:r>
              <a:rPr lang="en-US" b="1" i="0" dirty="0">
                <a:solidFill>
                  <a:srgbClr val="3C3C3B"/>
                </a:solidFill>
                <a:effectLst/>
                <a:latin typeface="Lato"/>
              </a:rPr>
              <a:t> </a:t>
            </a:r>
            <a:r>
              <a:rPr lang="en-US" b="0" i="0" dirty="0">
                <a:solidFill>
                  <a:srgbClr val="3C3C3B"/>
                </a:solidFill>
                <a:effectLst/>
                <a:latin typeface="Lato"/>
              </a:rPr>
              <a:t>is active when the </a:t>
            </a:r>
            <a:r>
              <a:rPr lang="en-US" b="1" i="0" dirty="0">
                <a:solidFill>
                  <a:srgbClr val="3C3C3B"/>
                </a:solidFill>
                <a:effectLst/>
                <a:latin typeface="Lato"/>
              </a:rPr>
              <a:t>Analytics</a:t>
            </a:r>
            <a:r>
              <a:rPr lang="en-US" b="0" i="0" dirty="0">
                <a:solidFill>
                  <a:srgbClr val="3C3C3B"/>
                </a:solidFill>
                <a:effectLst/>
                <a:latin typeface="Lato"/>
              </a:rPr>
              <a:t> tab is selected and gives options for supplementing visualizations with visual analytics.</a:t>
            </a:r>
          </a:p>
          <a:p>
            <a:pPr algn="l">
              <a:buFont typeface="+mj-lt"/>
              <a:buAutoNum type="arabicPeriod"/>
            </a:pPr>
            <a:r>
              <a:rPr lang="en-US" b="0" i="0" dirty="0">
                <a:solidFill>
                  <a:srgbClr val="3C3C3B"/>
                </a:solidFill>
                <a:effectLst/>
                <a:latin typeface="Lato"/>
              </a:rPr>
              <a:t>Various shelves such as </a:t>
            </a:r>
            <a:r>
              <a:rPr lang="en-US" b="1" i="0" dirty="0">
                <a:solidFill>
                  <a:srgbClr val="3C3C3B"/>
                </a:solidFill>
                <a:effectLst/>
                <a:latin typeface="Lato"/>
              </a:rPr>
              <a:t>Pages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Filters</a:t>
            </a:r>
            <a:r>
              <a:rPr lang="en-US" b="0" i="0" dirty="0">
                <a:solidFill>
                  <a:srgbClr val="3C3C3B"/>
                </a:solidFill>
                <a:effectLst/>
                <a:latin typeface="Lato"/>
              </a:rPr>
              <a:t> serve as areas to drag and drop fields from the data pane. The </a:t>
            </a:r>
            <a:r>
              <a:rPr lang="en-US" b="1" i="0" dirty="0">
                <a:solidFill>
                  <a:srgbClr val="3C3C3B"/>
                </a:solidFill>
                <a:effectLst/>
                <a:latin typeface="Lato"/>
              </a:rPr>
              <a:t>Marks</a:t>
            </a:r>
            <a:r>
              <a:rPr lang="en-US" b="0" i="0" dirty="0">
                <a:solidFill>
                  <a:srgbClr val="3C3C3B"/>
                </a:solidFill>
                <a:effectLst/>
                <a:latin typeface="Lato"/>
              </a:rPr>
              <a:t> card contains additional shelves such as </a:t>
            </a:r>
            <a:r>
              <a:rPr lang="en-US" b="1" i="0" dirty="0">
                <a:solidFill>
                  <a:srgbClr val="3C3C3B"/>
                </a:solidFill>
                <a:effectLst/>
                <a:latin typeface="Lato"/>
              </a:rPr>
              <a:t>Color</a:t>
            </a:r>
            <a:r>
              <a:rPr lang="en-US" b="0" i="0" dirty="0">
                <a:solidFill>
                  <a:srgbClr val="3C3C3B"/>
                </a:solidFill>
                <a:effectLst/>
                <a:latin typeface="Lato"/>
              </a:rPr>
              <a:t>, </a:t>
            </a:r>
            <a:r>
              <a:rPr lang="en-US" b="1" i="0" dirty="0">
                <a:solidFill>
                  <a:srgbClr val="3C3C3B"/>
                </a:solidFill>
                <a:effectLst/>
                <a:latin typeface="Lato"/>
              </a:rPr>
              <a:t>Size</a:t>
            </a:r>
            <a:r>
              <a:rPr lang="en-US" b="0" i="0" dirty="0">
                <a:solidFill>
                  <a:srgbClr val="3C3C3B"/>
                </a:solidFill>
                <a:effectLst/>
                <a:latin typeface="Lato"/>
              </a:rPr>
              <a:t>, </a:t>
            </a:r>
            <a:r>
              <a:rPr lang="en-US" b="1" i="0" dirty="0">
                <a:solidFill>
                  <a:srgbClr val="3C3C3B"/>
                </a:solidFill>
                <a:effectLst/>
                <a:latin typeface="Lato"/>
              </a:rPr>
              <a:t>Text</a:t>
            </a:r>
            <a:r>
              <a:rPr lang="en-US" b="0" i="0" dirty="0">
                <a:solidFill>
                  <a:srgbClr val="3C3C3B"/>
                </a:solidFill>
                <a:effectLst/>
                <a:latin typeface="Lato"/>
              </a:rPr>
              <a:t>, </a:t>
            </a:r>
            <a:r>
              <a:rPr lang="en-US" b="1" i="0" dirty="0">
                <a:solidFill>
                  <a:srgbClr val="3C3C3B"/>
                </a:solidFill>
                <a:effectLst/>
                <a:latin typeface="Lato"/>
              </a:rPr>
              <a:t>Detail</a:t>
            </a:r>
            <a:r>
              <a:rPr lang="en-US" b="0" i="0" dirty="0">
                <a:solidFill>
                  <a:srgbClr val="3C3C3B"/>
                </a:solidFill>
                <a:effectLst/>
                <a:latin typeface="Lato"/>
              </a:rPr>
              <a:t>, and </a:t>
            </a:r>
            <a:r>
              <a:rPr lang="en-US" b="1" i="0" dirty="0">
                <a:solidFill>
                  <a:srgbClr val="3C3C3B"/>
                </a:solidFill>
                <a:effectLst/>
                <a:latin typeface="Lato"/>
              </a:rPr>
              <a:t>Tooltip</a:t>
            </a:r>
            <a:r>
              <a:rPr lang="en-US" b="0" i="0" dirty="0">
                <a:solidFill>
                  <a:srgbClr val="3C3C3B"/>
                </a:solidFill>
                <a:effectLst/>
                <a:latin typeface="Lato"/>
              </a:rPr>
              <a:t>. Tableau will visualize data based on the fields you drop onto the shelves. Data</a:t>
            </a:r>
            <a:r>
              <a:rPr lang="en-US" b="0" i="0" dirty="0">
                <a:solidFill>
                  <a:srgbClr val="FFFFFF"/>
                </a:solidFill>
                <a:effectLst/>
                <a:latin typeface="Lato"/>
              </a:rPr>
              <a:t> fields in the </a:t>
            </a:r>
            <a:r>
              <a:rPr lang="en-US" b="1" i="0" dirty="0">
                <a:solidFill>
                  <a:srgbClr val="FFFFFF"/>
                </a:solidFill>
                <a:effectLst/>
                <a:latin typeface="Lato"/>
              </a:rPr>
              <a:t>Data</a:t>
            </a:r>
            <a:r>
              <a:rPr lang="en-US" b="0" i="0" dirty="0">
                <a:solidFill>
                  <a:srgbClr val="FFFFFF"/>
                </a:solidFill>
                <a:effectLst/>
                <a:latin typeface="Lato"/>
              </a:rPr>
              <a:t> pane are available to add to a view. Fields that have been dropped onto a shelf are called </a:t>
            </a:r>
            <a:r>
              <a:rPr lang="en-US" b="0" i="1" dirty="0">
                <a:solidFill>
                  <a:srgbClr val="FFFFFF"/>
                </a:solidFill>
                <a:effectLst/>
                <a:latin typeface="Lato"/>
              </a:rPr>
              <a:t>in the view</a:t>
            </a:r>
            <a:r>
              <a:rPr lang="en-US" b="0" i="0" dirty="0">
                <a:solidFill>
                  <a:srgbClr val="FFFFFF"/>
                </a:solidFill>
                <a:effectLst/>
                <a:latin typeface="Lato"/>
              </a:rPr>
              <a:t> or </a:t>
            </a:r>
            <a:r>
              <a:rPr lang="en-US" b="0" i="1" dirty="0">
                <a:solidFill>
                  <a:srgbClr val="FFFFFF"/>
                </a:solidFill>
                <a:effectLst/>
                <a:latin typeface="Lato"/>
              </a:rPr>
              <a:t>active fields</a:t>
            </a:r>
            <a:r>
              <a:rPr lang="en-US" b="0" i="0" dirty="0">
                <a:solidFill>
                  <a:srgbClr val="FFFFFF"/>
                </a:solidFill>
                <a:effectLst/>
                <a:latin typeface="Lato"/>
              </a:rPr>
              <a:t> because they play an active role in the way Tableau draws the visualization.</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canvas</a:t>
            </a:r>
            <a:r>
              <a:rPr lang="en-US" b="0" i="0" dirty="0">
                <a:solidFill>
                  <a:srgbClr val="3C3C3B"/>
                </a:solidFill>
                <a:effectLst/>
                <a:latin typeface="Lato"/>
              </a:rPr>
              <a:t> or </a:t>
            </a:r>
            <a:r>
              <a:rPr lang="en-US" b="1" i="0" dirty="0">
                <a:solidFill>
                  <a:srgbClr val="3C3C3B"/>
                </a:solidFill>
                <a:effectLst/>
                <a:latin typeface="Lato"/>
              </a:rPr>
              <a:t>view</a:t>
            </a:r>
            <a:r>
              <a:rPr lang="en-US" b="0" i="0" dirty="0">
                <a:solidFill>
                  <a:srgbClr val="3C3C3B"/>
                </a:solidFill>
                <a:effectLst/>
                <a:latin typeface="Lato"/>
              </a:rPr>
              <a:t> is where Tableau will draw the data visualization. In addition to dropping fields on shelves, you may also drop fields directly on to the view. A </a:t>
            </a:r>
            <a:r>
              <a:rPr lang="en-US" b="1" i="0" dirty="0">
                <a:solidFill>
                  <a:srgbClr val="3C3C3B"/>
                </a:solidFill>
                <a:effectLst/>
                <a:latin typeface="Lato"/>
              </a:rPr>
              <a:t>title</a:t>
            </a:r>
            <a:r>
              <a:rPr lang="en-US" b="0" i="0" dirty="0">
                <a:solidFill>
                  <a:srgbClr val="3C3C3B"/>
                </a:solidFill>
                <a:effectLst/>
                <a:latin typeface="Lato"/>
              </a:rPr>
              <a:t> is located at the top of the canvas. By default, the title displays the name of the sheet, but it can be edited or hidden.</a:t>
            </a:r>
          </a:p>
          <a:p>
            <a:pPr algn="l">
              <a:buFont typeface="+mj-lt"/>
              <a:buAutoNum type="arabicPeriod"/>
            </a:pPr>
            <a:r>
              <a:rPr lang="en-US" b="1" i="0" dirty="0">
                <a:solidFill>
                  <a:srgbClr val="3C3C3B"/>
                </a:solidFill>
                <a:effectLst/>
                <a:latin typeface="Lato"/>
              </a:rPr>
              <a:t>Show Me</a:t>
            </a:r>
            <a:r>
              <a:rPr lang="en-US" b="0" i="0" dirty="0">
                <a:solidFill>
                  <a:srgbClr val="3C3C3B"/>
                </a:solidFill>
                <a:effectLst/>
                <a:latin typeface="Lato"/>
              </a:rPr>
              <a:t> is a feature that allows you to quickly iterate through various types of visualizations based on data fields of interest. We'll look at </a:t>
            </a:r>
            <a:r>
              <a:rPr lang="en-US" b="1" i="0" dirty="0">
                <a:solidFill>
                  <a:srgbClr val="3C3C3B"/>
                </a:solidFill>
                <a:effectLst/>
                <a:latin typeface="Lato"/>
              </a:rPr>
              <a:t>Show Me</a:t>
            </a:r>
            <a:r>
              <a:rPr lang="en-US" b="0" i="0" dirty="0">
                <a:solidFill>
                  <a:srgbClr val="3C3C3B"/>
                </a:solidFill>
                <a:effectLst/>
                <a:latin typeface="Lato"/>
              </a:rPr>
              <a:t> toward the end of the lesson.</a:t>
            </a:r>
          </a:p>
          <a:p>
            <a:pPr algn="l">
              <a:buFont typeface="+mj-lt"/>
              <a:buAutoNum type="arabicPeriod" startAt="7"/>
            </a:pPr>
            <a:r>
              <a:rPr lang="en-US" b="0" i="0" dirty="0">
                <a:solidFill>
                  <a:srgbClr val="3C3C3B"/>
                </a:solidFill>
                <a:effectLst/>
                <a:latin typeface="Lato"/>
              </a:rPr>
              <a:t>The tabs at the bottom of the window give you options for editing the data source, as well as navigating between and adding any number of sheets, dashboards, or stories. Often, any tab (whether it is a sheet, a dashboard, or a story) is referred to generically as a </a:t>
            </a:r>
            <a:r>
              <a:rPr lang="en-US" b="1" i="0" dirty="0">
                <a:solidFill>
                  <a:srgbClr val="3C3C3B"/>
                </a:solidFill>
                <a:effectLst/>
                <a:latin typeface="Lato"/>
              </a:rPr>
              <a:t>sheet</a:t>
            </a:r>
            <a:r>
              <a:rPr lang="en-US" b="0" i="0" dirty="0">
                <a:solidFill>
                  <a:srgbClr val="3C3C3B"/>
                </a:solidFill>
                <a:effectLst/>
                <a:latin typeface="Lato"/>
              </a:rPr>
              <a:t>.</a:t>
            </a:r>
          </a:p>
          <a:p>
            <a:pPr marL="158750" indent="0">
              <a:buNone/>
            </a:pPr>
            <a:endParaRPr lang="en-US" dirty="0">
              <a:uFillTx/>
            </a:endParaRPr>
          </a:p>
          <a:p>
            <a:pPr algn="l"/>
            <a:r>
              <a:rPr lang="en-US" b="0" i="0" dirty="0">
                <a:solidFill>
                  <a:srgbClr val="FFFFFF"/>
                </a:solidFill>
                <a:effectLst/>
                <a:latin typeface="Lato"/>
              </a:rPr>
              <a:t>A Tableau workbook is a collection of data sources, sheets, dashboards, and stories. All of this is saved as a single Tableau workbook file (.twb or .twbx). A workbook is organized into a collection of tabs of various types:</a:t>
            </a:r>
          </a:p>
          <a:p>
            <a:pPr algn="l">
              <a:buFont typeface="Arial" panose="020B0604020202020204" pitchFamily="34" charset="0"/>
              <a:buChar char="•"/>
            </a:pPr>
            <a:r>
              <a:rPr lang="en-US" b="0" i="0" dirty="0">
                <a:solidFill>
                  <a:srgbClr val="FFFFFF"/>
                </a:solidFill>
                <a:effectLst/>
                <a:latin typeface="Lato"/>
              </a:rPr>
              <a:t>A sheet is a single data visualization, such as a bar chart or a line graph. Since sheet is also a generic term for any tab, we'll often refer to a sheet as a </a:t>
            </a:r>
            <a:r>
              <a:rPr lang="en-US" b="1" i="0" dirty="0">
                <a:solidFill>
                  <a:srgbClr val="FFFFFF"/>
                </a:solidFill>
                <a:effectLst/>
                <a:latin typeface="Lato"/>
              </a:rPr>
              <a:t>view</a:t>
            </a:r>
            <a:r>
              <a:rPr lang="en-US" b="0" i="0" dirty="0">
                <a:solidFill>
                  <a:srgbClr val="FFFFFF"/>
                </a:solidFill>
                <a:effectLst/>
                <a:latin typeface="Lato"/>
              </a:rPr>
              <a:t> because it is a single view of the data.</a:t>
            </a:r>
          </a:p>
          <a:p>
            <a:pPr algn="l">
              <a:buFont typeface="Arial" panose="020B0604020202020204" pitchFamily="34" charset="0"/>
              <a:buChar char="•"/>
            </a:pPr>
            <a:r>
              <a:rPr lang="en-US" b="0" i="0" dirty="0">
                <a:solidFill>
                  <a:srgbClr val="FFFFFF"/>
                </a:solidFill>
                <a:effectLst/>
                <a:latin typeface="Lato"/>
              </a:rPr>
              <a:t>A </a:t>
            </a:r>
            <a:r>
              <a:rPr lang="en-US" b="1" i="0" dirty="0">
                <a:solidFill>
                  <a:srgbClr val="FFFFFF"/>
                </a:solidFill>
                <a:effectLst/>
                <a:latin typeface="Lato"/>
              </a:rPr>
              <a:t>dashboard</a:t>
            </a:r>
            <a:r>
              <a:rPr lang="en-US" b="0" i="0" dirty="0">
                <a:solidFill>
                  <a:srgbClr val="FFFFFF"/>
                </a:solidFill>
                <a:effectLst/>
                <a:latin typeface="Lato"/>
              </a:rPr>
              <a:t> is a presentation of any number of related views and other elements (such as text or images) arranged together as a cohesive whole to communicate a message to an audience. Dashboards are often designed to be interactive.</a:t>
            </a:r>
          </a:p>
          <a:p>
            <a:pPr algn="l">
              <a:buFont typeface="Arial" panose="020B0604020202020204" pitchFamily="34" charset="0"/>
              <a:buChar char="•"/>
            </a:pPr>
            <a:r>
              <a:rPr lang="en-US" b="0" i="0" dirty="0">
                <a:solidFill>
                  <a:srgbClr val="FFFFFF"/>
                </a:solidFill>
                <a:effectLst/>
                <a:latin typeface="Lato"/>
              </a:rPr>
              <a:t>A </a:t>
            </a:r>
            <a:r>
              <a:rPr lang="en-US" b="1" i="0" dirty="0">
                <a:solidFill>
                  <a:srgbClr val="FFFFFF"/>
                </a:solidFill>
                <a:effectLst/>
                <a:latin typeface="Lato"/>
              </a:rPr>
              <a:t>story</a:t>
            </a:r>
            <a:r>
              <a:rPr lang="en-US" b="0" i="0" dirty="0">
                <a:solidFill>
                  <a:srgbClr val="FFFFFF"/>
                </a:solidFill>
                <a:effectLst/>
                <a:latin typeface="Lato"/>
              </a:rPr>
              <a:t> is a collection of dashboards or single views that have been arranged to communicate a narrative from the data. Stories may also be interactive.</a:t>
            </a:r>
          </a:p>
          <a:p>
            <a:pPr marL="158750" indent="0">
              <a:buNone/>
            </a:pPr>
            <a:r>
              <a:rPr lang="en-US" b="0" i="0" dirty="0">
                <a:solidFill>
                  <a:srgbClr val="3C3C3B"/>
                </a:solidFill>
                <a:effectLst/>
                <a:latin typeface="Lato"/>
              </a:rPr>
              <a:t>Along the bottom of the screen, you'll notice a few other items. As you work, a </a:t>
            </a:r>
            <a:r>
              <a:rPr lang="en-US" b="1" i="0" dirty="0">
                <a:solidFill>
                  <a:srgbClr val="3C3C3B"/>
                </a:solidFill>
                <a:effectLst/>
                <a:latin typeface="Lato"/>
              </a:rPr>
              <a:t>status bar</a:t>
            </a:r>
            <a:r>
              <a:rPr lang="en-US" b="0" i="0" dirty="0">
                <a:solidFill>
                  <a:srgbClr val="3C3C3B"/>
                </a:solidFill>
                <a:effectLst/>
                <a:latin typeface="Lato"/>
              </a:rPr>
              <a:t> at the bottom left will display important information and details about the view, selections, and the user. Various controls at the bottom right allow you to navigate between sheets, dashboards, and stories, as well as to view the tabs with </a:t>
            </a:r>
            <a:r>
              <a:rPr lang="en-US" b="1" i="0" dirty="0">
                <a:solidFill>
                  <a:srgbClr val="3C3C3B"/>
                </a:solidFill>
                <a:effectLst/>
                <a:latin typeface="Lato"/>
              </a:rPr>
              <a:t>Show Filmstrip</a:t>
            </a:r>
            <a:r>
              <a:rPr lang="en-US" b="0" i="0" dirty="0">
                <a:solidFill>
                  <a:srgbClr val="3C3C3B"/>
                </a:solidFill>
                <a:effectLst/>
                <a:latin typeface="Lato"/>
              </a:rPr>
              <a:t> or switch to a sheet sorter showing an interactive thumbnail of all sheets in the workbook.</a:t>
            </a: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520901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 It is beyond the scope of this course to cover each connection in depth, but as an example of a cloud data source, we'll consider connecting to Google Sheets.</a:t>
            </a:r>
          </a:p>
          <a:p>
            <a:pPr algn="l"/>
            <a:r>
              <a:rPr lang="en-US" b="0" i="0" dirty="0">
                <a:solidFill>
                  <a:srgbClr val="3C3C3B"/>
                </a:solidFill>
                <a:effectLst/>
                <a:latin typeface="Lato"/>
              </a:rPr>
              <a:t>Google Sheets allows users to create and maintain spreadsheets of data online. Sheets may be shared and collaborated on by many different users. Here, we'll walk through an example of connecting to a sheet that is shared via a link.</a:t>
            </a:r>
          </a:p>
          <a:p>
            <a:pPr marL="158750" indent="0">
              <a:buNone/>
            </a:pPr>
            <a:endParaRPr dirty="0">
              <a:uFillTx/>
            </a:endParaRPr>
          </a:p>
        </p:txBody>
      </p:sp>
    </p:spTree>
    <p:extLst>
      <p:ext uri="{BB962C8B-B14F-4D97-AF65-F5344CB8AC3E}">
        <p14:creationId xmlns:p14="http://schemas.microsoft.com/office/powerpoint/2010/main" val="406685663"/>
      </p:ext>
    </p:extLst>
  </p:cSld>
  <p:clrMapOvr>
    <a:masterClrMapping/>
  </p:clrMapOvr>
</p:notes>
</file>

<file path=ppt/notesSlides/notesSlide7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You will find some additional features:</a:t>
            </a:r>
          </a:p>
          <a:p>
            <a:pPr algn="l">
              <a:buFont typeface="Arial" panose="020B0604020202020204" pitchFamily="34" charset="0"/>
              <a:buChar char="•"/>
            </a:pPr>
            <a:r>
              <a:rPr lang="en-US" b="0" i="0" dirty="0">
                <a:solidFill>
                  <a:srgbClr val="3C3C3B"/>
                </a:solidFill>
                <a:effectLst/>
                <a:latin typeface="Lato"/>
              </a:rPr>
              <a:t>The side menu gives you various options related to managing and navigating Tableau Server.</a:t>
            </a:r>
          </a:p>
          <a:p>
            <a:pPr algn="l">
              <a:buFont typeface="Arial" panose="020B0604020202020204" pitchFamily="34" charset="0"/>
              <a:buChar char="•"/>
            </a:pPr>
            <a:r>
              <a:rPr lang="en-US" b="0" i="0" dirty="0">
                <a:solidFill>
                  <a:srgbClr val="3C3C3B"/>
                </a:solidFill>
                <a:effectLst/>
                <a:latin typeface="Lato"/>
              </a:rPr>
              <a:t>Below that, you'll find a breadcrumb trail informing you which workbook and view you are currently viewing.</a:t>
            </a:r>
          </a:p>
          <a:p>
            <a:pPr marL="158750" indent="0">
              <a:buNone/>
            </a:pPr>
            <a:endParaRPr lang="en-US" dirty="0">
              <a:uFillTx/>
            </a:endParaRPr>
          </a:p>
          <a:p>
            <a:pPr algn="l">
              <a:buFont typeface="Arial" panose="020B0604020202020204" pitchFamily="34" charset="0"/>
              <a:buChar char="•"/>
            </a:pPr>
            <a:r>
              <a:rPr lang="en-US" b="1" i="0" dirty="0">
                <a:solidFill>
                  <a:srgbClr val="3C3C3B"/>
                </a:solidFill>
                <a:effectLst/>
                <a:latin typeface="Lato"/>
              </a:rPr>
              <a:t>Undo</a:t>
            </a:r>
            <a:r>
              <a:rPr lang="en-US" b="0" i="0" dirty="0">
                <a:solidFill>
                  <a:srgbClr val="3C3C3B"/>
                </a:solidFill>
                <a:effectLst/>
                <a:latin typeface="Lato"/>
              </a:rPr>
              <a:t> and </a:t>
            </a:r>
            <a:r>
              <a:rPr lang="en-US" b="1" i="0" dirty="0">
                <a:solidFill>
                  <a:srgbClr val="3C3C3B"/>
                </a:solidFill>
                <a:effectLst/>
                <a:latin typeface="Lato"/>
              </a:rPr>
              <a:t>Redo</a:t>
            </a:r>
            <a:r>
              <a:rPr lang="en-US" b="0" i="0" dirty="0">
                <a:solidFill>
                  <a:srgbClr val="3C3C3B"/>
                </a:solidFill>
                <a:effectLst/>
                <a:latin typeface="Lato"/>
              </a:rPr>
              <a:t> give you the ability to step backward and forward through interactions.</a:t>
            </a:r>
          </a:p>
          <a:p>
            <a:pPr algn="l">
              <a:buFont typeface="Arial" panose="020B0604020202020204" pitchFamily="34" charset="0"/>
              <a:buChar char="•"/>
            </a:pPr>
            <a:r>
              <a:rPr lang="en-US" b="1" i="0" dirty="0">
                <a:solidFill>
                  <a:srgbClr val="3C3C3B"/>
                </a:solidFill>
                <a:effectLst/>
                <a:latin typeface="Lato"/>
              </a:rPr>
              <a:t>Revert</a:t>
            </a:r>
            <a:r>
              <a:rPr lang="en-US" b="0" i="0" dirty="0">
                <a:solidFill>
                  <a:srgbClr val="3C3C3B"/>
                </a:solidFill>
                <a:effectLst/>
                <a:latin typeface="Lato"/>
              </a:rPr>
              <a:t> gives you the ability to undo all changes and revert to the original dashboard.</a:t>
            </a:r>
          </a:p>
          <a:p>
            <a:pPr algn="l">
              <a:buFont typeface="Arial" panose="020B0604020202020204" pitchFamily="34" charset="0"/>
              <a:buChar char="•"/>
            </a:pPr>
            <a:r>
              <a:rPr lang="en-US" b="1" i="0" dirty="0">
                <a:solidFill>
                  <a:srgbClr val="3C3C3B"/>
                </a:solidFill>
                <a:effectLst/>
                <a:latin typeface="Lato"/>
              </a:rPr>
              <a:t>Refresh</a:t>
            </a:r>
            <a:r>
              <a:rPr lang="en-US" b="0" i="0" dirty="0">
                <a:solidFill>
                  <a:srgbClr val="3C3C3B"/>
                </a:solidFill>
                <a:effectLst/>
                <a:latin typeface="Lato"/>
              </a:rPr>
              <a:t> reloads the dashboard and refreshes the data. However, this does not refresh any extracts of the data.</a:t>
            </a:r>
          </a:p>
          <a:p>
            <a:pPr algn="l">
              <a:buFont typeface="Arial" panose="020B0604020202020204" pitchFamily="34" charset="0"/>
              <a:buChar char="•"/>
            </a:pPr>
            <a:r>
              <a:rPr lang="en-US" b="1" i="0" dirty="0">
                <a:solidFill>
                  <a:srgbClr val="3C3C3B"/>
                </a:solidFill>
                <a:effectLst/>
                <a:latin typeface="Lato"/>
              </a:rPr>
              <a:t>Pause</a:t>
            </a:r>
            <a:r>
              <a:rPr lang="en-US" b="0" i="0" dirty="0">
                <a:solidFill>
                  <a:srgbClr val="3C3C3B"/>
                </a:solidFill>
                <a:effectLst/>
                <a:latin typeface="Lato"/>
              </a:rPr>
              <a:t> allows you to pause refreshing of the dashboard based on actions, filter selections, or parameter value changes until you have made all the changes you wish.</a:t>
            </a:r>
          </a:p>
          <a:p>
            <a:pPr algn="l">
              <a:buFont typeface="Arial" panose="020B0604020202020204" pitchFamily="34" charset="0"/>
              <a:buChar char="•"/>
            </a:pPr>
            <a:r>
              <a:rPr lang="en-US" b="1" i="0" dirty="0">
                <a:solidFill>
                  <a:srgbClr val="3C3C3B"/>
                </a:solidFill>
                <a:effectLst/>
                <a:latin typeface="Lato"/>
              </a:rPr>
              <a:t>View</a:t>
            </a:r>
            <a:r>
              <a:rPr lang="en-US" b="0" i="0" dirty="0">
                <a:solidFill>
                  <a:srgbClr val="3C3C3B"/>
                </a:solidFill>
                <a:effectLst/>
                <a:latin typeface="Lato"/>
              </a:rPr>
              <a:t> allows you to save the current state of the dashboard based on selections, filters, and parameter values so you can quickly return to it at a later point. You can also find your saved views here.</a:t>
            </a:r>
          </a:p>
          <a:p>
            <a:pPr algn="l">
              <a:buFont typeface="Arial" panose="020B0604020202020204" pitchFamily="34" charset="0"/>
              <a:buChar char="•"/>
            </a:pPr>
            <a:r>
              <a:rPr lang="en-US" b="1" i="0" dirty="0">
                <a:solidFill>
                  <a:srgbClr val="3C3C3B"/>
                </a:solidFill>
                <a:effectLst/>
                <a:latin typeface="Lato"/>
              </a:rPr>
              <a:t>Alert</a:t>
            </a:r>
            <a:r>
              <a:rPr lang="en-US" b="0" i="0" dirty="0">
                <a:solidFill>
                  <a:srgbClr val="3C3C3B"/>
                </a:solidFill>
                <a:effectLst/>
                <a:latin typeface="Lato"/>
              </a:rPr>
              <a:t> allows you to set up a conditional alert. When a mark in a view reaches a threshold you define, you will receive an alert through email. For example, you might have a line chart of profitability and expect an alert on a day when you meet an organizational goal. Or you might set an alert to receive notification when the count of errors indicated in the data exceeds 0.</a:t>
            </a:r>
          </a:p>
          <a:p>
            <a:pPr algn="l">
              <a:buFont typeface="Arial" panose="020B0604020202020204" pitchFamily="34" charset="0"/>
              <a:buChar char="•"/>
            </a:pPr>
            <a:r>
              <a:rPr lang="en-US" b="1" i="0" dirty="0">
                <a:solidFill>
                  <a:srgbClr val="3C3C3B"/>
                </a:solidFill>
                <a:effectLst/>
                <a:latin typeface="Lato"/>
              </a:rPr>
              <a:t>Subscribe</a:t>
            </a:r>
            <a:r>
              <a:rPr lang="en-US" b="0" i="0" dirty="0">
                <a:solidFill>
                  <a:srgbClr val="3C3C3B"/>
                </a:solidFill>
                <a:effectLst/>
                <a:latin typeface="Lato"/>
              </a:rPr>
              <a:t> allows you to schedule periodic emails of a screenshot of the dashboard. Administrators may also subscribe other users. You might want to consider this option to distribute daily performance reports, sales updates, inventory counts, or any other information you want to push out!</a:t>
            </a:r>
          </a:p>
          <a:p>
            <a:pPr algn="l">
              <a:buFont typeface="Arial" panose="020B0604020202020204" pitchFamily="34" charset="0"/>
              <a:buChar char="•"/>
            </a:pPr>
            <a:r>
              <a:rPr lang="en-US" b="1" i="0" dirty="0">
                <a:solidFill>
                  <a:srgbClr val="3C3C3B"/>
                </a:solidFill>
                <a:effectLst/>
                <a:latin typeface="Lato"/>
              </a:rPr>
              <a:t>Edit</a:t>
            </a:r>
            <a:r>
              <a:rPr lang="en-US" b="0" i="0" dirty="0">
                <a:solidFill>
                  <a:srgbClr val="3C3C3B"/>
                </a:solidFill>
                <a:effectLst/>
                <a:latin typeface="Lato"/>
              </a:rPr>
              <a:t> allows you to edit the dashboard. The interface is very similar to Tableau Desktop. The Tableau Administrator can enable or disable web editing per user or group and also control permissions for saving edited views.</a:t>
            </a:r>
          </a:p>
          <a:p>
            <a:pPr algn="l">
              <a:buFont typeface="Arial" panose="020B0604020202020204" pitchFamily="34" charset="0"/>
              <a:buChar char="•"/>
            </a:pPr>
            <a:r>
              <a:rPr lang="en-US" b="1" i="0" dirty="0">
                <a:solidFill>
                  <a:srgbClr val="3C3C3B"/>
                </a:solidFill>
                <a:effectLst/>
                <a:latin typeface="Lato"/>
              </a:rPr>
              <a:t>Share</a:t>
            </a:r>
            <a:r>
              <a:rPr lang="en-US" b="0" i="0" dirty="0">
                <a:solidFill>
                  <a:srgbClr val="3C3C3B"/>
                </a:solidFill>
                <a:effectLst/>
                <a:latin typeface="Lato"/>
              </a:rPr>
              <a:t> gives you options for sharing the workbook. These options include a URL you can distribute to other licensed users, as well as code for embedding the dashboard in a web page.</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Download</a:t>
            </a:r>
            <a:r>
              <a:rPr lang="en-US" b="0" i="0" dirty="0">
                <a:solidFill>
                  <a:srgbClr val="3C3C3B"/>
                </a:solidFill>
                <a:effectLst/>
                <a:latin typeface="Lato"/>
              </a:rPr>
              <a:t> button allows you to download the data, images of the dashboard, the .pdf, or the workbook, as described earlier.</a:t>
            </a:r>
          </a:p>
          <a:p>
            <a:pPr algn="l">
              <a:buFont typeface="Arial" panose="020B0604020202020204" pitchFamily="34" charset="0"/>
              <a:buChar char="•"/>
            </a:pPr>
            <a:r>
              <a:rPr lang="en-US" b="1" i="0" dirty="0">
                <a:solidFill>
                  <a:srgbClr val="3C3C3B"/>
                </a:solidFill>
                <a:effectLst/>
                <a:latin typeface="Lato"/>
              </a:rPr>
              <a:t>Comments</a:t>
            </a:r>
            <a:r>
              <a:rPr lang="en-US" b="0" i="0" dirty="0">
                <a:solidFill>
                  <a:srgbClr val="3C3C3B"/>
                </a:solidFill>
                <a:effectLst/>
                <a:latin typeface="Lato"/>
              </a:rPr>
              <a:t> give you the ability to collaborate with other Tableau Server users by making comments on the view and responding to the comments of others.</a:t>
            </a:r>
          </a:p>
          <a:p>
            <a:pPr algn="l">
              <a:buFont typeface="Arial" panose="020B0604020202020204" pitchFamily="34" charset="0"/>
              <a:buChar char="•"/>
            </a:pPr>
            <a:r>
              <a:rPr lang="en-US" b="1" i="0" dirty="0">
                <a:solidFill>
                  <a:srgbClr val="3C3C3B"/>
                </a:solidFill>
                <a:effectLst/>
                <a:latin typeface="Lato"/>
              </a:rPr>
              <a:t>Full Screen</a:t>
            </a:r>
            <a:r>
              <a:rPr lang="en-US" b="0" i="0" dirty="0">
                <a:solidFill>
                  <a:srgbClr val="3C3C3B"/>
                </a:solidFill>
                <a:effectLst/>
                <a:latin typeface="Lato"/>
              </a:rPr>
              <a:t> allows you to view the dashboard or view in full screen mode.</a:t>
            </a:r>
          </a:p>
          <a:p>
            <a:pPr algn="l">
              <a:buFont typeface="Arial" panose="020B0604020202020204" pitchFamily="34" charset="0"/>
              <a:buChar char="•"/>
            </a:pPr>
            <a:r>
              <a:rPr lang="en-US" b="1" i="0" dirty="0">
                <a:solidFill>
                  <a:srgbClr val="3C3C3B"/>
                </a:solidFill>
                <a:effectLst/>
                <a:latin typeface="Lato"/>
              </a:rPr>
              <a:t>Metrics</a:t>
            </a:r>
            <a:r>
              <a:rPr lang="en-US" b="0" i="0" dirty="0">
                <a:solidFill>
                  <a:srgbClr val="3C3C3B"/>
                </a:solidFill>
                <a:effectLst/>
                <a:latin typeface="Lato"/>
              </a:rPr>
              <a:t> give you</a:t>
            </a:r>
            <a:r>
              <a:rPr lang="en-US" b="1" i="0" dirty="0">
                <a:solidFill>
                  <a:srgbClr val="3C3C3B"/>
                </a:solidFill>
                <a:effectLst/>
                <a:latin typeface="Lato"/>
              </a:rPr>
              <a:t> </a:t>
            </a:r>
            <a:r>
              <a:rPr lang="en-US" b="0" i="0" dirty="0">
                <a:solidFill>
                  <a:srgbClr val="3C3C3B"/>
                </a:solidFill>
                <a:effectLst/>
                <a:latin typeface="Lato"/>
              </a:rPr>
              <a:t>the ability to define key numbers or indicators that you wish to track.</a:t>
            </a:r>
          </a:p>
          <a:p>
            <a:pPr algn="l"/>
            <a:r>
              <a:rPr lang="en-US" b="0" i="0" dirty="0">
                <a:solidFill>
                  <a:srgbClr val="3C3C3B"/>
                </a:solidFill>
                <a:effectLst/>
                <a:latin typeface="Lato"/>
              </a:rPr>
              <a:t>Now that we've explored some of Tableau Server's interactive capabilities, let's consider some further distribution options with Tableau Server and Tableau Online.</a:t>
            </a:r>
          </a:p>
          <a:p>
            <a:pPr algn="l"/>
            <a:endParaRPr lang="en-US" b="0" i="0" dirty="0">
              <a:solidFill>
                <a:srgbClr val="3C3C3B"/>
              </a:solidFill>
              <a:effectLst/>
              <a:latin typeface="Lato"/>
            </a:endParaRPr>
          </a:p>
          <a:p>
            <a:pPr algn="l"/>
            <a:endParaRPr lang="en-US" b="0" i="0" dirty="0">
              <a:solidFill>
                <a:srgbClr val="3C3C3B"/>
              </a:solidFill>
              <a:effectLst/>
              <a:latin typeface="Lato"/>
            </a:endParaRPr>
          </a:p>
          <a:p>
            <a:pPr algn="l"/>
            <a:r>
              <a:rPr lang="en-US" b="0" i="0" dirty="0">
                <a:solidFill>
                  <a:srgbClr val="3C3C3B"/>
                </a:solidFill>
                <a:effectLst/>
                <a:latin typeface="Montserrat-subs"/>
              </a:rPr>
              <a:t>Additional distribution options using Tableau Server or Tableau Online</a:t>
            </a:r>
          </a:p>
          <a:p>
            <a:pPr algn="l"/>
            <a:r>
              <a:rPr lang="en-US" b="0" i="0" dirty="0">
                <a:solidFill>
                  <a:srgbClr val="3C3C3B"/>
                </a:solidFill>
                <a:effectLst/>
                <a:latin typeface="Lato"/>
              </a:rPr>
              <a:t>Both Tableau Server and Tableau Online provide several other options for sharing your views, dashboards, and data. Along with allowing users to log in to Tableau Server, you might consider the following options:</a:t>
            </a:r>
          </a:p>
          <a:p>
            <a:pPr algn="l">
              <a:buFont typeface="Arial" panose="020B0604020202020204" pitchFamily="34" charset="0"/>
              <a:buChar char="•"/>
            </a:pPr>
            <a:r>
              <a:rPr lang="en-US" b="0" i="0" dirty="0">
                <a:solidFill>
                  <a:srgbClr val="3C3C3B"/>
                </a:solidFill>
                <a:effectLst/>
                <a:latin typeface="Lato"/>
              </a:rPr>
              <a:t>Dashboards, views, and story points can be embedded in websites, portals, and SharePoint. Single-sign-on options exist to allow your website authentication to integrate seamlessly with Tableau Server.</a:t>
            </a:r>
          </a:p>
          <a:p>
            <a:pPr algn="l">
              <a:buFont typeface="Arial" panose="020B0604020202020204" pitchFamily="34" charset="0"/>
              <a:buChar char="•"/>
            </a:pPr>
            <a:r>
              <a:rPr lang="en-US" b="0" i="0" dirty="0">
                <a:solidFill>
                  <a:srgbClr val="3C3C3B"/>
                </a:solidFill>
                <a:effectLst/>
                <a:latin typeface="Lato"/>
              </a:rPr>
              <a:t>Tableau Server allows users to subscribe to views and dashboards and schedule email delivery. The email will contain an up-to-date image of the view and a link to the dashboard on Tableau Server.</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tabcmd</a:t>
            </a:r>
            <a:r>
              <a:rPr lang="en-US" b="0" i="0" dirty="0">
                <a:solidFill>
                  <a:srgbClr val="3C3C3B"/>
                </a:solidFill>
                <a:effectLst/>
                <a:latin typeface="Lato"/>
              </a:rPr>
              <a:t> utility is provided with Tableau Server and may be installed on other machines. The utility provides the ability to automate many functions of Tableau Server, including export features, publishing, and user and security management. This opens up quite a few possibilities for automating delivery.</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REST API</a:t>
            </a:r>
            <a:r>
              <a:rPr lang="en-US" b="0" i="0" dirty="0">
                <a:solidFill>
                  <a:srgbClr val="3C3C3B"/>
                </a:solidFill>
                <a:effectLst/>
                <a:latin typeface="Lato"/>
              </a:rPr>
              <a:t> allows programmatic interaction with Tableau Server. This gives you a wide range of options for exporting data, images, and documents and distributing to users as well as access to usage statistics, users, permissions, and more!</a:t>
            </a:r>
          </a:p>
          <a:p>
            <a:pPr algn="l"/>
            <a:r>
              <a:rPr lang="en-US" b="0" i="0" dirty="0">
                <a:solidFill>
                  <a:srgbClr val="3C3C3B"/>
                </a:solidFill>
                <a:effectLst/>
                <a:latin typeface="Lato"/>
              </a:rPr>
              <a:t>All these options greatly extend the flexibility of distributing data and visualizations to those in the organization who need them most!</a:t>
            </a:r>
          </a:p>
          <a:p>
            <a:pPr marL="158750" indent="0">
              <a:buNone/>
            </a:pPr>
            <a:endParaRPr dirty="0">
              <a:uFillTx/>
            </a:endParaRPr>
          </a:p>
        </p:txBody>
      </p:sp>
    </p:spTree>
    <p:extLst>
      <p:ext uri="{BB962C8B-B14F-4D97-AF65-F5344CB8AC3E}">
        <p14:creationId xmlns:p14="http://schemas.microsoft.com/office/powerpoint/2010/main" val="2191115432"/>
      </p:ext>
    </p:extLst>
  </p:cSld>
  <p:clrMapOvr>
    <a:masterClrMapping/>
  </p:clrMapOvr>
</p:notes>
</file>

<file path=ppt/notesSlides/notesSlide7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You've worked through examples of exploring and prepping data to clean it and structure it for analysis. We've covered numerous types of visualization and how they can uncover deep analytical insights. The four main types of calculations were explored in depth, giving you the tools to extend the data, analysis, and user interactivity. You've built dashboards and told stories with the data. In this lesson, we considered how to share the results of all your work with others.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You now have a solid foundation. At its core, the Tableau platform is intuitive and easy to use. As you dive deeper, the simplicity becomes increasingly beautiful. As you discover new ways to understand your data, solve complex problems, ask new questions, and find new answers in your datasets, your new Tableau skills will help you uncover, interpret, and share new insights hidden in your data.</a:t>
            </a:r>
          </a:p>
          <a:p>
            <a:pPr marL="158750" indent="0">
              <a:buNone/>
            </a:pPr>
            <a:endParaRPr dirty="0">
              <a:uFillTx/>
            </a:endParaRPr>
          </a:p>
        </p:txBody>
      </p:sp>
    </p:spTree>
    <p:extLst>
      <p:ext uri="{BB962C8B-B14F-4D97-AF65-F5344CB8AC3E}">
        <p14:creationId xmlns:p14="http://schemas.microsoft.com/office/powerpoint/2010/main" val="3021715176"/>
      </p:ext>
    </p:extLst>
  </p:cSld>
  <p:clrMapOvr>
    <a:masterClrMapping/>
  </p:clrMapOvr>
</p:notes>
</file>

<file path=ppt/notesSlides/notesSlide7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80224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follow the example, you'll need a free Google account. With your credentials, follow these steps:</a:t>
            </a:r>
          </a:p>
          <a:p>
            <a:pPr algn="l">
              <a:buFont typeface="+mj-lt"/>
              <a:buAutoNum type="arabicPeriod"/>
            </a:pPr>
            <a:r>
              <a:rPr lang="en-US" b="0" i="0" dirty="0">
                <a:solidFill>
                  <a:srgbClr val="3C3C3B"/>
                </a:solidFill>
                <a:effectLst/>
                <a:latin typeface="Lato"/>
              </a:rPr>
              <a:t>Click the </a:t>
            </a:r>
            <a:r>
              <a:rPr lang="en-US" b="1" i="0" dirty="0">
                <a:solidFill>
                  <a:srgbClr val="3C3C3B"/>
                </a:solidFill>
                <a:effectLst/>
                <a:latin typeface="Lato"/>
              </a:rPr>
              <a:t>Add new data source</a:t>
            </a:r>
            <a:r>
              <a:rPr lang="en-US" b="0" i="0" dirty="0">
                <a:solidFill>
                  <a:srgbClr val="3C3C3B"/>
                </a:solidFill>
                <a:effectLst/>
                <a:latin typeface="Lato"/>
              </a:rPr>
              <a:t> button on the toolbar.</a:t>
            </a:r>
          </a:p>
          <a:p>
            <a:pPr algn="l">
              <a:buFont typeface="+mj-lt"/>
              <a:buAutoNum type="arabicPeriod"/>
            </a:pPr>
            <a:r>
              <a:rPr lang="en-US" b="0" i="0" dirty="0">
                <a:solidFill>
                  <a:srgbClr val="3C3C3B"/>
                </a:solidFill>
                <a:effectLst/>
                <a:latin typeface="Lato"/>
              </a:rPr>
              <a:t>Select </a:t>
            </a:r>
            <a:r>
              <a:rPr lang="en-US" b="1" i="0" dirty="0">
                <a:solidFill>
                  <a:srgbClr val="3C3C3B"/>
                </a:solidFill>
                <a:effectLst/>
                <a:latin typeface="Lato"/>
              </a:rPr>
              <a:t>Google Sheets</a:t>
            </a:r>
            <a:r>
              <a:rPr lang="en-US" b="0" i="0" dirty="0">
                <a:solidFill>
                  <a:srgbClr val="3C3C3B"/>
                </a:solidFill>
                <a:effectLst/>
                <a:latin typeface="Lato"/>
              </a:rPr>
              <a:t> from the list of possible data sources. You may use the search box to quickly narrow the list.</a:t>
            </a:r>
          </a:p>
          <a:p>
            <a:pPr algn="l">
              <a:buFont typeface="+mj-lt"/>
              <a:buAutoNum type="arabicPeriod" startAt="3"/>
            </a:pPr>
            <a:r>
              <a:rPr lang="en-US" b="0" i="0" dirty="0">
                <a:solidFill>
                  <a:srgbClr val="3C3C3B"/>
                </a:solidFill>
                <a:effectLst/>
                <a:latin typeface="Lato"/>
              </a:rPr>
              <a:t>On the next screen, sign in to your Google account and allow Tableau Desktop the appropriate permissions. You will then be presented with a list of all your Google Sheets, along with preview and search capabilities, as shown in the following screenshot:</a:t>
            </a:r>
          </a:p>
          <a:p>
            <a:pPr marL="158750" indent="0">
              <a:buNone/>
            </a:pPr>
            <a:endParaRPr dirty="0">
              <a:uFillTx/>
            </a:endParaRPr>
          </a:p>
        </p:txBody>
      </p:sp>
    </p:spTree>
    <p:extLst>
      <p:ext uri="{BB962C8B-B14F-4D97-AF65-F5344CB8AC3E}">
        <p14:creationId xmlns:p14="http://schemas.microsoft.com/office/powerpoint/2010/main" val="32525421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4"/>
            </a:pPr>
            <a:r>
              <a:rPr lang="en-US" b="0" i="0" dirty="0">
                <a:solidFill>
                  <a:srgbClr val="3C3C3B"/>
                </a:solidFill>
                <a:effectLst/>
                <a:latin typeface="Lato"/>
              </a:rPr>
              <a:t>Enter the following URL (for convenience, it is included in the lesson 02 Starter workbook in the </a:t>
            </a:r>
            <a:r>
              <a:rPr lang="en-US" b="1" i="0" dirty="0">
                <a:solidFill>
                  <a:srgbClr val="3C3C3B"/>
                </a:solidFill>
                <a:effectLst/>
                <a:latin typeface="Lato"/>
              </a:rPr>
              <a:t>Connect to Google Sheets</a:t>
            </a:r>
            <a:r>
              <a:rPr lang="en-US" b="0" i="0" dirty="0">
                <a:solidFill>
                  <a:srgbClr val="3C3C3B"/>
                </a:solidFill>
                <a:effectLst/>
                <a:latin typeface="Lato"/>
              </a:rPr>
              <a:t> tab, and may be copied and pasted) into the search box and click the </a:t>
            </a:r>
            <a:r>
              <a:rPr lang="en-US" b="1" i="0" dirty="0">
                <a:solidFill>
                  <a:srgbClr val="3C3C3B"/>
                </a:solidFill>
                <a:effectLst/>
                <a:latin typeface="Lato"/>
              </a:rPr>
              <a:t>Search</a:t>
            </a:r>
            <a:r>
              <a:rPr lang="en-US" b="0" i="0" dirty="0">
                <a:solidFill>
                  <a:srgbClr val="3C3C3B"/>
                </a:solidFill>
                <a:effectLst/>
                <a:latin typeface="Lato"/>
              </a:rPr>
              <a:t> button: </a:t>
            </a:r>
            <a:r>
              <a:rPr lang="en-US" b="0" i="0" u="none" strike="noStrike" dirty="0">
                <a:solidFill>
                  <a:srgbClr val="EC6611"/>
                </a:solidFill>
                <a:effectLst/>
                <a:latin typeface="Lato"/>
                <a:hlinkClick r:id="rId3"/>
              </a:rPr>
              <a:t>https://docs.google.com/spreadsheets/d/1fWMGkPt0o7sdbW50tG4QLSZDwkjNO9X0mCkw-LKYu1A/edit?usp=sharing</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Select the resulting Superstore sheet in the list and then click the </a:t>
            </a:r>
            <a:r>
              <a:rPr lang="en-US" b="1" i="0" dirty="0">
                <a:solidFill>
                  <a:srgbClr val="3C3C3B"/>
                </a:solidFill>
                <a:effectLst/>
                <a:latin typeface="Lato"/>
              </a:rPr>
              <a:t>Connect</a:t>
            </a:r>
            <a:r>
              <a:rPr lang="en-US" b="0" i="0" dirty="0">
                <a:solidFill>
                  <a:srgbClr val="3C3C3B"/>
                </a:solidFill>
                <a:effectLst/>
                <a:latin typeface="Lato"/>
              </a:rPr>
              <a:t> button. You should now see the </a:t>
            </a:r>
            <a:r>
              <a:rPr lang="en-US" b="1" i="0" dirty="0">
                <a:solidFill>
                  <a:srgbClr val="3C3C3B"/>
                </a:solidFill>
                <a:effectLst/>
                <a:latin typeface="Lato"/>
              </a:rPr>
              <a:t>Data Source</a:t>
            </a:r>
            <a:r>
              <a:rPr lang="en-US" b="0" i="0" dirty="0">
                <a:solidFill>
                  <a:srgbClr val="3C3C3B"/>
                </a:solidFill>
                <a:effectLst/>
                <a:latin typeface="Lato"/>
              </a:rPr>
              <a:t> screen.</a:t>
            </a:r>
          </a:p>
          <a:p>
            <a:pPr marL="158750" indent="0">
              <a:buNone/>
            </a:pPr>
            <a:endParaRPr dirty="0">
              <a:uFillTx/>
            </a:endParaRPr>
          </a:p>
        </p:txBody>
      </p:sp>
    </p:spTree>
    <p:extLst>
      <p:ext uri="{BB962C8B-B14F-4D97-AF65-F5344CB8AC3E}">
        <p14:creationId xmlns:p14="http://schemas.microsoft.com/office/powerpoint/2010/main" val="32989562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Click the tab for the </a:t>
            </a:r>
            <a:r>
              <a:rPr lang="en-US" b="1" i="0" dirty="0">
                <a:solidFill>
                  <a:srgbClr val="3C3C3B"/>
                </a:solidFill>
                <a:effectLst/>
                <a:latin typeface="Lato"/>
              </a:rPr>
              <a:t>Connect to Google Sheets</a:t>
            </a:r>
            <a:r>
              <a:rPr lang="en-US" b="0" i="0" dirty="0">
                <a:solidFill>
                  <a:srgbClr val="3C3C3B"/>
                </a:solidFill>
                <a:effectLst/>
                <a:latin typeface="Lato"/>
              </a:rPr>
              <a:t> sheet. You will be prompted for a location to save the extract. Accept the default name and save it (selecting </a:t>
            </a:r>
            <a:r>
              <a:rPr lang="en-US" b="1" i="0" dirty="0">
                <a:solidFill>
                  <a:srgbClr val="3C3C3B"/>
                </a:solidFill>
                <a:effectLst/>
                <a:latin typeface="Lato"/>
              </a:rPr>
              <a:t>Yes</a:t>
            </a:r>
            <a:r>
              <a:rPr lang="en-US" b="0" i="0" dirty="0">
                <a:solidFill>
                  <a:srgbClr val="3C3C3B"/>
                </a:solidFill>
                <a:effectLst/>
                <a:latin typeface="Lato"/>
              </a:rPr>
              <a:t> to overwrite the existing file if needed). The data should be extracted within a few seconds.</a:t>
            </a:r>
          </a:p>
          <a:p>
            <a:pPr marL="158750" indent="0">
              <a:buNone/>
            </a:pPr>
            <a:endParaRPr dirty="0">
              <a:uFillTx/>
            </a:endParaRPr>
          </a:p>
        </p:txBody>
      </p:sp>
    </p:spTree>
    <p:extLst>
      <p:ext uri="{BB962C8B-B14F-4D97-AF65-F5344CB8AC3E}">
        <p14:creationId xmlns:p14="http://schemas.microsoft.com/office/powerpoint/2010/main" val="2819311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FFFFFF"/>
                </a:solidFill>
                <a:effectLst/>
                <a:latin typeface="Lato"/>
              </a:rPr>
              <a:t>If your location is outside the United States, you may need to change your regional settings for Tableau to properly show the states in the map. Use the menu and select </a:t>
            </a:r>
            <a:r>
              <a:rPr lang="en-US" b="1" i="0" dirty="0">
                <a:solidFill>
                  <a:srgbClr val="FFFFFF"/>
                </a:solidFill>
                <a:effectLst/>
                <a:latin typeface="Lato"/>
              </a:rPr>
              <a:t>File</a:t>
            </a:r>
            <a:r>
              <a:rPr lang="en-US" b="0" i="0" dirty="0">
                <a:solidFill>
                  <a:srgbClr val="FFFFFF"/>
                </a:solidFill>
                <a:effectLst/>
                <a:latin typeface="Lato"/>
              </a:rPr>
              <a:t> | </a:t>
            </a:r>
            <a:r>
              <a:rPr lang="en-US" b="1" i="0" dirty="0">
                <a:solidFill>
                  <a:srgbClr val="FFFFFF"/>
                </a:solidFill>
                <a:effectLst/>
                <a:latin typeface="Lato"/>
              </a:rPr>
              <a:t>workbook Locale</a:t>
            </a:r>
            <a:r>
              <a:rPr lang="en-US" b="0" i="0" dirty="0">
                <a:solidFill>
                  <a:srgbClr val="FFFFFF"/>
                </a:solidFill>
                <a:effectLst/>
                <a:latin typeface="Lato"/>
              </a:rPr>
              <a:t> | </a:t>
            </a:r>
            <a:r>
              <a:rPr lang="en-US" b="1" i="0" dirty="0">
                <a:solidFill>
                  <a:srgbClr val="FFFFFF"/>
                </a:solidFill>
                <a:effectLst/>
                <a:latin typeface="Lato"/>
              </a:rPr>
              <a:t>More</a:t>
            </a:r>
            <a:r>
              <a:rPr lang="en-US" b="0" i="0" dirty="0">
                <a:solidFill>
                  <a:srgbClr val="FFFFFF"/>
                </a:solidFill>
                <a:effectLst/>
                <a:latin typeface="Lato"/>
              </a:rPr>
              <a:t> and select </a:t>
            </a:r>
            <a:r>
              <a:rPr lang="en-US" b="1" i="0" dirty="0">
                <a:solidFill>
                  <a:srgbClr val="FFFFFF"/>
                </a:solidFill>
                <a:effectLst/>
                <a:latin typeface="Lato"/>
              </a:rPr>
              <a:t>English (United States)</a:t>
            </a:r>
            <a:r>
              <a:rPr lang="en-US" b="0" i="0" dirty="0">
                <a:solidFill>
                  <a:srgbClr val="FFFFFF"/>
                </a:solidFill>
                <a:effectLst/>
                <a:latin typeface="Lato"/>
              </a:rPr>
              <a:t>.</a:t>
            </a:r>
          </a:p>
          <a:p>
            <a:pPr algn="l"/>
            <a:r>
              <a:rPr lang="en-US" b="0" i="0" dirty="0">
                <a:solidFill>
                  <a:srgbClr val="3C3C3B"/>
                </a:solidFill>
                <a:effectLst/>
                <a:latin typeface="Lato"/>
              </a:rPr>
              <a:t>Now that we've seen a few specific examples of connecting to data, let's consider some shortcuts and how to manage our data sources.</a:t>
            </a:r>
          </a:p>
          <a:p>
            <a:pPr marL="158750" indent="0">
              <a:buNone/>
            </a:pPr>
            <a:endParaRPr lang="en-US" dirty="0">
              <a:uFillTx/>
            </a:endParaRPr>
          </a:p>
          <a:p>
            <a:pPr algn="l"/>
            <a:r>
              <a:rPr lang="en-US" b="0" i="0" dirty="0">
                <a:solidFill>
                  <a:srgbClr val="3C3C3B"/>
                </a:solidFill>
                <a:effectLst/>
                <a:latin typeface="Montserrat-subs"/>
              </a:rPr>
              <a:t>Shortcuts for connecting to data</a:t>
            </a:r>
          </a:p>
          <a:p>
            <a:pPr algn="l"/>
            <a:r>
              <a:rPr lang="en-US" b="0" i="0" dirty="0">
                <a:solidFill>
                  <a:srgbClr val="3C3C3B"/>
                </a:solidFill>
                <a:effectLst/>
                <a:latin typeface="Lato"/>
              </a:rPr>
              <a:t>You can make certain connections very quickly. These options will allow you to begin analyzing more quickly:</a:t>
            </a:r>
          </a:p>
          <a:p>
            <a:pPr algn="l">
              <a:buFont typeface="Arial" panose="020B0604020202020204" pitchFamily="34" charset="0"/>
              <a:buChar char="•"/>
            </a:pPr>
            <a:r>
              <a:rPr lang="en-US" b="0" i="0" dirty="0">
                <a:solidFill>
                  <a:srgbClr val="3C3C3B"/>
                </a:solidFill>
                <a:effectLst/>
                <a:latin typeface="Lato"/>
              </a:rPr>
              <a:t>Paste data from the clipboard. If you have copied data in your system's clipboard from any source (for example, a spreadsheet, a table on a web page, or a text file), you can then paste the data directly into Tableau. This can be done using </a:t>
            </a:r>
            <a:r>
              <a:rPr lang="en-US" b="0" i="1" dirty="0">
                <a:solidFill>
                  <a:srgbClr val="3C3C3B"/>
                </a:solidFill>
                <a:effectLst/>
                <a:latin typeface="Lato"/>
              </a:rPr>
              <a:t>Ctrl + V</a:t>
            </a:r>
            <a:r>
              <a:rPr lang="en-US" b="0" i="0" dirty="0">
                <a:solidFill>
                  <a:srgbClr val="3C3C3B"/>
                </a:solidFill>
                <a:effectLst/>
                <a:latin typeface="Lato"/>
              </a:rPr>
              <a:t>, or </a:t>
            </a:r>
            <a:r>
              <a:rPr lang="en-US" b="1" i="0" dirty="0">
                <a:solidFill>
                  <a:srgbClr val="3C3C3B"/>
                </a:solidFill>
                <a:effectLst/>
                <a:latin typeface="Lato"/>
              </a:rPr>
              <a:t>Data | Paste Data</a:t>
            </a:r>
            <a:r>
              <a:rPr lang="en-US" b="0" i="0" dirty="0">
                <a:solidFill>
                  <a:srgbClr val="3C3C3B"/>
                </a:solidFill>
                <a:effectLst/>
                <a:latin typeface="Lato"/>
              </a:rPr>
              <a:t> from the menu. The data will be stored as a file and you will be alerted to its location when you save the workbook.</a:t>
            </a:r>
          </a:p>
          <a:p>
            <a:pPr algn="l">
              <a:buFont typeface="Arial" panose="020B0604020202020204" pitchFamily="34" charset="0"/>
              <a:buChar char="•"/>
            </a:pPr>
            <a:r>
              <a:rPr lang="en-US" b="0" i="0" dirty="0">
                <a:solidFill>
                  <a:srgbClr val="3C3C3B"/>
                </a:solidFill>
                <a:effectLst/>
                <a:latin typeface="Lato"/>
              </a:rPr>
              <a:t>Select</a:t>
            </a:r>
            <a:r>
              <a:rPr lang="en-US" b="1" i="0" dirty="0">
                <a:solidFill>
                  <a:srgbClr val="3C3C3B"/>
                </a:solidFill>
                <a:effectLst/>
                <a:latin typeface="Lato"/>
              </a:rPr>
              <a:t> File | Open </a:t>
            </a:r>
            <a:r>
              <a:rPr lang="en-US" b="0" i="0" dirty="0">
                <a:solidFill>
                  <a:srgbClr val="3C3C3B"/>
                </a:solidFill>
                <a:effectLst/>
                <a:latin typeface="Lato"/>
              </a:rPr>
              <a:t>from the menu. This will allow you to open any data file that Tableau supports, such as text files, Excel files, Access files (not available on macOS), spatial files, statistical files, JSON, and even offline cube (.cub) files.</a:t>
            </a:r>
          </a:p>
          <a:p>
            <a:pPr algn="l">
              <a:buFont typeface="Arial" panose="020B0604020202020204" pitchFamily="34" charset="0"/>
              <a:buChar char="•"/>
            </a:pPr>
            <a:r>
              <a:rPr lang="en-US" b="0" i="0" dirty="0">
                <a:solidFill>
                  <a:srgbClr val="3C3C3B"/>
                </a:solidFill>
                <a:effectLst/>
                <a:latin typeface="Lato"/>
              </a:rPr>
              <a:t>Drag and drop a file from Windows Explorer or Finder onto the Tableau workspace. Any valid file-based data source can be dropped onto the Tableau workspace or even the Tableau shortcut on your desktop or taskbar.</a:t>
            </a:r>
          </a:p>
          <a:p>
            <a:pPr algn="l">
              <a:buFont typeface="Arial" panose="020B0604020202020204" pitchFamily="34" charset="0"/>
              <a:buChar char="•"/>
            </a:pPr>
            <a:r>
              <a:rPr lang="en-US" b="0" i="0" dirty="0">
                <a:solidFill>
                  <a:srgbClr val="3C3C3B"/>
                </a:solidFill>
                <a:effectLst/>
                <a:latin typeface="Lato"/>
              </a:rPr>
              <a:t>Duplicate an existing data source. You can duplicate an existing data source by right-clicking and selecting </a:t>
            </a:r>
            <a:r>
              <a:rPr lang="en-US" b="1" i="0" dirty="0">
                <a:solidFill>
                  <a:srgbClr val="3C3C3B"/>
                </a:solidFill>
                <a:effectLst/>
                <a:latin typeface="Lato"/>
              </a:rPr>
              <a:t>Duplicate</a:t>
            </a:r>
            <a:r>
              <a:rPr lang="en-US" b="0" i="0" dirty="0">
                <a:solidFill>
                  <a:srgbClr val="3C3C3B"/>
                </a:solidFill>
                <a:effectLst/>
                <a:latin typeface="Lato"/>
              </a:rPr>
              <a:t>.</a:t>
            </a:r>
          </a:p>
          <a:p>
            <a:pPr algn="l"/>
            <a:r>
              <a:rPr lang="en-US" b="0" i="0" dirty="0">
                <a:solidFill>
                  <a:srgbClr val="3C3C3B"/>
                </a:solidFill>
                <a:effectLst/>
                <a:latin typeface="Lato"/>
              </a:rPr>
              <a:t>These shortcuts provide a quick way for analyzing the data you need. Let's turn our attention to managing the data sources.</a:t>
            </a:r>
          </a:p>
          <a:p>
            <a:pPr marL="158750" indent="0">
              <a:buNone/>
            </a:pPr>
            <a:endParaRPr dirty="0">
              <a:uFillTx/>
            </a:endParaRPr>
          </a:p>
        </p:txBody>
      </p:sp>
    </p:spTree>
    <p:extLst>
      <p:ext uri="{BB962C8B-B14F-4D97-AF65-F5344CB8AC3E}">
        <p14:creationId xmlns:p14="http://schemas.microsoft.com/office/powerpoint/2010/main" val="41233780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Right-clicking a field in the data pane reveals a menu of metadata options. Some of these options will be demonstrated in a later exercise; others will be explained throughout the course. These are some of the options available via right-clicking:</a:t>
            </a:r>
          </a:p>
          <a:p>
            <a:pPr algn="l">
              <a:buFont typeface="Arial" panose="020B0604020202020204" pitchFamily="34" charset="0"/>
              <a:buChar char="•"/>
            </a:pPr>
            <a:r>
              <a:rPr lang="en-US" b="0" i="0" dirty="0">
                <a:solidFill>
                  <a:srgbClr val="3C3C3B"/>
                </a:solidFill>
                <a:effectLst/>
                <a:latin typeface="Lato"/>
              </a:rPr>
              <a:t>Renaming the field</a:t>
            </a:r>
          </a:p>
          <a:p>
            <a:pPr algn="l">
              <a:buFont typeface="Arial" panose="020B0604020202020204" pitchFamily="34" charset="0"/>
              <a:buChar char="•"/>
            </a:pPr>
            <a:r>
              <a:rPr lang="en-US" b="0" i="0" dirty="0">
                <a:solidFill>
                  <a:srgbClr val="3C3C3B"/>
                </a:solidFill>
                <a:effectLst/>
                <a:latin typeface="Lato"/>
              </a:rPr>
              <a:t>Hiding the field</a:t>
            </a:r>
          </a:p>
          <a:p>
            <a:pPr algn="l">
              <a:buFont typeface="Arial" panose="020B0604020202020204" pitchFamily="34" charset="0"/>
              <a:buChar char="•"/>
            </a:pPr>
            <a:r>
              <a:rPr lang="en-US" b="0" i="0" dirty="0">
                <a:solidFill>
                  <a:srgbClr val="3C3C3B"/>
                </a:solidFill>
                <a:effectLst/>
                <a:latin typeface="Lato"/>
              </a:rPr>
              <a:t>Changing aliases for values of a non-date dimension</a:t>
            </a:r>
          </a:p>
          <a:p>
            <a:pPr algn="l">
              <a:buFont typeface="Arial" panose="020B0604020202020204" pitchFamily="34" charset="0"/>
              <a:buChar char="•"/>
            </a:pPr>
            <a:r>
              <a:rPr lang="en-US" b="0" i="0" dirty="0">
                <a:solidFill>
                  <a:srgbClr val="3C3C3B"/>
                </a:solidFill>
                <a:effectLst/>
                <a:latin typeface="Lato"/>
              </a:rPr>
              <a:t>Creating calculated fields, groups, sets, bins, or parameters</a:t>
            </a:r>
          </a:p>
          <a:p>
            <a:pPr algn="l">
              <a:buFont typeface="Arial" panose="020B0604020202020204" pitchFamily="34" charset="0"/>
              <a:buChar char="•"/>
            </a:pPr>
            <a:r>
              <a:rPr lang="en-US" b="0" i="0" dirty="0">
                <a:solidFill>
                  <a:srgbClr val="3C3C3B"/>
                </a:solidFill>
                <a:effectLst/>
                <a:latin typeface="Lato"/>
              </a:rPr>
              <a:t>Splitting the field</a:t>
            </a:r>
          </a:p>
          <a:p>
            <a:pPr algn="l">
              <a:buFont typeface="Arial" panose="020B0604020202020204" pitchFamily="34" charset="0"/>
              <a:buChar char="•"/>
            </a:pPr>
            <a:r>
              <a:rPr lang="en-US" b="0" i="0" dirty="0">
                <a:solidFill>
                  <a:srgbClr val="3C3C3B"/>
                </a:solidFill>
                <a:effectLst/>
                <a:latin typeface="Lato"/>
              </a:rPr>
              <a:t>Changing the default use of a date or numeric field to either discrete or continuous</a:t>
            </a:r>
          </a:p>
          <a:p>
            <a:pPr algn="l">
              <a:buFont typeface="Arial" panose="020B0604020202020204" pitchFamily="34" charset="0"/>
              <a:buChar char="•"/>
            </a:pPr>
            <a:r>
              <a:rPr lang="en-US" b="0" i="0" dirty="0">
                <a:solidFill>
                  <a:srgbClr val="3C3C3B"/>
                </a:solidFill>
                <a:effectLst/>
                <a:latin typeface="Lato"/>
              </a:rPr>
              <a:t>Redefining the field as a dimension or a measure</a:t>
            </a:r>
          </a:p>
          <a:p>
            <a:pPr algn="l">
              <a:buFont typeface="Arial" panose="020B0604020202020204" pitchFamily="34" charset="0"/>
              <a:buChar char="•"/>
            </a:pPr>
            <a:r>
              <a:rPr lang="en-US" b="0" i="0" dirty="0">
                <a:solidFill>
                  <a:srgbClr val="3C3C3B"/>
                </a:solidFill>
                <a:effectLst/>
                <a:latin typeface="Lato"/>
              </a:rPr>
              <a:t>Changing the data type of the field</a:t>
            </a:r>
          </a:p>
          <a:p>
            <a:pPr algn="l">
              <a:buFont typeface="Arial" panose="020B0604020202020204" pitchFamily="34" charset="0"/>
              <a:buChar char="•"/>
            </a:pPr>
            <a:r>
              <a:rPr lang="en-US" b="0" i="0" dirty="0">
                <a:solidFill>
                  <a:srgbClr val="3C3C3B"/>
                </a:solidFill>
                <a:effectLst/>
                <a:latin typeface="Lato"/>
              </a:rPr>
              <a:t>Assigning a geographic role to the field</a:t>
            </a:r>
          </a:p>
          <a:p>
            <a:pPr algn="l">
              <a:buFont typeface="Arial" panose="020B0604020202020204" pitchFamily="34" charset="0"/>
              <a:buChar char="•"/>
            </a:pPr>
            <a:r>
              <a:rPr lang="en-US" b="0" i="0" dirty="0">
                <a:solidFill>
                  <a:srgbClr val="3C3C3B"/>
                </a:solidFill>
                <a:effectLst/>
                <a:latin typeface="Lato"/>
              </a:rPr>
              <a:t>Changing defaults for how a field is displayed in a visualization, such as the default colors and shapes, number or date format, sort order (for dimensions), or type of aggregation (for measures)</a:t>
            </a:r>
          </a:p>
          <a:p>
            <a:pPr algn="l">
              <a:buFont typeface="Arial" panose="020B0604020202020204" pitchFamily="34" charset="0"/>
              <a:buChar char="•"/>
            </a:pPr>
            <a:r>
              <a:rPr lang="en-US" b="0" i="0" dirty="0">
                <a:solidFill>
                  <a:srgbClr val="3C3C3B"/>
                </a:solidFill>
                <a:effectLst/>
                <a:latin typeface="Lato"/>
              </a:rPr>
              <a:t>Adding a default comment for a field (which will be shown as a tooltip when hovering over a field in the data pane, or shown as part of the description when </a:t>
            </a:r>
            <a:r>
              <a:rPr lang="en-US" b="1" i="0" dirty="0">
                <a:solidFill>
                  <a:srgbClr val="3C3C3B"/>
                </a:solidFill>
                <a:effectLst/>
                <a:latin typeface="Lato"/>
              </a:rPr>
              <a:t>Describe...</a:t>
            </a:r>
            <a:r>
              <a:rPr lang="en-US" b="0" i="0" dirty="0">
                <a:solidFill>
                  <a:srgbClr val="3C3C3B"/>
                </a:solidFill>
                <a:effectLst/>
                <a:latin typeface="Lato"/>
              </a:rPr>
              <a:t> is selected from the menu)</a:t>
            </a:r>
          </a:p>
          <a:p>
            <a:pPr algn="l">
              <a:buFont typeface="Arial" panose="020B0604020202020204" pitchFamily="34" charset="0"/>
              <a:buChar char="•"/>
            </a:pPr>
            <a:r>
              <a:rPr lang="en-US" b="0" i="0" dirty="0">
                <a:solidFill>
                  <a:srgbClr val="3C3C3B"/>
                </a:solidFill>
                <a:effectLst/>
                <a:latin typeface="Lato"/>
              </a:rPr>
              <a:t>Adding or removing the field from a hierarchy</a:t>
            </a:r>
          </a:p>
          <a:p>
            <a:pPr algn="l"/>
            <a:r>
              <a:rPr lang="en-US" b="0" i="0" dirty="0">
                <a:solidFill>
                  <a:srgbClr val="FFFFFF"/>
                </a:solidFill>
                <a:effectLst/>
                <a:latin typeface="Lato"/>
              </a:rPr>
              <a:t>Metadata options that relate to the visual display of the field, such as default sort order or default number format, define the overall default for a field. However, you can override the defaults in any individual view by right-clicking the active field on the shelf and selecting the desired options.</a:t>
            </a:r>
          </a:p>
          <a:p>
            <a:pPr marL="158750" indent="0">
              <a:buNone/>
            </a:pPr>
            <a:endParaRPr dirty="0">
              <a:uFillTx/>
            </a:endParaRPr>
          </a:p>
        </p:txBody>
      </p:sp>
    </p:spTree>
    <p:extLst>
      <p:ext uri="{BB962C8B-B14F-4D97-AF65-F5344CB8AC3E}">
        <p14:creationId xmlns:p14="http://schemas.microsoft.com/office/powerpoint/2010/main" val="40224054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see how this works, use the filled map view of Profit by State that you created in the </a:t>
            </a:r>
            <a:r>
              <a:rPr lang="en-US" b="1" i="0" dirty="0">
                <a:solidFill>
                  <a:srgbClr val="3C3C3B"/>
                </a:solidFill>
                <a:effectLst/>
                <a:latin typeface="Lato"/>
              </a:rPr>
              <a:t>Connect to Google Sheets</a:t>
            </a:r>
            <a:r>
              <a:rPr lang="en-US" b="0" i="0" dirty="0">
                <a:solidFill>
                  <a:srgbClr val="3C3C3B"/>
                </a:solidFill>
                <a:effectLst/>
                <a:latin typeface="Lato"/>
              </a:rPr>
              <a:t> view. If you did not create this view, you may use the </a:t>
            </a:r>
            <a:r>
              <a:rPr lang="en-US" b="1" i="0" dirty="0">
                <a:solidFill>
                  <a:srgbClr val="3C3C3B"/>
                </a:solidFill>
                <a:effectLst/>
                <a:latin typeface="Lato"/>
              </a:rPr>
              <a:t>Orders and Returns</a:t>
            </a:r>
            <a:r>
              <a:rPr lang="en-US" b="0" i="0" dirty="0">
                <a:solidFill>
                  <a:srgbClr val="3C3C3B"/>
                </a:solidFill>
                <a:effectLst/>
                <a:latin typeface="Lato"/>
              </a:rPr>
              <a:t> data source, though the resulting view will be slightly different. With the filled map in front of you, follow these steps:</a:t>
            </a:r>
          </a:p>
          <a:p>
            <a:pPr algn="l">
              <a:buFont typeface="+mj-lt"/>
              <a:buAutoNum type="arabicPeriod"/>
            </a:pPr>
            <a:r>
              <a:rPr lang="en-US" b="0" i="0" dirty="0">
                <a:solidFill>
                  <a:srgbClr val="3C3C3B"/>
                </a:solidFill>
                <a:effectLst/>
                <a:latin typeface="Lato"/>
              </a:rPr>
              <a:t>Right-click the </a:t>
            </a:r>
            <a:r>
              <a:rPr lang="en-US" b="1" i="0" dirty="0">
                <a:solidFill>
                  <a:srgbClr val="3C3C3B"/>
                </a:solidFill>
                <a:effectLst/>
                <a:latin typeface="Lato"/>
              </a:rPr>
              <a:t>Profit</a:t>
            </a:r>
            <a:r>
              <a:rPr lang="en-US" b="0" i="0" dirty="0">
                <a:solidFill>
                  <a:srgbClr val="3C3C3B"/>
                </a:solidFill>
                <a:effectLst/>
                <a:latin typeface="Lato"/>
              </a:rPr>
              <a:t> field in the data pane and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Number Format...</a:t>
            </a:r>
            <a:r>
              <a:rPr lang="en-US" b="0" i="0" dirty="0">
                <a:solidFill>
                  <a:srgbClr val="3C3C3B"/>
                </a:solidFill>
                <a:effectLst/>
                <a:latin typeface="Lato"/>
              </a:rPr>
              <a:t>. The resulting dialog gives you many options for numeric format.</a:t>
            </a:r>
          </a:p>
          <a:p>
            <a:pPr algn="l">
              <a:buFont typeface="+mj-lt"/>
              <a:buAutoNum type="arabicPeriod"/>
            </a:pPr>
            <a:r>
              <a:rPr lang="en-US" b="0" i="0" dirty="0">
                <a:solidFill>
                  <a:srgbClr val="3C3C3B"/>
                </a:solidFill>
                <a:effectLst/>
                <a:latin typeface="Lato"/>
              </a:rPr>
              <a:t>Set the number format to </a:t>
            </a:r>
            <a:r>
              <a:rPr lang="en-US" b="1" i="0" dirty="0">
                <a:solidFill>
                  <a:srgbClr val="3C3C3B"/>
                </a:solidFill>
                <a:effectLst/>
                <a:latin typeface="Lato"/>
              </a:rPr>
              <a:t>Currency (Custom)</a:t>
            </a:r>
            <a:r>
              <a:rPr lang="en-US" b="0" i="0" dirty="0">
                <a:solidFill>
                  <a:srgbClr val="3C3C3B"/>
                </a:solidFill>
                <a:effectLst/>
                <a:latin typeface="Lato"/>
              </a:rPr>
              <a:t> with 0 </a:t>
            </a:r>
            <a:r>
              <a:rPr lang="en-US" b="1" i="0" dirty="0">
                <a:solidFill>
                  <a:srgbClr val="3C3C3B"/>
                </a:solidFill>
                <a:effectLst/>
                <a:latin typeface="Lato"/>
              </a:rPr>
              <a:t>Decimal places</a:t>
            </a:r>
            <a:r>
              <a:rPr lang="en-US" b="0" i="0" dirty="0">
                <a:solidFill>
                  <a:srgbClr val="3C3C3B"/>
                </a:solidFill>
                <a:effectLst/>
                <a:latin typeface="Lato"/>
              </a:rPr>
              <a:t> and the </a:t>
            </a:r>
            <a:r>
              <a:rPr lang="en-US" b="1" i="0" dirty="0">
                <a:solidFill>
                  <a:srgbClr val="3C3C3B"/>
                </a:solidFill>
                <a:effectLst/>
                <a:latin typeface="Lato"/>
              </a:rPr>
              <a:t>Display Units</a:t>
            </a:r>
            <a:r>
              <a:rPr lang="en-US" b="0" i="0" dirty="0">
                <a:solidFill>
                  <a:srgbClr val="3C3C3B"/>
                </a:solidFill>
                <a:effectLst/>
                <a:latin typeface="Lato"/>
              </a:rPr>
              <a:t> in Thousands (K). After clicking </a:t>
            </a:r>
            <a:r>
              <a:rPr lang="en-US" b="1" i="0" dirty="0">
                <a:solidFill>
                  <a:srgbClr val="3C3C3B"/>
                </a:solidFill>
                <a:effectLst/>
                <a:latin typeface="Lato"/>
              </a:rPr>
              <a:t>OK</a:t>
            </a:r>
            <a:r>
              <a:rPr lang="en-US" b="0" i="0" dirty="0">
                <a:solidFill>
                  <a:srgbClr val="3C3C3B"/>
                </a:solidFill>
                <a:effectLst/>
                <a:latin typeface="Lato"/>
              </a:rPr>
              <a:t>, you should notice that the labels on the map have updated to include currency notation:</a:t>
            </a:r>
          </a:p>
          <a:p>
            <a:pPr marL="158750" indent="0">
              <a:buNone/>
            </a:pPr>
            <a:endParaRPr dirty="0">
              <a:uFillTx/>
            </a:endParaRPr>
          </a:p>
        </p:txBody>
      </p:sp>
    </p:spTree>
    <p:extLst>
      <p:ext uri="{BB962C8B-B14F-4D97-AF65-F5344CB8AC3E}">
        <p14:creationId xmlns:p14="http://schemas.microsoft.com/office/powerpoint/2010/main" val="23555724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3"/>
            </a:pPr>
            <a:r>
              <a:rPr lang="en-US" b="0" i="0" dirty="0">
                <a:solidFill>
                  <a:srgbClr val="3C3C3B"/>
                </a:solidFill>
                <a:effectLst/>
                <a:latin typeface="Lato"/>
              </a:rPr>
              <a:t>Right-click the </a:t>
            </a:r>
            <a:r>
              <a:rPr lang="en-US" b="1" i="0" dirty="0">
                <a:solidFill>
                  <a:srgbClr val="3C3C3B"/>
                </a:solidFill>
                <a:effectLst/>
                <a:latin typeface="Lato"/>
              </a:rPr>
              <a:t>Profit</a:t>
            </a:r>
            <a:r>
              <a:rPr lang="en-US" b="0" i="0" dirty="0">
                <a:solidFill>
                  <a:srgbClr val="3C3C3B"/>
                </a:solidFill>
                <a:effectLst/>
                <a:latin typeface="Lato"/>
              </a:rPr>
              <a:t> field again and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Color...</a:t>
            </a:r>
            <a:r>
              <a:rPr lang="en-US" b="0" i="0" dirty="0">
                <a:solidFill>
                  <a:srgbClr val="3C3C3B"/>
                </a:solidFill>
                <a:effectLst/>
                <a:latin typeface="Lato"/>
              </a:rPr>
              <a:t>. The resulting dialog gives you an option to select and customize the default color encoding of the </a:t>
            </a:r>
            <a:r>
              <a:rPr lang="en-US" b="1" i="0" dirty="0">
                <a:solidFill>
                  <a:srgbClr val="3C3C3B"/>
                </a:solidFill>
                <a:effectLst/>
                <a:latin typeface="Lato"/>
              </a:rPr>
              <a:t>Profit</a:t>
            </a:r>
            <a:r>
              <a:rPr lang="en-US" b="0" i="0" dirty="0">
                <a:solidFill>
                  <a:srgbClr val="3C3C3B"/>
                </a:solidFill>
                <a:effectLst/>
                <a:latin typeface="Lato"/>
              </a:rPr>
              <a:t> field. Experiment with various palettes and settings. Notice that every time you click the </a:t>
            </a:r>
            <a:r>
              <a:rPr lang="en-US" b="1" i="0" dirty="0">
                <a:solidFill>
                  <a:srgbClr val="3C3C3B"/>
                </a:solidFill>
                <a:effectLst/>
                <a:latin typeface="Lato"/>
              </a:rPr>
              <a:t>Apply</a:t>
            </a:r>
            <a:r>
              <a:rPr lang="en-US" b="0" i="0" dirty="0">
                <a:solidFill>
                  <a:srgbClr val="3C3C3B"/>
                </a:solidFill>
                <a:effectLst/>
                <a:latin typeface="Lato"/>
              </a:rPr>
              <a:t> button, the visualization updates.</a:t>
            </a:r>
          </a:p>
          <a:p>
            <a:pPr algn="l"/>
            <a:r>
              <a:rPr lang="en-US" b="0" i="0" dirty="0">
                <a:solidFill>
                  <a:srgbClr val="FFFFFF"/>
                </a:solidFill>
                <a:effectLst/>
                <a:latin typeface="Lato"/>
              </a:rPr>
              <a:t>Diverging palettes (palettes that blend from one color to another) work particularly well for fields such as </a:t>
            </a:r>
            <a:r>
              <a:rPr lang="en-US" b="1" i="0" dirty="0">
                <a:solidFill>
                  <a:srgbClr val="FFFFFF"/>
                </a:solidFill>
                <a:effectLst/>
                <a:latin typeface="Lato"/>
              </a:rPr>
              <a:t>Profit</a:t>
            </a:r>
            <a:r>
              <a:rPr lang="en-US" b="0" i="0" dirty="0">
                <a:solidFill>
                  <a:srgbClr val="FFFFFF"/>
                </a:solidFill>
                <a:effectLst/>
                <a:latin typeface="Lato"/>
              </a:rPr>
              <a:t>, which can have negative and positive values. The default center of 0 allows you to easily tell what values are positive or negative based on the color shown.</a:t>
            </a:r>
          </a:p>
          <a:p>
            <a:pPr algn="l"/>
            <a:endParaRPr lang="en-US" b="0" i="0" dirty="0">
              <a:solidFill>
                <a:srgbClr val="FFFFFF"/>
              </a:solidFill>
              <a:effectLst/>
              <a:latin typeface="Lato"/>
            </a:endParaRPr>
          </a:p>
          <a:p>
            <a:pPr algn="l"/>
            <a:r>
              <a:rPr lang="en-US" b="0" i="0" dirty="0">
                <a:solidFill>
                  <a:srgbClr val="3C3C3B"/>
                </a:solidFill>
                <a:effectLst/>
                <a:latin typeface="Lato"/>
              </a:rPr>
              <a:t>Because you have set the default format for the field at the data-source level, any additional views you create using </a:t>
            </a:r>
            <a:r>
              <a:rPr lang="en-US" b="1" i="0" dirty="0">
                <a:solidFill>
                  <a:srgbClr val="3C3C3B"/>
                </a:solidFill>
                <a:effectLst/>
                <a:latin typeface="Lato"/>
              </a:rPr>
              <a:t>Profit</a:t>
            </a:r>
            <a:r>
              <a:rPr lang="en-US" b="0" i="0" dirty="0">
                <a:solidFill>
                  <a:srgbClr val="3C3C3B"/>
                </a:solidFill>
                <a:effectLst/>
                <a:latin typeface="Lato"/>
              </a:rPr>
              <a:t> will include the default formatting you specified.</a:t>
            </a:r>
          </a:p>
          <a:p>
            <a:pPr algn="l"/>
            <a:r>
              <a:rPr lang="en-US" b="0" i="0" dirty="0">
                <a:solidFill>
                  <a:srgbClr val="FFFFFF"/>
                </a:solidFill>
                <a:effectLst/>
                <a:latin typeface="Lato"/>
              </a:rPr>
              <a:t>Consider using color blind-safe colors in your visualizations. Orange and blue are usually considered a color blind-safe alternative to red and green. Tableau also includes a discrete color blind-safe palette. Additionally, consider adjusting the intensity of the colors, using labels, or different visualizations to make your visualizations more accessible.</a:t>
            </a:r>
          </a:p>
          <a:p>
            <a:pPr marL="158750" indent="0" algn="l">
              <a:buNone/>
            </a:pPr>
            <a:endParaRPr lang="en-US" b="0" i="0" dirty="0">
              <a:solidFill>
                <a:srgbClr val="FFFFFF"/>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885411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Nearly all data sources allow the option of either connecting live or extracting the data. A few cloud-based data sources require an extract. Conversely, OLAP data sources cannot be extracted and require live connections.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When using a live connection, Tableau issues queries directly to the data source (or uses data in the cache, if possible). When you extract the data, Tableau pulls some or all of the data from the original source and stores it in an extract file. Prior to version 10.5, Tableau used a Tableau Data Extract (.tde) file. Starting with version 10.5, Tableau uses Hyper extracts (.hyper) and will convert .tde files to .hyper as you update older workbooks.</a:t>
            </a:r>
          </a:p>
          <a:p>
            <a:pPr algn="l"/>
            <a:r>
              <a:rPr lang="en-US" b="0" i="0" dirty="0">
                <a:solidFill>
                  <a:srgbClr val="3C3C3B"/>
                </a:solidFill>
                <a:effectLst/>
                <a:latin typeface="Lato"/>
              </a:rPr>
              <a:t>The fundamental paradigm of how Tableau works with data does not change, but you'll notice that Tableau is now querying and getting results from the extract. Data can be retrieved from the source again to refresh the extract. Thus, each extract is a snapshot of the data source at the time of the latest refresh. Extracts offer the benefit of being portable and extremely efficient.</a:t>
            </a:r>
          </a:p>
          <a:p>
            <a:pPr marL="158750" indent="0">
              <a:buNone/>
            </a:pPr>
            <a:endParaRPr dirty="0">
              <a:uFillTx/>
            </a:endParaRPr>
          </a:p>
        </p:txBody>
      </p:sp>
    </p:spTree>
    <p:extLst>
      <p:ext uri="{BB962C8B-B14F-4D97-AF65-F5344CB8AC3E}">
        <p14:creationId xmlns:p14="http://schemas.microsoft.com/office/powerpoint/2010/main" val="3588910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Extracts can be created in multiple ways,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390637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Now that you have connected to the data in the text file, we'll explore some examples that lay the foundation for data visualization and then move on to building some foundational visualization types. </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FFFFFF"/>
                </a:solidFill>
                <a:effectLst/>
                <a:latin typeface="Lato"/>
              </a:rPr>
              <a:t>The files for each lesson include a Starter workbook that allows you to work through the examples given in this course. If, at any time, you'd like to see the completed examples, open the Complete workbook for the lesson.</a:t>
            </a:r>
          </a:p>
          <a:p>
            <a:pPr algn="l"/>
            <a:r>
              <a:rPr lang="en-US" b="0" i="0" dirty="0">
                <a:solidFill>
                  <a:srgbClr val="3C3C3B"/>
                </a:solidFill>
                <a:effectLst/>
                <a:latin typeface="Lato"/>
              </a:rPr>
              <a:t>Having made a connection to the data, you are ready to start visualizing and analyzing it. As you begin to do so, you will take on the role of an analyst at the retail chain. You'll ask questions of the data, build visualizations to answer those questions, and ultimately design a dashboard to share the results. Let's start by laying some foundations for understanding how Tableau visualizes data.</a:t>
            </a:r>
          </a:p>
          <a:p>
            <a:pPr marL="158750" indent="0">
              <a:buNone/>
            </a:pPr>
            <a:endParaRPr dirty="0">
              <a:uFillTx/>
            </a:endParaRPr>
          </a:p>
        </p:txBody>
      </p:sp>
    </p:spTree>
    <p:extLst>
      <p:ext uri="{BB962C8B-B14F-4D97-AF65-F5344CB8AC3E}">
        <p14:creationId xmlns:p14="http://schemas.microsoft.com/office/powerpoint/2010/main" val="83019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Developers may create an extract using the Tableau Hyper API. This API allows you to use Python, Java, C++, or C#/.NET to programmatically read and write Hyper extracts. The details of this approach are beyond the scope of this course, but documentation is readily available on Tableau's website at </a:t>
            </a:r>
            <a:r>
              <a:rPr lang="en-US" b="0" i="0" u="sng" dirty="0">
                <a:solidFill>
                  <a:srgbClr val="EC6611"/>
                </a:solidFill>
                <a:effectLst/>
                <a:latin typeface="Lato"/>
                <a:hlinkClick r:id="rId3"/>
              </a:rPr>
              <a:t>https://help.tableau.com/current/api/hyper_api/en-us/index.html</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Certain tools, such as Alteryx or Tableau Prep, can output Tableau extracts.</a:t>
            </a:r>
          </a:p>
          <a:p>
            <a:pPr marL="158750" indent="0">
              <a:buNone/>
            </a:pPr>
            <a:endParaRPr dirty="0">
              <a:uFillTx/>
            </a:endParaRPr>
          </a:p>
        </p:txBody>
      </p:sp>
    </p:spTree>
    <p:extLst>
      <p:ext uri="{BB962C8B-B14F-4D97-AF65-F5344CB8AC3E}">
        <p14:creationId xmlns:p14="http://schemas.microsoft.com/office/powerpoint/2010/main" val="22228914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b="0" i="0" dirty="0">
                <a:solidFill>
                  <a:srgbClr val="3C3C3B"/>
                </a:solidFill>
                <a:effectLst/>
                <a:latin typeface="Lato"/>
              </a:rPr>
              <a:t>You'll have quite a few options for configuring an extract. To edit these options, select </a:t>
            </a:r>
            <a:r>
              <a:rPr lang="en-US" b="1" i="0" dirty="0">
                <a:solidFill>
                  <a:srgbClr val="3C3C3B"/>
                </a:solidFill>
                <a:effectLst/>
                <a:latin typeface="Lato"/>
              </a:rPr>
              <a:t>Extract</a:t>
            </a:r>
            <a:r>
              <a:rPr lang="en-US" b="0" i="0" dirty="0">
                <a:solidFill>
                  <a:srgbClr val="3C3C3B"/>
                </a:solidFill>
                <a:effectLst/>
                <a:latin typeface="Lato"/>
              </a:rPr>
              <a:t> and then </a:t>
            </a:r>
            <a:r>
              <a:rPr lang="en-US" b="1" i="0" dirty="0">
                <a:solidFill>
                  <a:srgbClr val="3C3C3B"/>
                </a:solidFill>
                <a:effectLst/>
                <a:latin typeface="Lato"/>
              </a:rPr>
              <a:t>Edit…</a:t>
            </a:r>
            <a:r>
              <a:rPr lang="en-US" b="0" i="0" dirty="0">
                <a:solidFill>
                  <a:srgbClr val="3C3C3B"/>
                </a:solidFill>
                <a:effectLst/>
                <a:latin typeface="Lato"/>
              </a:rPr>
              <a:t> on the </a:t>
            </a:r>
            <a:r>
              <a:rPr lang="en-US" b="1" i="0" dirty="0">
                <a:solidFill>
                  <a:srgbClr val="3C3C3B"/>
                </a:solidFill>
                <a:effectLst/>
                <a:latin typeface="Lato"/>
              </a:rPr>
              <a:t>Data Source</a:t>
            </a:r>
            <a:r>
              <a:rPr lang="en-US" b="0" i="0" dirty="0">
                <a:solidFill>
                  <a:srgbClr val="3C3C3B"/>
                </a:solidFill>
                <a:effectLst/>
                <a:latin typeface="Lato"/>
              </a:rPr>
              <a:t> screen or </a:t>
            </a:r>
            <a:r>
              <a:rPr lang="en-US" b="1" i="0" dirty="0">
                <a:solidFill>
                  <a:srgbClr val="3C3C3B"/>
                </a:solidFill>
                <a:effectLst/>
                <a:latin typeface="Lato"/>
              </a:rPr>
              <a:t>Extract data…</a:t>
            </a:r>
            <a:r>
              <a:rPr lang="en-US" b="0" i="0" dirty="0">
                <a:solidFill>
                  <a:srgbClr val="3C3C3B"/>
                </a:solidFill>
                <a:effectLst/>
                <a:latin typeface="Lato"/>
              </a:rPr>
              <a:t> from the context menu of a connection in the </a:t>
            </a:r>
            <a:r>
              <a:rPr lang="en-US" b="1" i="0" dirty="0">
                <a:solidFill>
                  <a:srgbClr val="3C3C3B"/>
                </a:solidFill>
                <a:effectLst/>
                <a:latin typeface="Lato"/>
              </a:rPr>
              <a:t>Data</a:t>
            </a:r>
            <a:r>
              <a:rPr lang="en-US" b="0" i="0" dirty="0">
                <a:solidFill>
                  <a:srgbClr val="3C3C3B"/>
                </a:solidFill>
                <a:effectLst/>
                <a:latin typeface="Lato"/>
              </a:rPr>
              <a:t> pane. When you configure an extract, you will be prompted to select certain options, as shown here: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have a great deal of control when configuring an extract. Here are the various options, and the impact your choices will make on performance and flexibility:</a:t>
            </a:r>
          </a:p>
          <a:p>
            <a:pPr algn="l">
              <a:buFont typeface="Arial" panose="020B0604020202020204" pitchFamily="34" charset="0"/>
              <a:buChar char="•"/>
            </a:pPr>
            <a:r>
              <a:rPr lang="en-US" b="0" i="0" dirty="0">
                <a:solidFill>
                  <a:srgbClr val="3C3C3B"/>
                </a:solidFill>
                <a:effectLst/>
                <a:latin typeface="Lato"/>
              </a:rPr>
              <a:t>Depending on the data source and object model you've created, you may select between </a:t>
            </a:r>
            <a:r>
              <a:rPr lang="en-US" b="1" i="0" dirty="0">
                <a:solidFill>
                  <a:srgbClr val="3C3C3B"/>
                </a:solidFill>
                <a:effectLst/>
                <a:latin typeface="Lato"/>
              </a:rPr>
              <a:t>Logical Tables</a:t>
            </a:r>
            <a:r>
              <a:rPr lang="en-US" b="0" i="0" dirty="0">
                <a:solidFill>
                  <a:srgbClr val="3C3C3B"/>
                </a:solidFill>
                <a:effectLst/>
                <a:latin typeface="Lato"/>
              </a:rPr>
              <a:t> and </a:t>
            </a:r>
            <a:r>
              <a:rPr lang="en-US" b="1" i="0" dirty="0">
                <a:solidFill>
                  <a:srgbClr val="3C3C3B"/>
                </a:solidFill>
                <a:effectLst/>
                <a:latin typeface="Lato"/>
              </a:rPr>
              <a:t>Physical Tables</a:t>
            </a:r>
            <a:r>
              <a:rPr lang="en-US" b="0" i="0" dirty="0">
                <a:solidFill>
                  <a:srgbClr val="3C3C3B"/>
                </a:solidFill>
                <a:effectLst/>
                <a:latin typeface="Lato"/>
              </a:rPr>
              <a:t>. We'll explore the details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You may optionally add extract </a:t>
            </a:r>
            <a:r>
              <a:rPr lang="en-US" b="1" i="0" dirty="0">
                <a:solidFill>
                  <a:srgbClr val="3C3C3B"/>
                </a:solidFill>
                <a:effectLst/>
                <a:latin typeface="Lato"/>
              </a:rPr>
              <a:t>Filters</a:t>
            </a:r>
            <a:r>
              <a:rPr lang="en-US" b="0" i="0" dirty="0">
                <a:solidFill>
                  <a:srgbClr val="3C3C3B"/>
                </a:solidFill>
                <a:effectLst/>
                <a:latin typeface="Lato"/>
              </a:rPr>
              <a:t>, which limit the extract to a subset of the original source. In this example only, records where </a:t>
            </a:r>
            <a:r>
              <a:rPr lang="en-US" b="1" i="0" dirty="0">
                <a:solidFill>
                  <a:srgbClr val="3C3C3B"/>
                </a:solidFill>
                <a:effectLst/>
                <a:latin typeface="Lato"/>
              </a:rPr>
              <a:t>Region</a:t>
            </a:r>
            <a:r>
              <a:rPr lang="en-US" b="0" i="0" dirty="0">
                <a:solidFill>
                  <a:srgbClr val="3C3C3B"/>
                </a:solidFill>
                <a:effectLst/>
                <a:latin typeface="Lato"/>
              </a:rPr>
              <a:t> is </a:t>
            </a:r>
            <a:r>
              <a:rPr lang="en-US" b="1" i="0" dirty="0">
                <a:solidFill>
                  <a:srgbClr val="3C3C3B"/>
                </a:solidFill>
                <a:effectLst/>
                <a:latin typeface="Lato"/>
              </a:rPr>
              <a:t>Central</a:t>
            </a:r>
            <a:r>
              <a:rPr lang="en-US" b="0" i="0" dirty="0">
                <a:solidFill>
                  <a:srgbClr val="3C3C3B"/>
                </a:solidFill>
                <a:effectLst/>
                <a:latin typeface="Lato"/>
              </a:rPr>
              <a:t> or </a:t>
            </a:r>
            <a:r>
              <a:rPr lang="en-US" b="1" i="0" dirty="0">
                <a:solidFill>
                  <a:srgbClr val="3C3C3B"/>
                </a:solidFill>
                <a:effectLst/>
                <a:latin typeface="Lato"/>
              </a:rPr>
              <a:t>South</a:t>
            </a:r>
            <a:r>
              <a:rPr lang="en-US" b="0" i="0" dirty="0">
                <a:solidFill>
                  <a:srgbClr val="3C3C3B"/>
                </a:solidFill>
                <a:effectLst/>
                <a:latin typeface="Lato"/>
              </a:rPr>
              <a:t> and where </a:t>
            </a:r>
            <a:r>
              <a:rPr lang="en-US" b="1" i="0" dirty="0">
                <a:solidFill>
                  <a:srgbClr val="3C3C3B"/>
                </a:solidFill>
                <a:effectLst/>
                <a:latin typeface="Lato"/>
              </a:rPr>
              <a:t>Category</a:t>
            </a:r>
            <a:r>
              <a:rPr lang="en-US" b="0" i="0" dirty="0">
                <a:solidFill>
                  <a:srgbClr val="3C3C3B"/>
                </a:solidFill>
                <a:effectLst/>
                <a:latin typeface="Lato"/>
              </a:rPr>
              <a:t> is </a:t>
            </a:r>
            <a:r>
              <a:rPr lang="en-US" b="1" i="0" dirty="0">
                <a:solidFill>
                  <a:srgbClr val="3C3C3B"/>
                </a:solidFill>
                <a:effectLst/>
                <a:latin typeface="Lato"/>
              </a:rPr>
              <a:t>Office Machines</a:t>
            </a:r>
            <a:r>
              <a:rPr lang="en-US" b="0" i="0" dirty="0">
                <a:solidFill>
                  <a:srgbClr val="3C3C3B"/>
                </a:solidFill>
                <a:effectLst/>
                <a:latin typeface="Lato"/>
              </a:rPr>
              <a:t> will be included in the extract.</a:t>
            </a:r>
          </a:p>
          <a:p>
            <a:pPr algn="l">
              <a:buFont typeface="Arial" panose="020B0604020202020204" pitchFamily="34" charset="0"/>
              <a:buChar char="•"/>
            </a:pPr>
            <a:r>
              <a:rPr lang="en-US" b="0" i="0" dirty="0">
                <a:solidFill>
                  <a:srgbClr val="3C3C3B"/>
                </a:solidFill>
                <a:effectLst/>
                <a:latin typeface="Lato"/>
              </a:rPr>
              <a:t>You may aggregate an extract by checking the box. This means that data will be rolled up to the level of visible dimensions and, optionally, to a specified date level, such as year or month.</a:t>
            </a:r>
            <a:r>
              <a:rPr lang="en-US" b="1" i="0" dirty="0">
                <a:solidFill>
                  <a:srgbClr val="FFFFFF"/>
                </a:solidFill>
                <a:effectLst/>
                <a:latin typeface="Lato"/>
              </a:rPr>
              <a:t>Visible fields</a:t>
            </a:r>
            <a:r>
              <a:rPr lang="en-US" b="0" i="0" dirty="0">
                <a:solidFill>
                  <a:srgbClr val="FFFFFF"/>
                </a:solidFill>
                <a:effectLst/>
                <a:latin typeface="Lato"/>
              </a:rPr>
              <a:t> are those that are shown in the data pane. You may hide a field from the Data Source screen or from the data pane by right-clicking a field and selecting </a:t>
            </a:r>
            <a:r>
              <a:rPr lang="en-US" b="1" i="0" dirty="0">
                <a:solidFill>
                  <a:srgbClr val="FFFFFF"/>
                </a:solidFill>
                <a:effectLst/>
                <a:latin typeface="Lato"/>
              </a:rPr>
              <a:t>Hide</a:t>
            </a:r>
            <a:r>
              <a:rPr lang="en-US" b="0" i="0" dirty="0">
                <a:solidFill>
                  <a:srgbClr val="FFFFFF"/>
                </a:solidFill>
                <a:effectLst/>
                <a:latin typeface="Lato"/>
              </a:rPr>
              <a:t>. This option will be disabled if the field is used in any view in the workbook. Hidden fields are not available to be used in a view. Hidden fields are not included in an extract as long as they are hidden prior to creating or optimizing the extract.</a:t>
            </a:r>
          </a:p>
          <a:p>
            <a:pPr algn="l"/>
            <a:r>
              <a:rPr lang="en-US" b="0" i="0" dirty="0">
                <a:solidFill>
                  <a:srgbClr val="3C3C3B"/>
                </a:solidFill>
                <a:effectLst/>
                <a:latin typeface="Lato"/>
              </a:rPr>
              <a:t>In the preceding example, if only the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Category</a:t>
            </a:r>
            <a:r>
              <a:rPr lang="en-US" b="0" i="0" dirty="0">
                <a:solidFill>
                  <a:srgbClr val="3C3C3B"/>
                </a:solidFill>
                <a:effectLst/>
                <a:latin typeface="Lato"/>
              </a:rPr>
              <a:t> dimensions were visible, the resulting extract would only contain two rows of data (one row for </a:t>
            </a:r>
            <a:r>
              <a:rPr lang="en-US" b="1" i="0" dirty="0">
                <a:solidFill>
                  <a:srgbClr val="3C3C3B"/>
                </a:solidFill>
                <a:effectLst/>
                <a:latin typeface="Lato"/>
              </a:rPr>
              <a:t>Central</a:t>
            </a:r>
            <a:r>
              <a:rPr lang="en-US" b="0" i="0" dirty="0">
                <a:solidFill>
                  <a:srgbClr val="3C3C3B"/>
                </a:solidFill>
                <a:effectLst/>
                <a:latin typeface="Lato"/>
              </a:rPr>
              <a:t> and another for </a:t>
            </a:r>
            <a:r>
              <a:rPr lang="en-US" b="1" i="0" dirty="0">
                <a:solidFill>
                  <a:srgbClr val="3C3C3B"/>
                </a:solidFill>
                <a:effectLst/>
                <a:latin typeface="Lato"/>
              </a:rPr>
              <a:t>South</a:t>
            </a:r>
            <a:r>
              <a:rPr lang="en-US" b="0" i="0" dirty="0">
                <a:solidFill>
                  <a:srgbClr val="3C3C3B"/>
                </a:solidFill>
                <a:effectLst/>
                <a:latin typeface="Lato"/>
              </a:rPr>
              <a:t>). Additionally, any measures would be aggregated at the </a:t>
            </a:r>
            <a:r>
              <a:rPr lang="en-US" b="1" i="0" dirty="0">
                <a:solidFill>
                  <a:srgbClr val="3C3C3B"/>
                </a:solidFill>
                <a:effectLst/>
                <a:latin typeface="Lato"/>
              </a:rPr>
              <a:t>Region</a:t>
            </a:r>
            <a:r>
              <a:rPr lang="en-US" b="0" i="0" dirty="0">
                <a:solidFill>
                  <a:srgbClr val="3C3C3B"/>
                </a:solidFill>
                <a:effectLst/>
                <a:latin typeface="Lato"/>
              </a:rPr>
              <a:t>/</a:t>
            </a:r>
            <a:r>
              <a:rPr lang="en-US" b="1" i="0" dirty="0">
                <a:solidFill>
                  <a:srgbClr val="3C3C3B"/>
                </a:solidFill>
                <a:effectLst/>
                <a:latin typeface="Lato"/>
              </a:rPr>
              <a:t>Category</a:t>
            </a:r>
            <a:r>
              <a:rPr lang="en-US" b="0" i="0" dirty="0">
                <a:solidFill>
                  <a:srgbClr val="3C3C3B"/>
                </a:solidFill>
                <a:effectLst/>
                <a:latin typeface="Lato"/>
              </a:rPr>
              <a:t> level and would be done with respect to the </a:t>
            </a:r>
            <a:r>
              <a:rPr lang="en-US" b="1" i="0" dirty="0">
                <a:solidFill>
                  <a:srgbClr val="3C3C3B"/>
                </a:solidFill>
                <a:effectLst/>
                <a:latin typeface="Lato"/>
              </a:rPr>
              <a:t>Extract</a:t>
            </a:r>
            <a:r>
              <a:rPr lang="en-US" b="0" i="0" dirty="0">
                <a:solidFill>
                  <a:srgbClr val="3C3C3B"/>
                </a:solidFill>
                <a:effectLst/>
                <a:latin typeface="Lato"/>
              </a:rPr>
              <a:t> filters. For example, </a:t>
            </a:r>
            <a:r>
              <a:rPr lang="en-US" b="1" i="0" dirty="0">
                <a:solidFill>
                  <a:srgbClr val="3C3C3B"/>
                </a:solidFill>
                <a:effectLst/>
                <a:latin typeface="Lato"/>
              </a:rPr>
              <a:t>Sales</a:t>
            </a:r>
            <a:r>
              <a:rPr lang="en-US" b="0" i="0" dirty="0">
                <a:solidFill>
                  <a:srgbClr val="3C3C3B"/>
                </a:solidFill>
                <a:effectLst/>
                <a:latin typeface="Lato"/>
              </a:rPr>
              <a:t> would be rolled up to the sum of sales in </a:t>
            </a:r>
            <a:r>
              <a:rPr lang="en-US" b="1" i="0" dirty="0">
                <a:solidFill>
                  <a:srgbClr val="3C3C3B"/>
                </a:solidFill>
                <a:effectLst/>
                <a:latin typeface="Lato"/>
              </a:rPr>
              <a:t>Central</a:t>
            </a:r>
            <a:r>
              <a:rPr lang="en-US" b="0" i="0" dirty="0">
                <a:solidFill>
                  <a:srgbClr val="3C3C3B"/>
                </a:solidFill>
                <a:effectLst/>
                <a:latin typeface="Lato"/>
              </a:rPr>
              <a:t>/</a:t>
            </a:r>
            <a:r>
              <a:rPr lang="en-US" b="1" i="0" dirty="0">
                <a:solidFill>
                  <a:srgbClr val="3C3C3B"/>
                </a:solidFill>
                <a:effectLst/>
                <a:latin typeface="Lato"/>
              </a:rPr>
              <a:t>Office Machines</a:t>
            </a:r>
            <a:r>
              <a:rPr lang="en-US" b="0" i="0" dirty="0">
                <a:solidFill>
                  <a:srgbClr val="3C3C3B"/>
                </a:solidFill>
                <a:effectLst/>
                <a:latin typeface="Lato"/>
              </a:rPr>
              <a:t> and </a:t>
            </a:r>
            <a:r>
              <a:rPr lang="en-US" b="1" i="0" dirty="0">
                <a:solidFill>
                  <a:srgbClr val="3C3C3B"/>
                </a:solidFill>
                <a:effectLst/>
                <a:latin typeface="Lato"/>
              </a:rPr>
              <a:t>South</a:t>
            </a:r>
            <a:r>
              <a:rPr lang="en-US" b="0" i="0" dirty="0">
                <a:solidFill>
                  <a:srgbClr val="3C3C3B"/>
                </a:solidFill>
                <a:effectLst/>
                <a:latin typeface="Lato"/>
              </a:rPr>
              <a:t>/</a:t>
            </a:r>
            <a:r>
              <a:rPr lang="en-US" b="1" i="0" dirty="0">
                <a:solidFill>
                  <a:srgbClr val="3C3C3B"/>
                </a:solidFill>
                <a:effectLst/>
                <a:latin typeface="Lato"/>
              </a:rPr>
              <a:t>Office Machines</a:t>
            </a:r>
            <a:r>
              <a:rPr lang="en-US" b="0" i="0" dirty="0">
                <a:solidFill>
                  <a:srgbClr val="3C3C3B"/>
                </a:solidFill>
                <a:effectLst/>
                <a:latin typeface="Lato"/>
              </a:rPr>
              <a:t>. All measures are aggregated according to their default aggregation.</a:t>
            </a:r>
          </a:p>
          <a:p>
            <a:pPr algn="l"/>
            <a:r>
              <a:rPr lang="en-US" b="0" i="0" dirty="0">
                <a:solidFill>
                  <a:srgbClr val="3C3C3B"/>
                </a:solidFill>
                <a:effectLst/>
                <a:latin typeface="Lato"/>
              </a:rPr>
              <a:t>You may adjust the number of rows in the extract by including all rows or a sampling of the top </a:t>
            </a:r>
            <a:r>
              <a:rPr lang="en-US" b="0" i="1" dirty="0">
                <a:solidFill>
                  <a:srgbClr val="3C3C3B"/>
                </a:solidFill>
                <a:effectLst/>
                <a:latin typeface="Lato"/>
              </a:rPr>
              <a:t>n</a:t>
            </a:r>
            <a:r>
              <a:rPr lang="en-US" b="0" i="0" dirty="0">
                <a:solidFill>
                  <a:srgbClr val="3C3C3B"/>
                </a:solidFill>
                <a:effectLst/>
                <a:latin typeface="Lato"/>
              </a:rPr>
              <a:t> rows in the dataset. If you select all rows, you can indicate an incremental refresh. If your source data incrementally adds records, and you have a field such as an identity column or date field that can be used reliably to identify new records as they are added, then an incremental extract can allow you to add those records to the extract without recreating the entire extract. In the preceding example, any new rows where </a:t>
            </a:r>
            <a:r>
              <a:rPr lang="en-US" b="1" i="0" dirty="0">
                <a:solidFill>
                  <a:srgbClr val="3C3C3B"/>
                </a:solidFill>
                <a:effectLst/>
                <a:latin typeface="Lato"/>
              </a:rPr>
              <a:t>Row ID</a:t>
            </a:r>
            <a:r>
              <a:rPr lang="en-US" b="0" i="0" dirty="0">
                <a:solidFill>
                  <a:srgbClr val="3C3C3B"/>
                </a:solidFill>
                <a:effectLst/>
                <a:latin typeface="Lato"/>
              </a:rPr>
              <a:t> is higher than the highest value of the previous extract refresh would be included in the next incremental refresh.</a:t>
            </a:r>
          </a:p>
          <a:p>
            <a:pPr algn="l"/>
            <a:r>
              <a:rPr lang="en-US" b="0" i="0" dirty="0">
                <a:solidFill>
                  <a:srgbClr val="FFFFFF"/>
                </a:solidFill>
                <a:effectLst/>
                <a:latin typeface="Lato"/>
              </a:rPr>
              <a:t>Incremental refreshes can be a great way to deal with large volumes of data that grow over time. However, use incremental refreshes with care, because the incremental refresh will only add new rows of data based on the field you specify. You won't get changes to existing rows, nor will rows be removed if they were deleted at the source. You will also miss any new rows if the value for the incremental field is less than the maximum value in the existing extract.</a:t>
            </a:r>
          </a:p>
          <a:p>
            <a:pPr algn="l"/>
            <a:r>
              <a:rPr lang="en-US" b="0" i="0" dirty="0">
                <a:solidFill>
                  <a:srgbClr val="3C3C3B"/>
                </a:solidFill>
                <a:effectLst/>
                <a:latin typeface="Lato"/>
              </a:rPr>
              <a:t>Now that we've considered how to create and configure extracts, let's turn our attention to using them.</a:t>
            </a:r>
          </a:p>
          <a:p>
            <a:pPr marL="158750" indent="0">
              <a:buNone/>
            </a:pPr>
            <a:endParaRPr dirty="0">
              <a:uFillTx/>
            </a:endParaRPr>
          </a:p>
        </p:txBody>
      </p:sp>
    </p:spTree>
    <p:extLst>
      <p:ext uri="{BB962C8B-B14F-4D97-AF65-F5344CB8AC3E}">
        <p14:creationId xmlns:p14="http://schemas.microsoft.com/office/powerpoint/2010/main" val="1530292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Depending on scale and volume, both .hyper and .tde extracts may perform faster than most traditional live database connections. For the most part, Tableau will default to creating Hyper extracts. Unless you are using older versions of Tableau, there is little reason to use the older .tde. The incredible performance of Tableau extracts is based on several factors, including the following:</a:t>
            </a:r>
          </a:p>
          <a:p>
            <a:pPr algn="l">
              <a:buFont typeface="Arial" panose="020B0604020202020204" pitchFamily="34" charset="0"/>
              <a:buChar char="•"/>
            </a:pPr>
            <a:r>
              <a:rPr lang="en-US" b="0" i="0" dirty="0">
                <a:solidFill>
                  <a:srgbClr val="3C3C3B"/>
                </a:solidFill>
                <a:effectLst/>
                <a:latin typeface="Lato"/>
              </a:rPr>
              <a:t>Hyper extracts make use of a hybrid of OLTP and OLAP models and the engine determines the optimal query. Tableau Data Extracts are columnar and very efficient to query.</a:t>
            </a:r>
          </a:p>
          <a:p>
            <a:pPr algn="l">
              <a:buFont typeface="Arial" panose="020B0604020202020204" pitchFamily="34" charset="0"/>
              <a:buChar char="•"/>
            </a:pPr>
            <a:r>
              <a:rPr lang="en-US" b="0" i="0" dirty="0">
                <a:solidFill>
                  <a:srgbClr val="3C3C3B"/>
                </a:solidFill>
                <a:effectLst/>
                <a:latin typeface="Lato"/>
              </a:rPr>
              <a:t>Extracts are structured so they can be loaded quickly into memory without additional processing and moved between memory and disk storage, so the size is not limited to the amount of RAM available, but RAM is efficiently used to boost performance.</a:t>
            </a:r>
          </a:p>
          <a:p>
            <a:pPr algn="l">
              <a:buFont typeface="Arial" panose="020B0604020202020204" pitchFamily="34" charset="0"/>
              <a:buChar char="•"/>
            </a:pPr>
            <a:r>
              <a:rPr lang="en-US" b="0" i="0" dirty="0">
                <a:solidFill>
                  <a:srgbClr val="3C3C3B"/>
                </a:solidFill>
                <a:effectLst/>
                <a:latin typeface="Lato"/>
              </a:rPr>
              <a:t>Many calculated fields are materialized in the extract. The pre-calculated value stored in the extract can often be read faster than executing the calculation every time the query is executed. Hyper extracts extend this by potentially materializing many aggregations.</a:t>
            </a:r>
          </a:p>
          <a:p>
            <a:pPr algn="l"/>
            <a:r>
              <a:rPr lang="en-US" b="0" i="0" dirty="0">
                <a:solidFill>
                  <a:srgbClr val="3C3C3B"/>
                </a:solidFill>
                <a:effectLst/>
                <a:latin typeface="Lato"/>
              </a:rPr>
              <a:t>You may choose to use extracts to increase performance over traditional databases. To maximize your performance gain, consider the following actions:</a:t>
            </a:r>
          </a:p>
          <a:p>
            <a:pPr algn="l">
              <a:buFont typeface="Arial" panose="020B0604020202020204" pitchFamily="34" charset="0"/>
              <a:buChar char="•"/>
            </a:pPr>
            <a:r>
              <a:rPr lang="en-US" b="0" i="0" dirty="0">
                <a:solidFill>
                  <a:srgbClr val="3C3C3B"/>
                </a:solidFill>
                <a:effectLst/>
                <a:latin typeface="Lato"/>
              </a:rPr>
              <a:t>Prior to creating the extract, hide unused fields. If you have created all desired visualizations, you can click the </a:t>
            </a:r>
            <a:r>
              <a:rPr lang="en-US" b="1" i="0" dirty="0">
                <a:solidFill>
                  <a:srgbClr val="3C3C3B"/>
                </a:solidFill>
                <a:effectLst/>
                <a:latin typeface="Lato"/>
              </a:rPr>
              <a:t>Hide Unused Fields</a:t>
            </a:r>
            <a:r>
              <a:rPr lang="en-US" b="0" i="0" dirty="0">
                <a:solidFill>
                  <a:srgbClr val="3C3C3B"/>
                </a:solidFill>
                <a:effectLst/>
                <a:latin typeface="Lato"/>
              </a:rPr>
              <a:t> button on the </a:t>
            </a:r>
            <a:r>
              <a:rPr lang="en-US" b="1" i="0" dirty="0">
                <a:solidFill>
                  <a:srgbClr val="3C3C3B"/>
                </a:solidFill>
                <a:effectLst/>
                <a:latin typeface="Lato"/>
              </a:rPr>
              <a:t>Extract</a:t>
            </a:r>
            <a:r>
              <a:rPr lang="en-US" b="0" i="0" dirty="0">
                <a:solidFill>
                  <a:srgbClr val="3C3C3B"/>
                </a:solidFill>
                <a:effectLst/>
                <a:latin typeface="Lato"/>
              </a:rPr>
              <a:t> dialog to hide all fields not used in any view or calculation.</a:t>
            </a:r>
          </a:p>
          <a:p>
            <a:pPr algn="l">
              <a:buFont typeface="Arial" panose="020B0604020202020204" pitchFamily="34" charset="0"/>
              <a:buChar char="•"/>
            </a:pPr>
            <a:r>
              <a:rPr lang="en-US" b="0" i="0" dirty="0">
                <a:solidFill>
                  <a:srgbClr val="3C3C3B"/>
                </a:solidFill>
                <a:effectLst/>
                <a:latin typeface="Lato"/>
              </a:rPr>
              <a:t>If possible, use a subset of data from the original source. For example, if you have historical data for the last 10 years but only need the last two years for analysis, then filter the extract by the Date field.</a:t>
            </a:r>
          </a:p>
          <a:p>
            <a:pPr algn="l">
              <a:buFont typeface="Arial" panose="020B0604020202020204" pitchFamily="34" charset="0"/>
              <a:buChar char="•"/>
            </a:pPr>
            <a:r>
              <a:rPr lang="en-US" b="0" i="0" dirty="0">
                <a:solidFill>
                  <a:srgbClr val="3C3C3B"/>
                </a:solidFill>
                <a:effectLst/>
                <a:latin typeface="Lato"/>
              </a:rPr>
              <a:t>Optimize an extract after creating or editing calculated fields or deleting or hiding fields.</a:t>
            </a:r>
          </a:p>
          <a:p>
            <a:pPr algn="l">
              <a:buFont typeface="Arial" panose="020B0604020202020204" pitchFamily="34" charset="0"/>
              <a:buChar char="•"/>
            </a:pPr>
            <a:r>
              <a:rPr lang="en-US" b="0" i="0" dirty="0">
                <a:solidFill>
                  <a:srgbClr val="3C3C3B"/>
                </a:solidFill>
                <a:effectLst/>
                <a:latin typeface="Lato"/>
              </a:rPr>
              <a:t>Store extracts on solid-state drives.</a:t>
            </a:r>
          </a:p>
          <a:p>
            <a:pPr algn="l"/>
            <a:r>
              <a:rPr lang="en-US" b="0" i="0" dirty="0">
                <a:solidFill>
                  <a:srgbClr val="3C3C3B"/>
                </a:solidFill>
                <a:effectLst/>
                <a:latin typeface="Lato"/>
              </a:rPr>
              <a:t>Although performance is one major reason to consider using extracts, there are other factors to consider, which we will do next.</a:t>
            </a:r>
          </a:p>
          <a:p>
            <a:pPr marL="158750" indent="0">
              <a:buNone/>
            </a:pPr>
            <a:endParaRPr dirty="0">
              <a:uFillTx/>
            </a:endParaRPr>
          </a:p>
        </p:txBody>
      </p:sp>
    </p:spTree>
    <p:extLst>
      <p:ext uri="{BB962C8B-B14F-4D97-AF65-F5344CB8AC3E}">
        <p14:creationId xmlns:p14="http://schemas.microsoft.com/office/powerpoint/2010/main" val="15983572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An extract file contains data extracted from the source. When you save a workbook, you may save it as a Tableau workbook (.twb) file or a Tableau Packaged workbook (.twbx) file. Let's consider the difference:</a:t>
            </a:r>
          </a:p>
          <a:p>
            <a:pPr algn="l">
              <a:buFont typeface="Arial" panose="020B0604020202020204" pitchFamily="34" charset="0"/>
              <a:buChar char="•"/>
            </a:pPr>
            <a:r>
              <a:rPr lang="en-US" b="0" i="0" dirty="0">
                <a:solidFill>
                  <a:srgbClr val="3C3C3B"/>
                </a:solidFill>
                <a:effectLst/>
                <a:latin typeface="Lato"/>
              </a:rPr>
              <a:t>A Tableau workbook (.twb) contains definitions for all the connections, fields, visualizations, and dashboards, but does not contain any data or external files, such as images. A Tableau workbook can be edited in Tableau Desktop and published to Tableau Server.</a:t>
            </a:r>
          </a:p>
          <a:p>
            <a:pPr algn="l">
              <a:buFont typeface="Arial" panose="020B0604020202020204" pitchFamily="34" charset="0"/>
              <a:buChar char="•"/>
            </a:pPr>
            <a:r>
              <a:rPr lang="en-US" b="0" i="0" dirty="0">
                <a:solidFill>
                  <a:srgbClr val="3C3C3B"/>
                </a:solidFill>
                <a:effectLst/>
                <a:latin typeface="Lato"/>
              </a:rPr>
              <a:t>A Tableau packaged workbook (.twbx) contains everything in a (.twb) file but also includes extracts and external files that are packaged together in a single file with the workbook. A packaged workbook using extracts can be opened with Tableau Desktop, Tableau Reader, and published to Tableau Public or Tableau Online.</a:t>
            </a:r>
          </a:p>
          <a:p>
            <a:pPr algn="l"/>
            <a:r>
              <a:rPr lang="en-US" b="0" i="0" dirty="0">
                <a:solidFill>
                  <a:srgbClr val="FFFFFF"/>
                </a:solidFill>
                <a:effectLst/>
                <a:latin typeface="Lato"/>
              </a:rPr>
              <a:t>A packaged workbook file (.twbx) is really just a compressed .zip file. If you rename the extension from .twbx to .zip, you can access the contents as you would any other .zip file.</a:t>
            </a:r>
          </a:p>
          <a:p>
            <a:pPr algn="l"/>
            <a:r>
              <a:rPr lang="en-US" b="0" i="0" dirty="0">
                <a:solidFill>
                  <a:srgbClr val="3C3C3B"/>
                </a:solidFill>
                <a:effectLst/>
                <a:latin typeface="Lato"/>
              </a:rPr>
              <a:t>There are a couple of security considerations to keep in mind when using an extract. First, any security layers that limit which data can be accessed according to the credentials used will not be effective after the extract is created. An extract does not require a username or password. All data in an extract can be read by anyone. Second, any data for visible (non-hidden) fields contained in an extract file (.hyper or .tde), or an extract contained in a packaged workbook (.twbx), can be accessed even if the data is not shown in the visualization. Be very careful to limit access to extracts or packaged workbooks containing sensitive or proprietary data.</a:t>
            </a:r>
          </a:p>
          <a:p>
            <a:pPr marL="158750" indent="0">
              <a:buNone/>
            </a:pPr>
            <a:endParaRPr dirty="0">
              <a:uFillTx/>
            </a:endParaRPr>
          </a:p>
        </p:txBody>
      </p:sp>
    </p:spTree>
    <p:extLst>
      <p:ext uri="{BB962C8B-B14F-4D97-AF65-F5344CB8AC3E}">
        <p14:creationId xmlns:p14="http://schemas.microsoft.com/office/powerpoint/2010/main" val="34572163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In general, use an extract when:</a:t>
            </a:r>
          </a:p>
          <a:p>
            <a:pPr algn="l">
              <a:buFont typeface="Arial" panose="020B0604020202020204" pitchFamily="34" charset="0"/>
              <a:buChar char="•"/>
            </a:pPr>
            <a:r>
              <a:rPr lang="en-US" b="0" i="0" dirty="0">
                <a:solidFill>
                  <a:srgbClr val="3C3C3B"/>
                </a:solidFill>
                <a:effectLst/>
                <a:latin typeface="Lato"/>
              </a:rPr>
              <a:t>You need better performance than you can get with the live connection.</a:t>
            </a:r>
          </a:p>
          <a:p>
            <a:pPr algn="l">
              <a:buFont typeface="Arial" panose="020B0604020202020204" pitchFamily="34" charset="0"/>
              <a:buChar char="•"/>
            </a:pPr>
            <a:r>
              <a:rPr lang="en-US" b="0" i="0" dirty="0">
                <a:solidFill>
                  <a:srgbClr val="3C3C3B"/>
                </a:solidFill>
                <a:effectLst/>
                <a:latin typeface="Lato"/>
              </a:rPr>
              <a:t>You need the data to be portable.</a:t>
            </a:r>
          </a:p>
          <a:p>
            <a:pPr algn="l">
              <a:buFont typeface="Arial" panose="020B0604020202020204" pitchFamily="34" charset="0"/>
              <a:buChar char="•"/>
            </a:pPr>
            <a:r>
              <a:rPr lang="en-US" b="0" i="0" dirty="0">
                <a:solidFill>
                  <a:srgbClr val="3C3C3B"/>
                </a:solidFill>
                <a:effectLst/>
                <a:latin typeface="Lato"/>
              </a:rPr>
              <a:t>You need to use functions that are not supported by the database data engine (for example, MEDIAN is not supported with a live connection to SQL Server).</a:t>
            </a:r>
          </a:p>
          <a:p>
            <a:pPr algn="l">
              <a:buFont typeface="Arial" panose="020B0604020202020204" pitchFamily="34" charset="0"/>
              <a:buChar char="•"/>
            </a:pPr>
            <a:r>
              <a:rPr lang="en-US" b="0" i="0" dirty="0">
                <a:solidFill>
                  <a:srgbClr val="3C3C3B"/>
                </a:solidFill>
                <a:effectLst/>
                <a:latin typeface="Lato"/>
              </a:rPr>
              <a:t>You want to share a packaged workbook. This is especially true if you want to share a packaged workbook with someone who uses the free Tableau Reader, which can only read packaged workbooks with data extracted.</a:t>
            </a:r>
          </a:p>
          <a:p>
            <a:pPr algn="l"/>
            <a:r>
              <a:rPr lang="en-US" b="0" i="0" dirty="0">
                <a:solidFill>
                  <a:srgbClr val="3C3C3B"/>
                </a:solidFill>
                <a:effectLst/>
                <a:latin typeface="Lato"/>
              </a:rPr>
              <a:t>In general, do not use an extract when you have any of the following use cases:</a:t>
            </a:r>
          </a:p>
          <a:p>
            <a:pPr algn="l">
              <a:buFont typeface="Arial" panose="020B0604020202020204" pitchFamily="34" charset="0"/>
              <a:buChar char="•"/>
            </a:pPr>
            <a:r>
              <a:rPr lang="en-US" b="0" i="0" dirty="0">
                <a:solidFill>
                  <a:srgbClr val="3C3C3B"/>
                </a:solidFill>
                <a:effectLst/>
                <a:latin typeface="Lato"/>
              </a:rPr>
              <a:t>You have sensitive data that should not be accessible by certain users, or you have no control over who will be able to access the extract. However, you may hide sensitive fields prior to creating the extract, in which case they are no longer part of the extract.</a:t>
            </a:r>
          </a:p>
          <a:p>
            <a:pPr algn="l">
              <a:buFont typeface="Arial" panose="020B0604020202020204" pitchFamily="34" charset="0"/>
              <a:buChar char="•"/>
            </a:pPr>
            <a:r>
              <a:rPr lang="en-US" b="0" i="0" dirty="0">
                <a:solidFill>
                  <a:srgbClr val="3C3C3B"/>
                </a:solidFill>
                <a:effectLst/>
                <a:latin typeface="Lato"/>
              </a:rPr>
              <a:t>You need to manage security based on login credentials. (However, if you are using Tableau Server, you may still use extracted connections hosted on Tableau Server that are secured by a login. We'll consider sharing your work with Tableau Server in </a:t>
            </a:r>
            <a:r>
              <a:rPr lang="en-US" b="0" i="1" dirty="0">
                <a:solidFill>
                  <a:srgbClr val="3C3C3B"/>
                </a:solidFill>
                <a:effectLst/>
                <a:latin typeface="Lato"/>
              </a:rPr>
              <a:t>lesson 16</a:t>
            </a:r>
            <a:r>
              <a:rPr lang="en-US" b="0" i="0" dirty="0">
                <a:solidFill>
                  <a:srgbClr val="3C3C3B"/>
                </a:solidFill>
                <a:effectLst/>
                <a:latin typeface="Lato"/>
              </a:rPr>
              <a:t>, </a:t>
            </a:r>
            <a:r>
              <a:rPr lang="en-US" b="0" i="1" dirty="0">
                <a:solidFill>
                  <a:srgbClr val="3C3C3B"/>
                </a:solidFill>
                <a:effectLst/>
                <a:latin typeface="Lato"/>
              </a:rPr>
              <a:t>Sharing Your Data Story</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You need to see changes in the source data updated in real time.</a:t>
            </a:r>
          </a:p>
          <a:p>
            <a:pPr algn="l">
              <a:buFont typeface="Arial" panose="020B0604020202020204" pitchFamily="34" charset="0"/>
              <a:buChar char="•"/>
            </a:pPr>
            <a:r>
              <a:rPr lang="en-US" b="0" i="0" dirty="0">
                <a:solidFill>
                  <a:srgbClr val="3C3C3B"/>
                </a:solidFill>
                <a:effectLst/>
                <a:latin typeface="Lato"/>
              </a:rPr>
              <a:t>The volume of data makes the time required to build the extract impractical. The number of records that can be extracted in a reasonable amount of time will depend on factors such as the data types of fields, the number of fields, the speed of the data source, and network bandwidth. The Hyper engine typically builds .hyper extracts much faster than the older .tde files were built.</a:t>
            </a:r>
          </a:p>
          <a:p>
            <a:pPr algn="l"/>
            <a:r>
              <a:rPr lang="en-US" b="0" i="0" dirty="0">
                <a:solidFill>
                  <a:srgbClr val="3C3C3B"/>
                </a:solidFill>
                <a:effectLst/>
                <a:latin typeface="Lato"/>
              </a:rPr>
              <a:t>With an understanding of how to create, manage, and use extracts (and when not to use them), we'll turn our attention to various ways of filtering data in Tableau.</a:t>
            </a:r>
          </a:p>
          <a:p>
            <a:pPr marL="158750" indent="0">
              <a:buNone/>
            </a:pPr>
            <a:endParaRPr dirty="0">
              <a:uFillTx/>
            </a:endParaRPr>
          </a:p>
        </p:txBody>
      </p:sp>
    </p:spTree>
    <p:extLst>
      <p:ext uri="{BB962C8B-B14F-4D97-AF65-F5344CB8AC3E}">
        <p14:creationId xmlns:p14="http://schemas.microsoft.com/office/powerpoint/2010/main" val="3102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Often, you will want to filter data in Tableau in order to perform an analysis on a subset of data, narrow your focus, or drill into details. Tableau offers multiple ways to filter data.</a:t>
            </a:r>
          </a:p>
          <a:p>
            <a:pPr algn="l"/>
            <a:r>
              <a:rPr lang="en-US" b="0" i="0" dirty="0">
                <a:solidFill>
                  <a:srgbClr val="3C3C3B"/>
                </a:solidFill>
                <a:effectLst/>
                <a:latin typeface="Lato"/>
              </a:rPr>
              <a:t>If you want to limit the scope of your analysis to a subset of data, you can filter the data at the source using one of the following techniques:</a:t>
            </a:r>
          </a:p>
          <a:p>
            <a:pPr algn="l"/>
            <a:endParaRPr lang="en-US" b="0" i="0" dirty="0">
              <a:solidFill>
                <a:srgbClr val="3C3C3B"/>
              </a:solidFill>
              <a:effectLst/>
              <a:latin typeface="Lato"/>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Custom SQL Filters can be accomplished using a live connection with custom SQL, which has a Tableau parameter in the WHERE clause. We'll examine parameters in lesson 4, Starting an Adventure with Calculations and Parameters.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8737741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Right-click any field in the data pane or in the view and select </a:t>
            </a:r>
            <a:r>
              <a:rPr lang="en-US" b="1" i="0" dirty="0">
                <a:solidFill>
                  <a:srgbClr val="3C3C3B"/>
                </a:solidFill>
                <a:effectLst/>
                <a:latin typeface="Lato"/>
              </a:rPr>
              <a:t>Show Filter</a:t>
            </a:r>
            <a:r>
              <a:rPr lang="en-US" b="0" i="0" dirty="0">
                <a:solidFill>
                  <a:srgbClr val="3C3C3B"/>
                </a:solidFill>
                <a:effectLst/>
                <a:latin typeface="Lato"/>
              </a:rPr>
              <a:t>. The filter will be shown as a control (examples include a drop-down list and checkbox) to allow the end user of the view or dashboard the ability to change the filter.</a:t>
            </a:r>
          </a:p>
          <a:p>
            <a:pPr algn="l">
              <a:buFont typeface="Arial" panose="020B0604020202020204" pitchFamily="34" charset="0"/>
              <a:buChar char="•"/>
            </a:pPr>
            <a:r>
              <a:rPr lang="en-US" b="0" i="0" dirty="0">
                <a:solidFill>
                  <a:srgbClr val="3C3C3B"/>
                </a:solidFill>
                <a:effectLst/>
                <a:latin typeface="Lato"/>
              </a:rPr>
              <a:t>Use an action filter. We'll look more at filters and action filters in the context of dashboards.</a:t>
            </a:r>
          </a:p>
          <a:p>
            <a:pPr algn="l"/>
            <a:r>
              <a:rPr lang="en-US" b="0" i="0" dirty="0">
                <a:solidFill>
                  <a:srgbClr val="3C3C3B"/>
                </a:solidFill>
                <a:effectLst/>
                <a:latin typeface="Lato"/>
              </a:rPr>
              <a:t>Each of these options adds one or more fields to the </a:t>
            </a:r>
            <a:r>
              <a:rPr lang="en-US" b="1" i="0" dirty="0">
                <a:solidFill>
                  <a:srgbClr val="3C3C3B"/>
                </a:solidFill>
                <a:effectLst/>
                <a:latin typeface="Lato"/>
              </a:rPr>
              <a:t>Filters</a:t>
            </a:r>
            <a:r>
              <a:rPr lang="en-US" b="0" i="0" dirty="0">
                <a:solidFill>
                  <a:srgbClr val="3C3C3B"/>
                </a:solidFill>
                <a:effectLst/>
                <a:latin typeface="Lato"/>
              </a:rPr>
              <a:t> shelf of a view. When you drop a field on the </a:t>
            </a:r>
            <a:r>
              <a:rPr lang="en-US" b="1" i="0" dirty="0">
                <a:solidFill>
                  <a:srgbClr val="3C3C3B"/>
                </a:solidFill>
                <a:effectLst/>
                <a:latin typeface="Lato"/>
              </a:rPr>
              <a:t>Filters</a:t>
            </a:r>
            <a:r>
              <a:rPr lang="en-US" b="0" i="0" dirty="0">
                <a:solidFill>
                  <a:srgbClr val="3C3C3B"/>
                </a:solidFill>
                <a:effectLst/>
                <a:latin typeface="Lato"/>
              </a:rPr>
              <a:t> shelf, you will be prompted with options to define the filter. The filter options will differ most noticeably based on whether the field is discrete or continuous. Whether a field is filtered as a dimension or as a measure will greatly impact how the filter is applied and the results.</a:t>
            </a:r>
          </a:p>
          <a:p>
            <a:pPr marL="158750" indent="0">
              <a:buNone/>
            </a:pPr>
            <a:endParaRPr dirty="0">
              <a:uFillTx/>
            </a:endParaRPr>
          </a:p>
        </p:txBody>
      </p:sp>
    </p:spTree>
    <p:extLst>
      <p:ext uri="{BB962C8B-B14F-4D97-AF65-F5344CB8AC3E}">
        <p14:creationId xmlns:p14="http://schemas.microsoft.com/office/powerpoint/2010/main" val="38274805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When you filter using a discrete field, you will be given options for selecting individual values to keep or exclude. For example, when you drop the discrete </a:t>
            </a:r>
            <a:r>
              <a:rPr lang="en-US" b="1" i="0" dirty="0">
                <a:solidFill>
                  <a:srgbClr val="3C3C3B"/>
                </a:solidFill>
                <a:effectLst/>
                <a:latin typeface="Lato"/>
              </a:rPr>
              <a:t>Department</a:t>
            </a:r>
            <a:r>
              <a:rPr lang="en-US" b="0" i="0" dirty="0">
                <a:solidFill>
                  <a:srgbClr val="3C3C3B"/>
                </a:solidFill>
                <a:effectLst/>
                <a:latin typeface="Lato"/>
              </a:rPr>
              <a:t> dimension onto the </a:t>
            </a:r>
            <a:r>
              <a:rPr lang="en-US" b="1" i="0" dirty="0">
                <a:solidFill>
                  <a:srgbClr val="3C3C3B"/>
                </a:solidFill>
                <a:effectLst/>
                <a:latin typeface="Lato"/>
              </a:rPr>
              <a:t>Filters</a:t>
            </a:r>
            <a:r>
              <a:rPr lang="en-US" b="0" i="0" dirty="0">
                <a:solidFill>
                  <a:srgbClr val="3C3C3B"/>
                </a:solidFill>
                <a:effectLst/>
                <a:latin typeface="Lato"/>
              </a:rPr>
              <a:t> shelf, Tableau will give you the following options:</a:t>
            </a:r>
          </a:p>
          <a:p>
            <a:pPr algn="l"/>
            <a:endParaRPr lang="en-US" b="0" i="0" dirty="0">
              <a:solidFill>
                <a:srgbClr val="3C3C3B"/>
              </a:solidFill>
              <a:effectLst/>
              <a:latin typeface="Lato"/>
            </a:endParaRPr>
          </a:p>
          <a:p>
            <a:pPr algn="l"/>
            <a:r>
              <a:rPr lang="en-US" b="0" i="0" dirty="0">
                <a:solidFill>
                  <a:srgbClr val="3C3C3B"/>
                </a:solidFill>
                <a:effectLst/>
                <a:latin typeface="Lato"/>
              </a:rPr>
              <a:t>The </a:t>
            </a:r>
            <a:r>
              <a:rPr lang="en-US" b="1" i="0" dirty="0">
                <a:solidFill>
                  <a:srgbClr val="3C3C3B"/>
                </a:solidFill>
                <a:effectLst/>
                <a:latin typeface="Lato"/>
              </a:rPr>
              <a:t>Filter</a:t>
            </a:r>
            <a:r>
              <a:rPr lang="en-US" b="0" i="0" dirty="0">
                <a:solidFill>
                  <a:srgbClr val="3C3C3B"/>
                </a:solidFill>
                <a:effectLst/>
                <a:latin typeface="Lato"/>
              </a:rPr>
              <a:t> options include </a:t>
            </a:r>
            <a:r>
              <a:rPr lang="en-US" b="1" i="0" dirty="0">
                <a:solidFill>
                  <a:srgbClr val="3C3C3B"/>
                </a:solidFill>
                <a:effectLst/>
                <a:latin typeface="Lato"/>
              </a:rPr>
              <a:t>General</a:t>
            </a:r>
            <a:r>
              <a:rPr lang="en-US" b="0" i="0" dirty="0">
                <a:solidFill>
                  <a:srgbClr val="3C3C3B"/>
                </a:solidFill>
                <a:effectLst/>
                <a:latin typeface="Lato"/>
              </a:rPr>
              <a:t>, </a:t>
            </a:r>
            <a:r>
              <a:rPr lang="en-US" b="1" i="0" dirty="0">
                <a:solidFill>
                  <a:srgbClr val="3C3C3B"/>
                </a:solidFill>
                <a:effectLst/>
                <a:latin typeface="Lato"/>
              </a:rPr>
              <a:t>Wildcard</a:t>
            </a:r>
            <a:r>
              <a:rPr lang="en-US" b="0" i="0" dirty="0">
                <a:solidFill>
                  <a:srgbClr val="3C3C3B"/>
                </a:solidFill>
                <a:effectLst/>
                <a:latin typeface="Lato"/>
              </a:rPr>
              <a:t>, </a:t>
            </a:r>
            <a:r>
              <a:rPr lang="en-US" b="1" i="0" dirty="0">
                <a:solidFill>
                  <a:srgbClr val="3C3C3B"/>
                </a:solidFill>
                <a:effectLst/>
                <a:latin typeface="Lato"/>
              </a:rPr>
              <a:t>Condition</a:t>
            </a:r>
            <a:r>
              <a:rPr lang="en-US" b="0" i="0" dirty="0">
                <a:solidFill>
                  <a:srgbClr val="3C3C3B"/>
                </a:solidFill>
                <a:effectLst/>
                <a:latin typeface="Lato"/>
              </a:rPr>
              <a:t>, and </a:t>
            </a:r>
            <a:r>
              <a:rPr lang="en-US" b="1" i="0" dirty="0">
                <a:solidFill>
                  <a:srgbClr val="3C3C3B"/>
                </a:solidFill>
                <a:effectLst/>
                <a:latin typeface="Lato"/>
              </a:rPr>
              <a:t>Top</a:t>
            </a:r>
            <a:r>
              <a:rPr lang="en-US" b="0" i="0" dirty="0">
                <a:solidFill>
                  <a:srgbClr val="3C3C3B"/>
                </a:solidFill>
                <a:effectLst/>
                <a:latin typeface="Lato"/>
              </a:rPr>
              <a:t> tabs. Your filter can include options from each tab. The </a:t>
            </a:r>
            <a:r>
              <a:rPr lang="en-US" b="1" i="0" dirty="0">
                <a:solidFill>
                  <a:srgbClr val="3C3C3B"/>
                </a:solidFill>
                <a:effectLst/>
                <a:latin typeface="Lato"/>
              </a:rPr>
              <a:t>Summary</a:t>
            </a:r>
            <a:r>
              <a:rPr lang="en-US" b="0" i="0" dirty="0">
                <a:solidFill>
                  <a:srgbClr val="3C3C3B"/>
                </a:solidFill>
                <a:effectLst/>
                <a:latin typeface="Lato"/>
              </a:rPr>
              <a:t> section on the </a:t>
            </a:r>
            <a:r>
              <a:rPr lang="en-US" b="1" i="0" dirty="0">
                <a:solidFill>
                  <a:srgbClr val="3C3C3B"/>
                </a:solidFill>
                <a:effectLst/>
                <a:latin typeface="Lato"/>
              </a:rPr>
              <a:t>General</a:t>
            </a:r>
            <a:r>
              <a:rPr lang="en-US" b="0" i="0" dirty="0">
                <a:solidFill>
                  <a:srgbClr val="3C3C3B"/>
                </a:solidFill>
                <a:effectLst/>
                <a:latin typeface="Lato"/>
              </a:rPr>
              <a:t> tab will show all options selected:</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General</a:t>
            </a:r>
            <a:r>
              <a:rPr lang="en-US" b="0" i="0" dirty="0">
                <a:solidFill>
                  <a:srgbClr val="3C3C3B"/>
                </a:solidFill>
                <a:effectLst/>
                <a:latin typeface="Lato"/>
              </a:rPr>
              <a:t> tab allows you to select items from a list (you can use the custom list to add items manually if the dimension contains a large number of values that take a long time to load). You may use the </a:t>
            </a:r>
            <a:r>
              <a:rPr lang="en-US" b="1" i="0" dirty="0">
                <a:solidFill>
                  <a:srgbClr val="3C3C3B"/>
                </a:solidFill>
                <a:effectLst/>
                <a:latin typeface="Lato"/>
              </a:rPr>
              <a:t>Exclude</a:t>
            </a:r>
            <a:r>
              <a:rPr lang="en-US" b="0" i="0" dirty="0">
                <a:solidFill>
                  <a:srgbClr val="3C3C3B"/>
                </a:solidFill>
                <a:effectLst/>
                <a:latin typeface="Lato"/>
              </a:rPr>
              <a:t> option to exclude the selected items.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Wildcard</a:t>
            </a:r>
            <a:r>
              <a:rPr lang="en-US" b="0" i="0" dirty="0">
                <a:solidFill>
                  <a:srgbClr val="3C3C3B"/>
                </a:solidFill>
                <a:effectLst/>
                <a:latin typeface="Lato"/>
              </a:rPr>
              <a:t> tab allows you to match string values that contain, start with, end with, or exactly match a given value.</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Condition</a:t>
            </a:r>
            <a:r>
              <a:rPr lang="en-US" b="0" i="0" dirty="0">
                <a:solidFill>
                  <a:srgbClr val="3C3C3B"/>
                </a:solidFill>
                <a:effectLst/>
                <a:latin typeface="Lato"/>
              </a:rPr>
              <a:t> tab allows you to specify conditions based on aggregations of other fields that meet conditions (for example, a condition to keep any </a:t>
            </a:r>
            <a:r>
              <a:rPr lang="en-US" b="1" i="0" dirty="0">
                <a:solidFill>
                  <a:srgbClr val="3C3C3B"/>
                </a:solidFill>
                <a:effectLst/>
                <a:latin typeface="Lato"/>
              </a:rPr>
              <a:t>Department</a:t>
            </a:r>
            <a:r>
              <a:rPr lang="en-US" b="0" i="0" dirty="0">
                <a:solidFill>
                  <a:srgbClr val="3C3C3B"/>
                </a:solidFill>
                <a:effectLst/>
                <a:latin typeface="Lato"/>
              </a:rPr>
              <a:t> where the sum of sales was greater than $1,000,000). Additionally, you can write a custom calculation to form complex conditions. We'll cover calculations more in </a:t>
            </a:r>
            <a:r>
              <a:rPr lang="en-US" b="0" i="1" dirty="0">
                <a:solidFill>
                  <a:srgbClr val="3C3C3B"/>
                </a:solidFill>
                <a:effectLst/>
                <a:latin typeface="Lato"/>
              </a:rPr>
              <a:t>lesson 4</a:t>
            </a:r>
            <a:r>
              <a:rPr lang="en-US" b="0" i="0" dirty="0">
                <a:solidFill>
                  <a:srgbClr val="3C3C3B"/>
                </a:solidFill>
                <a:effectLst/>
                <a:latin typeface="Lato"/>
              </a:rPr>
              <a:t>, </a:t>
            </a:r>
            <a:r>
              <a:rPr lang="en-US" b="0" i="1" dirty="0">
                <a:solidFill>
                  <a:srgbClr val="3C3C3B"/>
                </a:solidFill>
                <a:effectLst/>
                <a:latin typeface="Lato"/>
              </a:rPr>
              <a:t>Starting an Adventure with Calculations and Parameters</a:t>
            </a:r>
            <a:r>
              <a:rPr lang="en-US" b="0" i="0" dirty="0">
                <a:solidFill>
                  <a:srgbClr val="3C3C3B"/>
                </a:solidFill>
                <a:effectLst/>
                <a:latin typeface="Lato"/>
              </a:rPr>
              <a:t>, and </a:t>
            </a:r>
            <a:r>
              <a:rPr lang="en-US" b="0" i="1" dirty="0">
                <a:solidFill>
                  <a:srgbClr val="3C3C3B"/>
                </a:solidFill>
                <a:effectLst/>
                <a:latin typeface="Lato"/>
              </a:rPr>
              <a:t>lesson 6</a:t>
            </a:r>
            <a:r>
              <a:rPr lang="en-US" b="0" i="0" dirty="0">
                <a:solidFill>
                  <a:srgbClr val="3C3C3B"/>
                </a:solidFill>
                <a:effectLst/>
                <a:latin typeface="Lato"/>
              </a:rPr>
              <a:t>, </a:t>
            </a:r>
            <a:r>
              <a:rPr lang="en-US" b="0" i="1" dirty="0">
                <a:solidFill>
                  <a:srgbClr val="3C3C3B"/>
                </a:solidFill>
                <a:effectLst/>
                <a:latin typeface="Lato"/>
              </a:rPr>
              <a:t>Diving Deep with Table Calculations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Top</a:t>
            </a:r>
            <a:r>
              <a:rPr lang="en-US" b="0" i="0" dirty="0">
                <a:solidFill>
                  <a:srgbClr val="3C3C3B"/>
                </a:solidFill>
                <a:effectLst/>
                <a:latin typeface="Lato"/>
              </a:rPr>
              <a:t> tab allows you to limit the filter to only the top or bottom items. For example, you might decide to keep only the top five items by the sum of sales.</a:t>
            </a:r>
          </a:p>
          <a:p>
            <a:pPr algn="l"/>
            <a:r>
              <a:rPr lang="en-US" b="0" i="0" dirty="0">
                <a:solidFill>
                  <a:srgbClr val="FFFFFF"/>
                </a:solidFill>
                <a:effectLst/>
                <a:latin typeface="Lato"/>
              </a:rPr>
              <a:t>Discrete measures (except for calculated fields using table calculations) cannot be added to the </a:t>
            </a:r>
            <a:r>
              <a:rPr lang="en-US" b="1" i="0" dirty="0">
                <a:solidFill>
                  <a:srgbClr val="FFFFFF"/>
                </a:solidFill>
                <a:effectLst/>
                <a:latin typeface="Lato"/>
              </a:rPr>
              <a:t>Filters</a:t>
            </a:r>
            <a:r>
              <a:rPr lang="en-US" b="0" i="0" dirty="0">
                <a:solidFill>
                  <a:srgbClr val="FFFFFF"/>
                </a:solidFill>
                <a:effectLst/>
                <a:latin typeface="Lato"/>
              </a:rPr>
              <a:t> shelf. If the field holds a date or numeric value, you can convert it to a continuous field before filtering. Other data types will require the creation of a calculated field to convert values you wish to filter into continuous numeric values.</a:t>
            </a:r>
          </a:p>
          <a:p>
            <a:pPr algn="l"/>
            <a:r>
              <a:rPr lang="en-US" b="0" i="0" dirty="0">
                <a:solidFill>
                  <a:srgbClr val="3C3C3B"/>
                </a:solidFill>
                <a:effectLst/>
                <a:latin typeface="Lato"/>
              </a:rPr>
              <a:t>Let's next consider how continuous filters are filtered.</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133250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options here are divided into two major categories:</a:t>
            </a:r>
          </a:p>
          <a:p>
            <a:pPr algn="l">
              <a:buFont typeface="Arial" panose="020B0604020202020204" pitchFamily="34" charset="0"/>
              <a:buChar char="•"/>
            </a:pPr>
            <a:r>
              <a:rPr lang="en-US" b="1" i="0" dirty="0">
                <a:solidFill>
                  <a:srgbClr val="3C3C3B"/>
                </a:solidFill>
                <a:effectLst/>
                <a:latin typeface="Lato"/>
              </a:rPr>
              <a:t>All values</a:t>
            </a:r>
            <a:r>
              <a:rPr lang="en-US" b="0" i="0" dirty="0">
                <a:solidFill>
                  <a:srgbClr val="3C3C3B"/>
                </a:solidFill>
                <a:effectLst/>
                <a:latin typeface="Lato"/>
              </a:rPr>
              <a:t>: The filter will be based on each individual value of the field, </a:t>
            </a:r>
            <a:r>
              <a:rPr lang="en-US" b="0" i="1" dirty="0">
                <a:solidFill>
                  <a:srgbClr val="3C3C3B"/>
                </a:solidFill>
                <a:effectLst/>
                <a:latin typeface="Lato"/>
              </a:rPr>
              <a:t>row by row</a:t>
            </a:r>
            <a:r>
              <a:rPr lang="en-US" b="0" i="0" dirty="0">
                <a:solidFill>
                  <a:srgbClr val="3C3C3B"/>
                </a:solidFill>
                <a:effectLst/>
                <a:latin typeface="Lato"/>
              </a:rPr>
              <a:t>. For example, an </a:t>
            </a:r>
            <a:r>
              <a:rPr lang="en-US" b="1" i="0" dirty="0">
                <a:solidFill>
                  <a:srgbClr val="3C3C3B"/>
                </a:solidFill>
                <a:effectLst/>
                <a:latin typeface="Lato"/>
              </a:rPr>
              <a:t>All values</a:t>
            </a:r>
            <a:r>
              <a:rPr lang="en-US" b="0" i="0" dirty="0">
                <a:solidFill>
                  <a:srgbClr val="3C3C3B"/>
                </a:solidFill>
                <a:effectLst/>
                <a:latin typeface="Lato"/>
              </a:rPr>
              <a:t> filter keeping only sales above $100 will evaluate each record of underlying data and keep only individual sales above $100.</a:t>
            </a:r>
          </a:p>
          <a:p>
            <a:pPr algn="l">
              <a:buFont typeface="Arial" panose="020B0604020202020204" pitchFamily="34" charset="0"/>
              <a:buChar char="•"/>
            </a:pPr>
            <a:r>
              <a:rPr lang="en-US" b="1" i="0" dirty="0">
                <a:solidFill>
                  <a:srgbClr val="3C3C3B"/>
                </a:solidFill>
                <a:effectLst/>
                <a:latin typeface="Lato"/>
              </a:rPr>
              <a:t>Aggregation</a:t>
            </a:r>
            <a:r>
              <a:rPr lang="en-US" b="0" i="0" dirty="0">
                <a:solidFill>
                  <a:srgbClr val="3C3C3B"/>
                </a:solidFill>
                <a:effectLst/>
                <a:latin typeface="Lato"/>
              </a:rPr>
              <a:t>: The filter will be based on the aggregation specified (for example, </a:t>
            </a:r>
            <a:r>
              <a:rPr lang="en-US" b="1" i="0" dirty="0">
                <a:solidFill>
                  <a:srgbClr val="3C3C3B"/>
                </a:solidFill>
                <a:effectLst/>
                <a:latin typeface="Lato"/>
              </a:rPr>
              <a:t>Sum</a:t>
            </a:r>
            <a:r>
              <a:rPr lang="en-US" b="0" i="0" dirty="0">
                <a:solidFill>
                  <a:srgbClr val="3C3C3B"/>
                </a:solidFill>
                <a:effectLst/>
                <a:latin typeface="Lato"/>
              </a:rPr>
              <a:t>, </a:t>
            </a:r>
            <a:r>
              <a:rPr lang="en-US" b="1" i="0" dirty="0">
                <a:solidFill>
                  <a:srgbClr val="3C3C3B"/>
                </a:solidFill>
                <a:effectLst/>
                <a:latin typeface="Lato"/>
              </a:rPr>
              <a:t>Average</a:t>
            </a:r>
            <a:r>
              <a:rPr lang="en-US" b="0" i="0" dirty="0">
                <a:solidFill>
                  <a:srgbClr val="3C3C3B"/>
                </a:solidFill>
                <a:effectLst/>
                <a:latin typeface="Lato"/>
              </a:rPr>
              <a:t>, </a:t>
            </a:r>
            <a:r>
              <a:rPr lang="en-US" b="1" i="0" dirty="0">
                <a:solidFill>
                  <a:srgbClr val="3C3C3B"/>
                </a:solidFill>
                <a:effectLst/>
                <a:latin typeface="Lato"/>
              </a:rPr>
              <a:t>Minimum</a:t>
            </a:r>
            <a:r>
              <a:rPr lang="en-US" b="0" i="0" dirty="0">
                <a:solidFill>
                  <a:srgbClr val="3C3C3B"/>
                </a:solidFill>
                <a:effectLst/>
                <a:latin typeface="Lato"/>
              </a:rPr>
              <a:t>, </a:t>
            </a:r>
            <a:r>
              <a:rPr lang="en-US" b="1" i="0" dirty="0">
                <a:solidFill>
                  <a:srgbClr val="3C3C3B"/>
                </a:solidFill>
                <a:effectLst/>
                <a:latin typeface="Lato"/>
              </a:rPr>
              <a:t>Maximum</a:t>
            </a:r>
            <a:r>
              <a:rPr lang="en-US" b="0" i="0" dirty="0">
                <a:solidFill>
                  <a:srgbClr val="3C3C3B"/>
                </a:solidFill>
                <a:effectLst/>
                <a:latin typeface="Lato"/>
              </a:rPr>
              <a:t>, </a:t>
            </a:r>
            <a:r>
              <a:rPr lang="en-US" b="1" i="0" dirty="0">
                <a:solidFill>
                  <a:srgbClr val="3C3C3B"/>
                </a:solidFill>
                <a:effectLst/>
                <a:latin typeface="Lato"/>
              </a:rPr>
              <a:t>Standard deviation</a:t>
            </a:r>
            <a:r>
              <a:rPr lang="en-US" b="0" i="0" dirty="0">
                <a:solidFill>
                  <a:srgbClr val="3C3C3B"/>
                </a:solidFill>
                <a:effectLst/>
                <a:latin typeface="Lato"/>
              </a:rPr>
              <a:t>, and </a:t>
            </a:r>
            <a:r>
              <a:rPr lang="en-US" b="1" i="0" dirty="0">
                <a:solidFill>
                  <a:srgbClr val="3C3C3B"/>
                </a:solidFill>
                <a:effectLst/>
                <a:latin typeface="Lato"/>
              </a:rPr>
              <a:t>Variance</a:t>
            </a:r>
            <a:r>
              <a:rPr lang="en-US" b="0" i="0" dirty="0">
                <a:solidFill>
                  <a:srgbClr val="3C3C3B"/>
                </a:solidFill>
                <a:effectLst/>
                <a:latin typeface="Lato"/>
              </a:rPr>
              <a:t>) and the aggregation will be performed at the level of detail of the view. For example, a filter keeping only the sum of sales above $100,000 on a view at the level of category will keep only categories that had at least $100,000 in total sales.</a:t>
            </a:r>
          </a:p>
          <a:p>
            <a:pPr marL="158750" indent="0">
              <a:buNone/>
            </a:pPr>
            <a:endParaRPr lang="en-US" dirty="0">
              <a:uFillTx/>
            </a:endParaRPr>
          </a:p>
        </p:txBody>
      </p:sp>
    </p:spTree>
    <p:extLst>
      <p:ext uri="{BB962C8B-B14F-4D97-AF65-F5344CB8AC3E}">
        <p14:creationId xmlns:p14="http://schemas.microsoft.com/office/powerpoint/2010/main" val="15243394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Here, you'll see options for filtering continuous values based on a range with a start, end, or both. The </a:t>
            </a:r>
            <a:r>
              <a:rPr lang="en-US" b="1" i="0" dirty="0">
                <a:solidFill>
                  <a:srgbClr val="3C3C3B"/>
                </a:solidFill>
                <a:effectLst/>
                <a:latin typeface="Lato"/>
              </a:rPr>
              <a:t>Special</a:t>
            </a:r>
            <a:r>
              <a:rPr lang="en-US" b="0" i="0" dirty="0">
                <a:solidFill>
                  <a:srgbClr val="3C3C3B"/>
                </a:solidFill>
                <a:effectLst/>
                <a:latin typeface="Lato"/>
              </a:rPr>
              <a:t> tab gives options for showing all values, NULL values, or non-NULL values.</a:t>
            </a:r>
          </a:p>
          <a:p>
            <a:pPr algn="l"/>
            <a:r>
              <a:rPr lang="en-US" b="0" i="0" dirty="0">
                <a:solidFill>
                  <a:srgbClr val="FFFFFF"/>
                </a:solidFill>
                <a:effectLst/>
                <a:latin typeface="Lato"/>
              </a:rPr>
              <a:t>From a user-interface perspective, the most dramatic difference in filtering options comes from whether a field is discrete or continuous. However, you should always think about whether you are using the field as a </a:t>
            </a:r>
            <a:r>
              <a:rPr lang="en-US" b="1" i="0" dirty="0">
                <a:solidFill>
                  <a:srgbClr val="FFFFFF"/>
                </a:solidFill>
                <a:effectLst/>
                <a:latin typeface="Lato"/>
              </a:rPr>
              <a:t>Dimension Filter</a:t>
            </a:r>
            <a:r>
              <a:rPr lang="en-US" b="0" i="0" dirty="0">
                <a:solidFill>
                  <a:srgbClr val="FFFFFF"/>
                </a:solidFill>
                <a:effectLst/>
                <a:latin typeface="Lato"/>
              </a:rPr>
              <a:t> or a </a:t>
            </a:r>
            <a:r>
              <a:rPr lang="en-US" b="1" i="0" dirty="0">
                <a:solidFill>
                  <a:srgbClr val="FFFFFF"/>
                </a:solidFill>
                <a:effectLst/>
                <a:latin typeface="Lato"/>
              </a:rPr>
              <a:t>Measure Filter</a:t>
            </a:r>
            <a:r>
              <a:rPr lang="en-US" b="0" i="0" dirty="0">
                <a:solidFill>
                  <a:srgbClr val="FFFFFF"/>
                </a:solidFill>
                <a:effectLst/>
                <a:latin typeface="Lato"/>
              </a:rPr>
              <a:t> to understand what kind of results you will get based on the order of operations, which is discussed in the </a:t>
            </a:r>
            <a:r>
              <a:rPr lang="en-US" b="0" i="1" dirty="0">
                <a:solidFill>
                  <a:srgbClr val="FFFFFF"/>
                </a:solidFill>
                <a:effectLst/>
                <a:latin typeface="Lato"/>
              </a:rPr>
              <a:t>Appendix</a:t>
            </a:r>
            <a:r>
              <a:rPr lang="en-US" b="0" i="0" dirty="0">
                <a:solidFill>
                  <a:srgbClr val="FFFFFF"/>
                </a:solidFill>
                <a:effectLst/>
                <a:latin typeface="Lato"/>
              </a:rPr>
              <a:t>.</a:t>
            </a:r>
          </a:p>
          <a:p>
            <a:pPr algn="l">
              <a:buFont typeface="Arial" panose="020B0604020202020204" pitchFamily="34" charset="0"/>
              <a:buChar char="•"/>
            </a:pPr>
            <a:r>
              <a:rPr lang="en-US" b="0" i="0" dirty="0">
                <a:solidFill>
                  <a:srgbClr val="FFFFFF"/>
                </a:solidFill>
                <a:effectLst/>
                <a:latin typeface="Lato"/>
              </a:rPr>
              <a:t>Dimension filters will filter </a:t>
            </a:r>
            <a:r>
              <a:rPr lang="en-US" b="0" i="1" dirty="0">
                <a:solidFill>
                  <a:srgbClr val="FFFFFF"/>
                </a:solidFill>
                <a:effectLst/>
                <a:latin typeface="Lato"/>
              </a:rPr>
              <a:t>detail rows of data</a:t>
            </a:r>
            <a:r>
              <a:rPr lang="en-US" b="0" i="0" dirty="0">
                <a:solidFill>
                  <a:srgbClr val="FFFFFF"/>
                </a:solidFill>
                <a:effectLst/>
                <a:latin typeface="Lato"/>
              </a:rPr>
              <a:t>. For example, filtering out the Central Region will eliminate all rows for that region. You will not see any states for that region and your aggregate results, such as SUM(Sales), will not include any values from that region.</a:t>
            </a:r>
          </a:p>
          <a:p>
            <a:pPr algn="l">
              <a:buFont typeface="Arial" panose="020B0604020202020204" pitchFamily="34" charset="0"/>
              <a:buChar char="•"/>
            </a:pPr>
            <a:r>
              <a:rPr lang="en-US" b="0" i="0" dirty="0">
                <a:solidFill>
                  <a:srgbClr val="FFFFFF"/>
                </a:solidFill>
                <a:effectLst/>
                <a:latin typeface="Lato"/>
              </a:rPr>
              <a:t>Measure filters will filter </a:t>
            </a:r>
            <a:r>
              <a:rPr lang="en-US" b="0" i="1" dirty="0">
                <a:solidFill>
                  <a:srgbClr val="FFFFFF"/>
                </a:solidFill>
                <a:effectLst/>
                <a:latin typeface="Lato"/>
              </a:rPr>
              <a:t>aggregate rows of data</a:t>
            </a:r>
            <a:r>
              <a:rPr lang="en-US" b="0" i="0" dirty="0">
                <a:solidFill>
                  <a:srgbClr val="FFFFFF"/>
                </a:solidFill>
                <a:effectLst/>
                <a:latin typeface="Lato"/>
              </a:rPr>
              <a:t> at the level of detail defined by the dimensions included in your view. For example, if you filtered to include only where SUM(Sales) was greater than $100,000 and your view included Region and Month, then the resulting view would include only values where the Region had more than $100,000 in sales for the given month.</a:t>
            </a:r>
          </a:p>
          <a:p>
            <a:pPr algn="l"/>
            <a:r>
              <a:rPr lang="en-US" b="0" i="0" dirty="0">
                <a:solidFill>
                  <a:srgbClr val="3C3C3B"/>
                </a:solidFill>
                <a:effectLst/>
                <a:latin typeface="Lato"/>
              </a:rPr>
              <a:t>Other than filtering discrete and continuous fields, you'll also notice some different options for filtering dates, which we'll consider next.</a:t>
            </a:r>
          </a:p>
          <a:p>
            <a:pPr marL="158750" indent="0">
              <a:buNone/>
            </a:pPr>
            <a:endParaRPr dirty="0">
              <a:uFillTx/>
            </a:endParaRPr>
          </a:p>
        </p:txBody>
      </p:sp>
    </p:spTree>
    <p:extLst>
      <p:ext uri="{BB962C8B-B14F-4D97-AF65-F5344CB8AC3E}">
        <p14:creationId xmlns:p14="http://schemas.microsoft.com/office/powerpoint/2010/main" val="464963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As we'll see, the placement of the fields will result in different encodings of the data based on the type of field.</a:t>
            </a:r>
            <a:endParaRPr dirty="0">
              <a:uFillTx/>
            </a:endParaRPr>
          </a:p>
        </p:txBody>
      </p:sp>
    </p:spTree>
    <p:extLst>
      <p:ext uri="{BB962C8B-B14F-4D97-AF65-F5344CB8AC3E}">
        <p14:creationId xmlns:p14="http://schemas.microsoft.com/office/powerpoint/2010/main" val="37048159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We'll take a look at the special way Tableau handles dates in the </a:t>
            </a:r>
            <a:r>
              <a:rPr lang="en-US" b="0" i="1" dirty="0">
                <a:solidFill>
                  <a:srgbClr val="3C3C3B"/>
                </a:solidFill>
                <a:effectLst/>
                <a:latin typeface="Lato"/>
              </a:rPr>
              <a:t>Visualizing dates and times</a:t>
            </a:r>
            <a:r>
              <a:rPr lang="en-US" b="0" i="0" dirty="0">
                <a:solidFill>
                  <a:srgbClr val="3C3C3B"/>
                </a:solidFill>
                <a:effectLst/>
                <a:latin typeface="Lato"/>
              </a:rPr>
              <a:t> section of </a:t>
            </a:r>
            <a:r>
              <a:rPr lang="en-US" b="0" i="1" dirty="0">
                <a:solidFill>
                  <a:srgbClr val="3C3C3B"/>
                </a:solidFill>
                <a:effectLst/>
                <a:latin typeface="Lato"/>
              </a:rPr>
              <a:t>lesson 3</a:t>
            </a:r>
            <a:r>
              <a:rPr lang="en-US" b="0" i="0" dirty="0">
                <a:solidFill>
                  <a:srgbClr val="3C3C3B"/>
                </a:solidFill>
                <a:effectLst/>
                <a:latin typeface="Lato"/>
              </a:rPr>
              <a:t>, </a:t>
            </a:r>
            <a:r>
              <a:rPr lang="en-US" b="0" i="1" dirty="0">
                <a:solidFill>
                  <a:srgbClr val="3C3C3B"/>
                </a:solidFill>
                <a:effectLst/>
                <a:latin typeface="Lato"/>
              </a:rPr>
              <a:t>Moving Beyond Basic Visualizations</a:t>
            </a:r>
            <a:r>
              <a:rPr lang="en-US" b="0" i="0" dirty="0">
                <a:solidFill>
                  <a:srgbClr val="3C3C3B"/>
                </a:solidFill>
                <a:effectLst/>
                <a:latin typeface="Lato"/>
              </a:rPr>
              <a:t>. For now, consider the options available when you drop an </a:t>
            </a:r>
            <a:r>
              <a:rPr lang="en-US" b="1" i="0" dirty="0">
                <a:solidFill>
                  <a:srgbClr val="3C3C3B"/>
                </a:solidFill>
                <a:effectLst/>
                <a:latin typeface="Lato"/>
              </a:rPr>
              <a:t>Order Date</a:t>
            </a:r>
            <a:r>
              <a:rPr lang="en-US" b="0" i="0" dirty="0">
                <a:solidFill>
                  <a:srgbClr val="3C3C3B"/>
                </a:solidFill>
                <a:effectLst/>
                <a:latin typeface="Lato"/>
              </a:rPr>
              <a:t> field onto the </a:t>
            </a:r>
            <a:r>
              <a:rPr lang="en-US" b="1" i="0" dirty="0">
                <a:solidFill>
                  <a:srgbClr val="3C3C3B"/>
                </a:solidFill>
                <a:effectLst/>
                <a:latin typeface="Lato"/>
              </a:rPr>
              <a:t>Filters</a:t>
            </a:r>
            <a:r>
              <a:rPr lang="en-US" b="0" i="0" dirty="0">
                <a:solidFill>
                  <a:srgbClr val="3C3C3B"/>
                </a:solidFill>
                <a:effectLst/>
                <a:latin typeface="Lato"/>
              </a:rPr>
              <a:t> shelf, as follows:</a:t>
            </a:r>
          </a:p>
          <a:p>
            <a:pPr algn="l"/>
            <a:endParaRPr lang="en-US" b="0" i="0" dirty="0">
              <a:solidFill>
                <a:srgbClr val="3C3C3B"/>
              </a:solidFill>
              <a:effectLst/>
              <a:latin typeface="Lato"/>
            </a:endParaRPr>
          </a:p>
          <a:p>
            <a:pPr algn="l"/>
            <a:r>
              <a:rPr lang="en-US" b="0" i="0" dirty="0">
                <a:solidFill>
                  <a:srgbClr val="3C3C3B"/>
                </a:solidFill>
                <a:effectLst/>
                <a:latin typeface="Lato"/>
              </a:rPr>
              <a:t>The options here include the following:</a:t>
            </a:r>
          </a:p>
          <a:p>
            <a:pPr algn="l">
              <a:buFont typeface="Arial" panose="020B0604020202020204" pitchFamily="34" charset="0"/>
              <a:buChar char="•"/>
            </a:pPr>
            <a:r>
              <a:rPr lang="en-US" b="1" i="0" dirty="0">
                <a:solidFill>
                  <a:srgbClr val="3C3C3B"/>
                </a:solidFill>
                <a:effectLst/>
                <a:latin typeface="Lato"/>
              </a:rPr>
              <a:t>Relative date</a:t>
            </a:r>
            <a:r>
              <a:rPr lang="en-US" b="0" i="0" dirty="0">
                <a:solidFill>
                  <a:srgbClr val="3C3C3B"/>
                </a:solidFill>
                <a:effectLst/>
                <a:latin typeface="Lato"/>
              </a:rPr>
              <a:t>: This option allows you to filter a date based on a specific date (for example, keeping the last three weeks from today, or the last six months from January 1).</a:t>
            </a:r>
          </a:p>
          <a:p>
            <a:pPr algn="l">
              <a:buFont typeface="Arial" panose="020B0604020202020204" pitchFamily="34" charset="0"/>
              <a:buChar char="•"/>
            </a:pPr>
            <a:r>
              <a:rPr lang="en-US" b="1" i="0" dirty="0">
                <a:solidFill>
                  <a:srgbClr val="3C3C3B"/>
                </a:solidFill>
                <a:effectLst/>
                <a:latin typeface="Lato"/>
              </a:rPr>
              <a:t>Range of dates</a:t>
            </a:r>
            <a:r>
              <a:rPr lang="en-US" b="0" i="0" dirty="0">
                <a:solidFill>
                  <a:srgbClr val="3C3C3B"/>
                </a:solidFill>
                <a:effectLst/>
                <a:latin typeface="Lato"/>
              </a:rPr>
              <a:t>: This option allows you to filter a date based on a range with a starting date, ending date, or both.</a:t>
            </a:r>
          </a:p>
          <a:p>
            <a:pPr algn="l">
              <a:buFont typeface="Arial" panose="020B0604020202020204" pitchFamily="34" charset="0"/>
              <a:buChar char="•"/>
            </a:pPr>
            <a:r>
              <a:rPr lang="en-US" b="1" i="0" dirty="0">
                <a:solidFill>
                  <a:srgbClr val="3C3C3B"/>
                </a:solidFill>
                <a:effectLst/>
                <a:latin typeface="Lato"/>
              </a:rPr>
              <a:t>Date Part</a:t>
            </a:r>
            <a:r>
              <a:rPr lang="en-US" b="0" i="0" dirty="0">
                <a:solidFill>
                  <a:srgbClr val="3C3C3B"/>
                </a:solidFill>
                <a:effectLst/>
                <a:latin typeface="Lato"/>
              </a:rPr>
              <a:t>: This option allows you to filter based on discrete parts of dates, such as </a:t>
            </a:r>
            <a:r>
              <a:rPr lang="en-US" b="1" i="0" dirty="0">
                <a:solidFill>
                  <a:srgbClr val="3C3C3B"/>
                </a:solidFill>
                <a:effectLst/>
                <a:latin typeface="Lato"/>
              </a:rPr>
              <a:t>Years</a:t>
            </a:r>
            <a:r>
              <a:rPr lang="en-US" b="0" i="0" dirty="0">
                <a:solidFill>
                  <a:srgbClr val="3C3C3B"/>
                </a:solidFill>
                <a:effectLst/>
                <a:latin typeface="Lato"/>
              </a:rPr>
              <a:t>, </a:t>
            </a:r>
            <a:r>
              <a:rPr lang="en-US" b="1" i="0" dirty="0">
                <a:solidFill>
                  <a:srgbClr val="3C3C3B"/>
                </a:solidFill>
                <a:effectLst/>
                <a:latin typeface="Lato"/>
              </a:rPr>
              <a:t>Months</a:t>
            </a:r>
            <a:r>
              <a:rPr lang="en-US" b="0" i="0" dirty="0">
                <a:solidFill>
                  <a:srgbClr val="3C3C3B"/>
                </a:solidFill>
                <a:effectLst/>
                <a:latin typeface="Lato"/>
              </a:rPr>
              <a:t>, </a:t>
            </a:r>
            <a:r>
              <a:rPr lang="en-US" b="1" i="0" dirty="0">
                <a:solidFill>
                  <a:srgbClr val="3C3C3B"/>
                </a:solidFill>
                <a:effectLst/>
                <a:latin typeface="Lato"/>
              </a:rPr>
              <a:t>Days</a:t>
            </a:r>
            <a:r>
              <a:rPr lang="en-US" b="0" i="0" dirty="0">
                <a:solidFill>
                  <a:srgbClr val="3C3C3B"/>
                </a:solidFill>
                <a:effectLst/>
                <a:latin typeface="Lato"/>
              </a:rPr>
              <a:t>, or combinations of parts, such as </a:t>
            </a:r>
            <a:r>
              <a:rPr lang="en-US" b="1" i="0" dirty="0">
                <a:solidFill>
                  <a:srgbClr val="3C3C3B"/>
                </a:solidFill>
                <a:effectLst/>
                <a:latin typeface="Lato"/>
              </a:rPr>
              <a:t>Month/Year</a:t>
            </a:r>
            <a:r>
              <a:rPr lang="en-US" b="0" i="0" dirty="0">
                <a:solidFill>
                  <a:srgbClr val="3C3C3B"/>
                </a:solidFill>
                <a:effectLst/>
                <a:latin typeface="Lato"/>
              </a:rPr>
              <a:t>. Based on your selection, you will have various options for filtering and have the option of defaulting to the latest value in the data.</a:t>
            </a:r>
          </a:p>
          <a:p>
            <a:pPr algn="l">
              <a:buFont typeface="Arial" panose="020B0604020202020204" pitchFamily="34" charset="0"/>
              <a:buChar char="•"/>
            </a:pPr>
            <a:r>
              <a:rPr lang="en-US" b="1" i="0" dirty="0">
                <a:solidFill>
                  <a:srgbClr val="3C3C3B"/>
                </a:solidFill>
                <a:effectLst/>
                <a:latin typeface="Lato"/>
              </a:rPr>
              <a:t>Individual dates</a:t>
            </a:r>
            <a:r>
              <a:rPr lang="en-US" b="0" i="0" dirty="0">
                <a:solidFill>
                  <a:srgbClr val="3C3C3B"/>
                </a:solidFill>
                <a:effectLst/>
                <a:latin typeface="Lato"/>
              </a:rPr>
              <a:t>: This option allows you to filter based on each individual value of the date field in the data.</a:t>
            </a:r>
          </a:p>
          <a:p>
            <a:pPr algn="l">
              <a:buFont typeface="Arial" panose="020B0604020202020204" pitchFamily="34" charset="0"/>
              <a:buChar char="•"/>
            </a:pPr>
            <a:r>
              <a:rPr lang="en-US" b="1" i="0" dirty="0">
                <a:solidFill>
                  <a:srgbClr val="3C3C3B"/>
                </a:solidFill>
                <a:effectLst/>
                <a:latin typeface="Lato"/>
              </a:rPr>
              <a:t>Count </a:t>
            </a:r>
            <a:r>
              <a:rPr lang="en-US" b="0" i="0" dirty="0">
                <a:solidFill>
                  <a:srgbClr val="3C3C3B"/>
                </a:solidFill>
                <a:effectLst/>
                <a:latin typeface="Lato"/>
              </a:rPr>
              <a:t>or </a:t>
            </a:r>
            <a:r>
              <a:rPr lang="en-US" b="1" i="0" dirty="0">
                <a:solidFill>
                  <a:srgbClr val="3C3C3B"/>
                </a:solidFill>
                <a:effectLst/>
                <a:latin typeface="Lato"/>
              </a:rPr>
              <a:t>Count (Distinct)</a:t>
            </a:r>
            <a:r>
              <a:rPr lang="en-US" b="0" i="0" dirty="0">
                <a:solidFill>
                  <a:srgbClr val="3C3C3B"/>
                </a:solidFill>
                <a:effectLst/>
                <a:latin typeface="Lato"/>
              </a:rPr>
              <a:t>: This option allows you to filter based on the count, or distinct count, of date values in the data.</a:t>
            </a:r>
          </a:p>
          <a:p>
            <a:pPr algn="l"/>
            <a:r>
              <a:rPr lang="en-US" b="0" i="0" dirty="0">
                <a:solidFill>
                  <a:srgbClr val="3C3C3B"/>
                </a:solidFill>
                <a:effectLst/>
                <a:latin typeface="Lato"/>
              </a:rPr>
              <a:t>Depending on your selection, you will be given additional options for filtering.</a:t>
            </a:r>
          </a:p>
          <a:p>
            <a:pPr algn="l"/>
            <a:endParaRPr lang="en-US" b="0" i="0" dirty="0">
              <a:solidFill>
                <a:srgbClr val="3C3C3B"/>
              </a:solidFill>
              <a:effectLst/>
              <a:latin typeface="Lato"/>
            </a:endParaRPr>
          </a:p>
          <a:p>
            <a:pPr algn="l"/>
            <a:r>
              <a:rPr lang="en-US" b="0" i="0" dirty="0">
                <a:solidFill>
                  <a:srgbClr val="3C3C3B"/>
                </a:solidFill>
                <a:effectLst/>
                <a:latin typeface="Montserrat-subs"/>
              </a:rPr>
              <a:t>Other filtering options</a:t>
            </a:r>
          </a:p>
          <a:p>
            <a:pPr algn="l"/>
            <a:r>
              <a:rPr lang="en-US" b="0" i="0" dirty="0">
                <a:solidFill>
                  <a:srgbClr val="3C3C3B"/>
                </a:solidFill>
                <a:effectLst/>
                <a:latin typeface="Lato"/>
              </a:rPr>
              <a:t>You will also want to be aware of the following options when it comes to filtering:</a:t>
            </a:r>
          </a:p>
          <a:p>
            <a:pPr algn="l">
              <a:buFont typeface="Arial" panose="020B0604020202020204" pitchFamily="34" charset="0"/>
              <a:buChar char="•"/>
            </a:pPr>
            <a:r>
              <a:rPr lang="en-US" b="0" i="0" dirty="0">
                <a:solidFill>
                  <a:srgbClr val="3C3C3B"/>
                </a:solidFill>
                <a:effectLst/>
                <a:latin typeface="Lato"/>
              </a:rPr>
              <a:t>You may display a filter control for nearly any field by right-clicking it and selecting </a:t>
            </a:r>
            <a:r>
              <a:rPr lang="en-US" b="1" i="0" dirty="0">
                <a:solidFill>
                  <a:srgbClr val="3C3C3B"/>
                </a:solidFill>
                <a:effectLst/>
                <a:latin typeface="Lato"/>
              </a:rPr>
              <a:t>Show Filter</a:t>
            </a:r>
            <a:r>
              <a:rPr lang="en-US" b="0" i="0" dirty="0">
                <a:solidFill>
                  <a:srgbClr val="3C3C3B"/>
                </a:solidFill>
                <a:effectLst/>
                <a:latin typeface="Lato"/>
              </a:rPr>
              <a:t>. The type of control depends on the type of field, whether it is discrete or continuous, and may be customized by using the little drop-down arrow at the upper-right of the filter control.</a:t>
            </a:r>
          </a:p>
          <a:p>
            <a:pPr algn="l">
              <a:buFont typeface="Arial" panose="020B0604020202020204" pitchFamily="34" charset="0"/>
              <a:buChar char="•"/>
            </a:pPr>
            <a:r>
              <a:rPr lang="en-US" b="1" i="0" dirty="0">
                <a:solidFill>
                  <a:srgbClr val="3C3C3B"/>
                </a:solidFill>
                <a:effectLst/>
                <a:latin typeface="Lato"/>
              </a:rPr>
              <a:t>Filters</a:t>
            </a:r>
            <a:r>
              <a:rPr lang="en-US" b="0" i="0" dirty="0">
                <a:solidFill>
                  <a:srgbClr val="3C3C3B"/>
                </a:solidFill>
                <a:effectLst/>
                <a:latin typeface="Lato"/>
              </a:rPr>
              <a:t> may be added to the </a:t>
            </a:r>
            <a:r>
              <a:rPr lang="en-US" b="1" i="0" dirty="0">
                <a:solidFill>
                  <a:srgbClr val="3C3C3B"/>
                </a:solidFill>
                <a:effectLst/>
                <a:latin typeface="Lato"/>
              </a:rPr>
              <a:t>context</a:t>
            </a:r>
            <a:r>
              <a:rPr lang="en-US" b="0" i="0" dirty="0">
                <a:solidFill>
                  <a:srgbClr val="3C3C3B"/>
                </a:solidFill>
                <a:effectLst/>
                <a:latin typeface="Lato"/>
              </a:rPr>
              <a:t>. Context is described in detail in the </a:t>
            </a:r>
            <a:r>
              <a:rPr lang="en-US" b="0" i="1" dirty="0">
                <a:solidFill>
                  <a:srgbClr val="3C3C3B"/>
                </a:solidFill>
                <a:effectLst/>
                <a:latin typeface="Lato"/>
              </a:rPr>
              <a:t>Appendix</a:t>
            </a:r>
            <a:r>
              <a:rPr lang="en-US" b="0" i="0" dirty="0">
                <a:solidFill>
                  <a:srgbClr val="3C3C3B"/>
                </a:solidFill>
                <a:effectLst/>
                <a:latin typeface="Lato"/>
              </a:rPr>
              <a:t> and we'll see why it's important in various examples throughout the course. For now, just note the option. This option is available via the drop-down menu on the filter control or the field on the </a:t>
            </a:r>
            <a:r>
              <a:rPr lang="en-US" b="1" i="0" dirty="0">
                <a:solidFill>
                  <a:srgbClr val="3C3C3B"/>
                </a:solidFill>
                <a:effectLst/>
                <a:latin typeface="Lato"/>
              </a:rPr>
              <a:t>Filters</a:t>
            </a:r>
            <a:r>
              <a:rPr lang="en-US" b="0" i="0" dirty="0">
                <a:solidFill>
                  <a:srgbClr val="3C3C3B"/>
                </a:solidFill>
                <a:effectLst/>
                <a:latin typeface="Lato"/>
              </a:rPr>
              <a:t> shelf.</a:t>
            </a:r>
          </a:p>
          <a:p>
            <a:pPr algn="l">
              <a:buFont typeface="Arial" panose="020B0604020202020204" pitchFamily="34" charset="0"/>
              <a:buChar char="•"/>
            </a:pPr>
            <a:r>
              <a:rPr lang="en-US" b="1" i="0" dirty="0">
                <a:solidFill>
                  <a:srgbClr val="3C3C3B"/>
                </a:solidFill>
                <a:effectLst/>
                <a:latin typeface="Lato"/>
              </a:rPr>
              <a:t>Filters</a:t>
            </a:r>
            <a:r>
              <a:rPr lang="en-US" b="0" i="0" dirty="0">
                <a:solidFill>
                  <a:srgbClr val="3C3C3B"/>
                </a:solidFill>
                <a:effectLst/>
                <a:latin typeface="Lato"/>
              </a:rPr>
              <a:t> may be set to show all values in the database, all values in the context, all values in a hierarchy, or only values that are relevant based on other filters. These options are available via the drop-down menu on the </a:t>
            </a:r>
            <a:r>
              <a:rPr lang="en-US" b="1" i="0" dirty="0">
                <a:solidFill>
                  <a:srgbClr val="3C3C3B"/>
                </a:solidFill>
                <a:effectLst/>
                <a:latin typeface="Lato"/>
              </a:rPr>
              <a:t>Filter</a:t>
            </a:r>
            <a:r>
              <a:rPr lang="en-US" b="0" i="0" dirty="0">
                <a:solidFill>
                  <a:srgbClr val="3C3C3B"/>
                </a:solidFill>
                <a:effectLst/>
                <a:latin typeface="Lato"/>
              </a:rPr>
              <a:t> control or the field on the </a:t>
            </a:r>
            <a:r>
              <a:rPr lang="en-US" b="1" i="0" dirty="0">
                <a:solidFill>
                  <a:srgbClr val="3C3C3B"/>
                </a:solidFill>
                <a:effectLst/>
                <a:latin typeface="Lato"/>
              </a:rPr>
              <a:t>Filters</a:t>
            </a:r>
            <a:r>
              <a:rPr lang="en-US" b="0" i="0" dirty="0">
                <a:solidFill>
                  <a:srgbClr val="3C3C3B"/>
                </a:solidFill>
                <a:effectLst/>
                <a:latin typeface="Lato"/>
              </a:rPr>
              <a:t> shelf.</a:t>
            </a:r>
          </a:p>
          <a:p>
            <a:pPr algn="l">
              <a:buFont typeface="Arial" panose="020B0604020202020204" pitchFamily="34" charset="0"/>
              <a:buChar char="•"/>
            </a:pPr>
            <a:r>
              <a:rPr lang="en-US" b="0" i="0" dirty="0">
                <a:solidFill>
                  <a:srgbClr val="3C3C3B"/>
                </a:solidFill>
                <a:effectLst/>
                <a:latin typeface="Lato"/>
              </a:rPr>
              <a:t>When using Tableau Server, you may define user filters that allow you to provide row-level security by filtering based on user credentials.</a:t>
            </a:r>
          </a:p>
          <a:p>
            <a:pPr algn="l">
              <a:buFont typeface="Arial" panose="020B0604020202020204" pitchFamily="34" charset="0"/>
              <a:buChar char="•"/>
            </a:pPr>
            <a:r>
              <a:rPr lang="en-US" b="0" i="0" dirty="0">
                <a:solidFill>
                  <a:srgbClr val="3C3C3B"/>
                </a:solidFill>
                <a:effectLst/>
                <a:latin typeface="Lato"/>
              </a:rPr>
              <a:t>By default, any field placed on the </a:t>
            </a:r>
            <a:r>
              <a:rPr lang="en-US" b="1" i="0" dirty="0">
                <a:solidFill>
                  <a:srgbClr val="3C3C3B"/>
                </a:solidFill>
                <a:effectLst/>
                <a:latin typeface="Lato"/>
              </a:rPr>
              <a:t>Filters</a:t>
            </a:r>
            <a:r>
              <a:rPr lang="en-US" b="0" i="0" dirty="0">
                <a:solidFill>
                  <a:srgbClr val="3C3C3B"/>
                </a:solidFill>
                <a:effectLst/>
                <a:latin typeface="Lato"/>
              </a:rPr>
              <a:t> shelf defines a filter that is specific to the current view. However, you may specify the scope by using the menu for the field on the </a:t>
            </a:r>
            <a:r>
              <a:rPr lang="en-US" b="1" i="0" dirty="0">
                <a:solidFill>
                  <a:srgbClr val="3C3C3B"/>
                </a:solidFill>
                <a:effectLst/>
                <a:latin typeface="Lato"/>
              </a:rPr>
              <a:t>Filters</a:t>
            </a:r>
            <a:r>
              <a:rPr lang="en-US" b="0" i="0" dirty="0">
                <a:solidFill>
                  <a:srgbClr val="3C3C3B"/>
                </a:solidFill>
                <a:effectLst/>
                <a:latin typeface="Lato"/>
              </a:rPr>
              <a:t> shelf. Select </a:t>
            </a:r>
            <a:r>
              <a:rPr lang="en-US" b="1" i="0" dirty="0">
                <a:solidFill>
                  <a:srgbClr val="3C3C3B"/>
                </a:solidFill>
                <a:effectLst/>
                <a:latin typeface="Lato"/>
              </a:rPr>
              <a:t>Apply to</a:t>
            </a:r>
            <a:r>
              <a:rPr lang="en-US" b="0" i="0" dirty="0">
                <a:solidFill>
                  <a:srgbClr val="3C3C3B"/>
                </a:solidFill>
                <a:effectLst/>
                <a:latin typeface="Lato"/>
              </a:rPr>
              <a:t> and choose one of the following options:</a:t>
            </a:r>
          </a:p>
          <a:p>
            <a:pPr marL="742950" lvl="1" indent="-285750" algn="l">
              <a:buFont typeface="Arial" panose="020B0604020202020204" pitchFamily="34" charset="0"/>
              <a:buChar char="•"/>
            </a:pPr>
            <a:r>
              <a:rPr lang="en-US" b="1" i="0" dirty="0">
                <a:solidFill>
                  <a:srgbClr val="3C3C3B"/>
                </a:solidFill>
                <a:effectLst/>
                <a:latin typeface="Lato"/>
              </a:rPr>
              <a:t>All related data sources</a:t>
            </a:r>
            <a:r>
              <a:rPr lang="en-US" b="0" i="0" dirty="0">
                <a:solidFill>
                  <a:srgbClr val="3C3C3B"/>
                </a:solidFill>
                <a:effectLst/>
                <a:latin typeface="Lato"/>
              </a:rPr>
              <a:t>: All data sources will be filtered by the value(s) specified. The relationships of fields are the same as blending (that is, the default by name and type match, or customized through the </a:t>
            </a:r>
            <a:r>
              <a:rPr lang="en-US" b="1" i="0" dirty="0">
                <a:solidFill>
                  <a:srgbClr val="3C3C3B"/>
                </a:solidFill>
                <a:effectLst/>
                <a:latin typeface="Lato"/>
              </a:rPr>
              <a:t>Data | Edit Relationships...</a:t>
            </a:r>
            <a:r>
              <a:rPr lang="en-US" b="0" i="0" dirty="0">
                <a:solidFill>
                  <a:srgbClr val="3C3C3B"/>
                </a:solidFill>
                <a:effectLst/>
                <a:latin typeface="Lato"/>
              </a:rPr>
              <a:t> menu option). All views using any of the related data sources will be affected by the filter. This option is sometimes referred to as </a:t>
            </a:r>
            <a:r>
              <a:rPr lang="en-US" b="1" i="0" dirty="0">
                <a:solidFill>
                  <a:srgbClr val="3C3C3B"/>
                </a:solidFill>
                <a:effectLst/>
                <a:latin typeface="Lato"/>
              </a:rPr>
              <a:t>cross-data source filtering</a:t>
            </a:r>
            <a:r>
              <a:rPr lang="en-US" b="0" i="0" dirty="0">
                <a:solidFill>
                  <a:srgbClr val="3C3C3B"/>
                </a:solidFill>
                <a:effectLst/>
                <a:latin typeface="Lato"/>
              </a:rPr>
              <a:t>.</a:t>
            </a:r>
          </a:p>
          <a:p>
            <a:pPr marL="742950" lvl="1" indent="-285750" algn="l">
              <a:buFont typeface="Arial" panose="020B0604020202020204" pitchFamily="34" charset="0"/>
              <a:buChar char="•"/>
            </a:pPr>
            <a:r>
              <a:rPr lang="en-US" b="1" i="0" dirty="0">
                <a:solidFill>
                  <a:srgbClr val="3C3C3B"/>
                </a:solidFill>
                <a:effectLst/>
                <a:latin typeface="Lato"/>
              </a:rPr>
              <a:t>Current data source</a:t>
            </a:r>
            <a:r>
              <a:rPr lang="en-US" b="0" i="0" dirty="0">
                <a:solidFill>
                  <a:srgbClr val="3C3C3B"/>
                </a:solidFill>
                <a:effectLst/>
                <a:latin typeface="Lato"/>
              </a:rPr>
              <a:t>: The data source for that field will be filtered. Any views using that data source will be affected by the filter.</a:t>
            </a:r>
          </a:p>
          <a:p>
            <a:pPr marL="742950" lvl="1" indent="-285750" algn="l">
              <a:buFont typeface="Arial" panose="020B0604020202020204" pitchFamily="34" charset="0"/>
              <a:buChar char="•"/>
            </a:pPr>
            <a:r>
              <a:rPr lang="en-US" b="1" i="0" dirty="0">
                <a:solidFill>
                  <a:srgbClr val="3C3C3B"/>
                </a:solidFill>
                <a:effectLst/>
                <a:latin typeface="Lato"/>
              </a:rPr>
              <a:t>Selected worksheets</a:t>
            </a:r>
            <a:r>
              <a:rPr lang="en-US" b="0" i="0" dirty="0">
                <a:solidFill>
                  <a:srgbClr val="3C3C3B"/>
                </a:solidFill>
                <a:effectLst/>
                <a:latin typeface="Lato"/>
              </a:rPr>
              <a:t>: Any worksheets selected that use the data source of the field will be affected by the filter.</a:t>
            </a:r>
          </a:p>
          <a:p>
            <a:pPr marL="742950" lvl="1" indent="-285750" algn="l">
              <a:buFont typeface="Arial" panose="020B0604020202020204" pitchFamily="34" charset="0"/>
              <a:buChar char="•"/>
            </a:pPr>
            <a:r>
              <a:rPr lang="en-US" b="1" i="0" dirty="0">
                <a:solidFill>
                  <a:srgbClr val="3C3C3B"/>
                </a:solidFill>
                <a:effectLst/>
                <a:latin typeface="Lato"/>
              </a:rPr>
              <a:t>Current worksheet</a:t>
            </a:r>
            <a:r>
              <a:rPr lang="en-US" b="0" i="0" dirty="0">
                <a:solidFill>
                  <a:srgbClr val="3C3C3B"/>
                </a:solidFill>
                <a:effectLst/>
                <a:latin typeface="Lato"/>
              </a:rPr>
              <a:t>: Only the current view will be affected by the filter.</a:t>
            </a:r>
          </a:p>
          <a:p>
            <a:pPr algn="l"/>
            <a:r>
              <a:rPr lang="en-US" b="0" i="0" dirty="0">
                <a:solidFill>
                  <a:srgbClr val="3C3C3B"/>
                </a:solidFill>
                <a:effectLst/>
                <a:latin typeface="Lato"/>
              </a:rPr>
              <a:t>We'll see plenty of practical examples of filtering data throughout the course, many of which will make use of some of these options.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0483307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looked at multiple examples of different connections to different data sources, considered the benefits and potential drawbacks of using data extracts, considered how to manage metadata, and considered options for filtering data.</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Working with data is fundamental to everything you do in Tableau. Understanding how to connect to various data sources, when to work with extracts, and how to customize metadata will be key as you begin deeper analysis and more complex visualizations, such as those covered in lesson 3, Moving Beyond Basic Visualizations.</a:t>
            </a:r>
          </a:p>
          <a:p>
            <a:pPr marL="158750" indent="0">
              <a:buNone/>
            </a:pPr>
            <a:endParaRPr dirty="0">
              <a:uFillTx/>
            </a:endParaRPr>
          </a:p>
        </p:txBody>
      </p:sp>
    </p:spTree>
    <p:extLst>
      <p:ext uri="{BB962C8B-B14F-4D97-AF65-F5344CB8AC3E}">
        <p14:creationId xmlns:p14="http://schemas.microsoft.com/office/powerpoint/2010/main" val="39266672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7432096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You are now ready to set out on your adventure of creating more advanced visualizations! </a:t>
            </a:r>
            <a:r>
              <a:rPr lang="en-US" b="0" i="1" dirty="0">
                <a:solidFill>
                  <a:srgbClr val="3C3C3B"/>
                </a:solidFill>
                <a:effectLst/>
                <a:latin typeface="Lato"/>
              </a:rPr>
              <a:t>Advanced</a:t>
            </a:r>
            <a:r>
              <a:rPr lang="en-US" b="0" i="0" dirty="0">
                <a:solidFill>
                  <a:srgbClr val="3C3C3B"/>
                </a:solidFill>
                <a:effectLst/>
                <a:latin typeface="Lato"/>
              </a:rPr>
              <a:t> does not necessarily mean </a:t>
            </a:r>
            <a:r>
              <a:rPr lang="en-US" b="0" i="1" dirty="0">
                <a:solidFill>
                  <a:srgbClr val="3C3C3B"/>
                </a:solidFill>
                <a:effectLst/>
                <a:latin typeface="Lato"/>
              </a:rPr>
              <a:t>difficult</a:t>
            </a:r>
            <a:r>
              <a:rPr lang="en-US" b="0" i="0" dirty="0">
                <a:solidFill>
                  <a:srgbClr val="3C3C3B"/>
                </a:solidFill>
                <a:effectLst/>
                <a:latin typeface="Lato"/>
              </a:rPr>
              <a:t> since Tableau makes many visualizations easy to create. </a:t>
            </a:r>
            <a:r>
              <a:rPr lang="en-US" b="0" i="1" dirty="0">
                <a:solidFill>
                  <a:srgbClr val="3C3C3B"/>
                </a:solidFill>
                <a:effectLst/>
                <a:latin typeface="Lato"/>
              </a:rPr>
              <a:t>Advanced</a:t>
            </a:r>
            <a:r>
              <a:rPr lang="en-US" b="0" i="0" dirty="0">
                <a:solidFill>
                  <a:srgbClr val="3C3C3B"/>
                </a:solidFill>
                <a:effectLst/>
                <a:latin typeface="Lato"/>
              </a:rPr>
              <a:t> also does not necessarily mean </a:t>
            </a:r>
            <a:r>
              <a:rPr lang="en-US" b="0" i="1" dirty="0">
                <a:solidFill>
                  <a:srgbClr val="3C3C3B"/>
                </a:solidFill>
                <a:effectLst/>
                <a:latin typeface="Lato"/>
              </a:rPr>
              <a:t>complex</a:t>
            </a:r>
            <a:r>
              <a:rPr lang="en-US" b="0" i="0" dirty="0">
                <a:solidFill>
                  <a:srgbClr val="3C3C3B"/>
                </a:solidFill>
                <a:effectLst/>
                <a:latin typeface="Lato"/>
              </a:rPr>
              <a:t>. The goal is to communicate the data, not to obscure it in needless complexity.</a:t>
            </a:r>
          </a:p>
          <a:p>
            <a:pPr algn="l"/>
            <a:r>
              <a:rPr lang="en-US" b="0" i="0" dirty="0">
                <a:solidFill>
                  <a:srgbClr val="3C3C3B"/>
                </a:solidFill>
                <a:effectLst/>
                <a:latin typeface="Lato"/>
              </a:rPr>
              <a:t>Instead, these visualizations are advanced in the sense that you will need to understand when they should be used, why they are useful, and how to leverage the capabilities of Tableau to create them. Additionally, many of the examples we will look at will introduce some advanced techniques, such as calculations, to extend the usefulness of foundational visualizations. Many of these techniques will be developed fully in future lessons, so don't worry about trying to absorb every detail right now.</a:t>
            </a:r>
          </a:p>
          <a:p>
            <a:pPr algn="l"/>
            <a:r>
              <a:rPr lang="en-US" b="0" i="0" dirty="0">
                <a:solidFill>
                  <a:srgbClr val="3C3C3B"/>
                </a:solidFill>
                <a:effectLst/>
                <a:latin typeface="Lato"/>
              </a:rPr>
              <a:t>Most of the examples in this lesson are designed so that you can follow along. However, don't simply memorize a set of instructions. Instead, take the time to understand how the combinations of different field types you place on different shelves change the way headers, axes, and marks are rendered. Experiment and even deviate from the instructions from time to time, just to see what else is possible. You can always use Tableau's back button to follow the example again!</a:t>
            </a:r>
          </a:p>
          <a:p>
            <a:pPr marL="158750" indent="0">
              <a:buNone/>
            </a:pPr>
            <a:endParaRPr lang="en-US" dirty="0">
              <a:uFillTx/>
            </a:endParaRPr>
          </a:p>
          <a:p>
            <a:pPr algn="l"/>
            <a:r>
              <a:rPr lang="en-US" b="0" i="0" dirty="0">
                <a:solidFill>
                  <a:srgbClr val="3C3C3B"/>
                </a:solidFill>
                <a:effectLst/>
                <a:latin typeface="Lato"/>
              </a:rPr>
              <a:t>You may have noticed the lack of a spatial location or geographic category in the preceding list. Mapping was introduced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 and we'll get to some advanced geographic capabilities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a:t>
            </a:r>
          </a:p>
          <a:p>
            <a:pPr algn="l"/>
            <a:r>
              <a:rPr lang="en-US" b="0" i="0" dirty="0">
                <a:solidFill>
                  <a:srgbClr val="3C3C3B"/>
                </a:solidFill>
                <a:effectLst/>
                <a:latin typeface="Lato"/>
              </a:rPr>
              <a:t>You may recreate the examples that are found in this lesson by using the lesson 03 Starter.twbx workbook, or even start from scratch by using a blank workbook and connecting to the Hospital Visits.csv file that's located in the Learning Tableau/lesson 03 folder. The completed examples may be found in the lesson 03 Complete.twbx workbook.</a:t>
            </a:r>
          </a:p>
          <a:p>
            <a:pPr algn="l"/>
            <a:r>
              <a:rPr lang="en-US" b="0" i="0" dirty="0">
                <a:solidFill>
                  <a:srgbClr val="3C3C3B"/>
                </a:solidFill>
                <a:effectLst/>
                <a:latin typeface="Lato"/>
              </a:rPr>
              <a:t>We will begin by assessing which types of visualizations are effective for quantitative comparisons.</a:t>
            </a:r>
          </a:p>
        </p:txBody>
      </p:sp>
    </p:spTree>
    <p:extLst>
      <p:ext uri="{BB962C8B-B14F-4D97-AF65-F5344CB8AC3E}">
        <p14:creationId xmlns:p14="http://schemas.microsoft.com/office/powerpoint/2010/main" val="28584097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each case, you are looking to make a comparison (among stores, wind farms, or doctors) in terms of some quantitative measurement (number of customers, megawatts of electricity, and patients).</a:t>
            </a:r>
          </a:p>
          <a:p>
            <a:pPr algn="l"/>
            <a:r>
              <a:rPr lang="en-US" b="0" i="0" dirty="0">
                <a:solidFill>
                  <a:srgbClr val="3C3C3B"/>
                </a:solidFill>
                <a:effectLst/>
                <a:latin typeface="Lato"/>
              </a:rPr>
              <a:t>Let's take a look at some examples of visualizations that help answer these types of questions.</a:t>
            </a:r>
          </a:p>
          <a:p>
            <a:pPr marL="158750" indent="0">
              <a:buNone/>
            </a:pPr>
            <a:endParaRPr dirty="0">
              <a:uFillTx/>
            </a:endParaRPr>
          </a:p>
        </p:txBody>
      </p:sp>
    </p:spTree>
    <p:extLst>
      <p:ext uri="{BB962C8B-B14F-4D97-AF65-F5344CB8AC3E}">
        <p14:creationId xmlns:p14="http://schemas.microsoft.com/office/powerpoint/2010/main" val="39928494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a simple bar chart, similar to the one we built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bar chart makes it easy to compare the number of patient visits between various departments in the hospital. As a dimension, </a:t>
            </a:r>
            <a:r>
              <a:rPr lang="en-US" b="1" i="0" dirty="0">
                <a:solidFill>
                  <a:srgbClr val="3C3C3B"/>
                </a:solidFill>
                <a:effectLst/>
                <a:latin typeface="Lato"/>
              </a:rPr>
              <a:t>Department</a:t>
            </a:r>
            <a:r>
              <a:rPr lang="en-US" b="0" i="0" dirty="0">
                <a:solidFill>
                  <a:srgbClr val="3C3C3B"/>
                </a:solidFill>
                <a:effectLst/>
                <a:latin typeface="Lato"/>
              </a:rPr>
              <a:t> slices the data according to each distinct value, such as </a:t>
            </a:r>
            <a:r>
              <a:rPr lang="en-US" b="1" i="0" dirty="0">
                <a:solidFill>
                  <a:srgbClr val="3C3C3B"/>
                </a:solidFill>
                <a:effectLst/>
                <a:latin typeface="Lato"/>
              </a:rPr>
              <a:t>ER</a:t>
            </a:r>
            <a:r>
              <a:rPr lang="en-US" b="0" i="0" dirty="0">
                <a:solidFill>
                  <a:srgbClr val="3C3C3B"/>
                </a:solidFill>
                <a:effectLst/>
                <a:latin typeface="Lato"/>
              </a:rPr>
              <a:t>, </a:t>
            </a:r>
            <a:r>
              <a:rPr lang="en-US" b="1" i="0" dirty="0">
                <a:solidFill>
                  <a:srgbClr val="3C3C3B"/>
                </a:solidFill>
                <a:effectLst/>
                <a:latin typeface="Lato"/>
              </a:rPr>
              <a:t>ICU</a:t>
            </a:r>
            <a:r>
              <a:rPr lang="en-US" b="0" i="0" dirty="0">
                <a:solidFill>
                  <a:srgbClr val="3C3C3B"/>
                </a:solidFill>
                <a:effectLst/>
                <a:latin typeface="Lato"/>
              </a:rPr>
              <a:t>, or </a:t>
            </a:r>
            <a:r>
              <a:rPr lang="en-US" b="1" i="0" dirty="0">
                <a:solidFill>
                  <a:srgbClr val="3C3C3B"/>
                </a:solidFill>
                <a:effectLst/>
                <a:latin typeface="Lato"/>
              </a:rPr>
              <a:t>Cardiology</a:t>
            </a:r>
            <a:r>
              <a:rPr lang="en-US" b="0" i="0" dirty="0">
                <a:solidFill>
                  <a:srgbClr val="3C3C3B"/>
                </a:solidFill>
                <a:effectLst/>
                <a:latin typeface="Lato"/>
              </a:rPr>
              <a:t>. It creates a header for these values because it is discrete (blue). As a measure</a:t>
            </a:r>
            <a:r>
              <a:rPr lang="en-US" b="1" i="0" dirty="0">
                <a:solidFill>
                  <a:srgbClr val="3C3C3B"/>
                </a:solidFill>
                <a:effectLst/>
                <a:latin typeface="Lato"/>
              </a:rPr>
              <a:t>, Number of Patient Visits</a:t>
            </a:r>
            <a:r>
              <a:rPr lang="en-US" b="0" i="0" dirty="0">
                <a:solidFill>
                  <a:srgbClr val="3C3C3B"/>
                </a:solidFill>
                <a:effectLst/>
                <a:latin typeface="Lato"/>
              </a:rPr>
              <a:t> gives the sum of patient visits for each department. Because it is a continuous (green) field, it defines an axis, and bars are rendered to visualize the value.</a:t>
            </a:r>
          </a:p>
          <a:p>
            <a:pPr algn="l"/>
            <a:r>
              <a:rPr lang="en-US" b="0" i="0" dirty="0">
                <a:solidFill>
                  <a:srgbClr val="3C3C3B"/>
                </a:solidFill>
                <a:effectLst/>
                <a:latin typeface="Lato"/>
              </a:rPr>
              <a:t>Notice that the bar chart is sorted by the department having the highest sum of patient visits at the top and the lowest at the bottom. Sorting a bar chart often adds a lot of value to the analysis because it makes it easier to make comparisons and see rank order. For example, it is easy to see that the </a:t>
            </a:r>
            <a:r>
              <a:rPr lang="en-US" b="1" i="0" dirty="0">
                <a:solidFill>
                  <a:srgbClr val="3C3C3B"/>
                </a:solidFill>
                <a:effectLst/>
                <a:latin typeface="Lato"/>
              </a:rPr>
              <a:t>Microbiology</a:t>
            </a:r>
            <a:r>
              <a:rPr lang="en-US" b="0" i="0" dirty="0">
                <a:solidFill>
                  <a:srgbClr val="3C3C3B"/>
                </a:solidFill>
                <a:effectLst/>
                <a:latin typeface="Lato"/>
              </a:rPr>
              <a:t> department has had more patient visits than the </a:t>
            </a:r>
            <a:r>
              <a:rPr lang="en-US" b="1" i="0" dirty="0">
                <a:solidFill>
                  <a:srgbClr val="3C3C3B"/>
                </a:solidFill>
                <a:effectLst/>
                <a:latin typeface="Lato"/>
              </a:rPr>
              <a:t>Nutrition</a:t>
            </a:r>
            <a:r>
              <a:rPr lang="en-US" b="0" i="0" dirty="0">
                <a:solidFill>
                  <a:srgbClr val="3C3C3B"/>
                </a:solidFill>
                <a:effectLst/>
                <a:latin typeface="Lato"/>
              </a:rPr>
              <a:t> department. If the chart wasn't sorted, this may not have been as obvious.</a:t>
            </a:r>
          </a:p>
          <a:p>
            <a:pPr marL="158750" indent="0">
              <a:buNone/>
            </a:pPr>
            <a:endParaRPr dirty="0">
              <a:uFillTx/>
            </a:endParaRPr>
          </a:p>
        </p:txBody>
      </p:sp>
    </p:spTree>
    <p:extLst>
      <p:ext uri="{BB962C8B-B14F-4D97-AF65-F5344CB8AC3E}">
        <p14:creationId xmlns:p14="http://schemas.microsoft.com/office/powerpoint/2010/main" val="6383426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sort a view in multiple ways, as follows:</a:t>
            </a:r>
            <a:endParaRPr dirty="0">
              <a:uFillTx/>
            </a:endParaRPr>
          </a:p>
        </p:txBody>
      </p:sp>
    </p:spTree>
    <p:extLst>
      <p:ext uri="{BB962C8B-B14F-4D97-AF65-F5344CB8AC3E}">
        <p14:creationId xmlns:p14="http://schemas.microsoft.com/office/powerpoint/2010/main" val="37903704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323709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60240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Drag and drop row headers to manually rearrange them. This results in a manual sort that does not get updated with data refreshes.</a:t>
            </a:r>
          </a:p>
          <a:p>
            <a:pPr algn="l"/>
            <a:r>
              <a:rPr lang="en-US" b="0" i="0" dirty="0">
                <a:solidFill>
                  <a:srgbClr val="3C3C3B"/>
                </a:solidFill>
                <a:effectLst/>
                <a:latin typeface="Lato"/>
              </a:rPr>
              <a:t>All of these sorting methods are specific to the view and will override any default sort you defined in the metadata.</a:t>
            </a:r>
          </a:p>
          <a:p>
            <a:pPr marL="158750" indent="0">
              <a:buNone/>
            </a:pPr>
            <a:endParaRPr dirty="0">
              <a:uFillTx/>
            </a:endParaRPr>
          </a:p>
        </p:txBody>
      </p:sp>
    </p:spTree>
    <p:extLst>
      <p:ext uri="{BB962C8B-B14F-4D97-AF65-F5344CB8AC3E}">
        <p14:creationId xmlns:p14="http://schemas.microsoft.com/office/powerpoint/2010/main" val="343021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25/5/2021</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25/5/2021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25/5/2021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25/5/2021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25/5/2021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5/25/2021</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xmlns=""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xmlns="" id="{DEB03A79-BACE-4AB6-BF4B-8A9A314111D1}"/>
              </a:ext>
            </a:extLst>
          </p:cNvPr>
          <p:cNvSpPr>
            <a:spLocks noGrp="1"/>
          </p:cNvSpPr>
          <p:nvPr>
            <p:ph type="dt" sz="half" idx="10"/>
          </p:nvPr>
        </p:nvSpPr>
        <p:spPr/>
        <p:txBody>
          <a:bodyPr/>
          <a:lstStyle/>
          <a:p>
            <a:fld id="{5B6C9CD6-62B2-4C20-8D1B-CF5A2AD55013}" type="datetimeFigureOut">
              <a:rPr lang="en-US" smtClean="0"/>
              <a:t>5/25/2021</a:t>
            </a:fld>
            <a:endParaRPr lang="en-US" dirty="0"/>
          </a:p>
        </p:txBody>
      </p:sp>
      <p:sp>
        <p:nvSpPr>
          <p:cNvPr id="5" name="Footer Placeholder 4">
            <a:extLst>
              <a:ext uri="{FF2B5EF4-FFF2-40B4-BE49-F238E27FC236}">
                <a16:creationId xmlns:a16="http://schemas.microsoft.com/office/drawing/2014/main" xmlns="" id="{3841CDBD-1149-4D57-946D-EFF894EC1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BE72324-7637-408F-8F57-566BDCD510B1}"/>
              </a:ext>
            </a:extLst>
          </p:cNvPr>
          <p:cNvSpPr>
            <a:spLocks noGrp="1"/>
          </p:cNvSpPr>
          <p:nvPr>
            <p:ph type="dt" sz="half" idx="10"/>
          </p:nvPr>
        </p:nvSpPr>
        <p:spPr/>
        <p:txBody>
          <a:bodyPr/>
          <a:lstStyle/>
          <a:p>
            <a:fld id="{5B6C9CD6-62B2-4C20-8D1B-CF5A2AD55013}" type="datetimeFigureOut">
              <a:rPr lang="en-US" smtClean="0"/>
              <a:t>5/25/2021</a:t>
            </a:fld>
            <a:endParaRPr lang="en-US" dirty="0"/>
          </a:p>
        </p:txBody>
      </p:sp>
      <p:sp>
        <p:nvSpPr>
          <p:cNvPr id="5" name="Footer Placeholder 4">
            <a:extLst>
              <a:ext uri="{FF2B5EF4-FFF2-40B4-BE49-F238E27FC236}">
                <a16:creationId xmlns:a16="http://schemas.microsoft.com/office/drawing/2014/main" xmlns="" id="{52365010-DD97-4DBA-8EBE-E08D1B2467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xmlns=""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E816660-BCCD-4C16-863E-E3FBE216D78D}"/>
              </a:ext>
            </a:extLst>
          </p:cNvPr>
          <p:cNvSpPr>
            <a:spLocks noGrp="1"/>
          </p:cNvSpPr>
          <p:nvPr>
            <p:ph type="dt" sz="half" idx="10"/>
          </p:nvPr>
        </p:nvSpPr>
        <p:spPr/>
        <p:txBody>
          <a:bodyPr/>
          <a:lstStyle/>
          <a:p>
            <a:fld id="{5B6C9CD6-62B2-4C20-8D1B-CF5A2AD55013}" type="datetimeFigureOut">
              <a:rPr lang="en-US" smtClean="0"/>
              <a:t>5/25/2021</a:t>
            </a:fld>
            <a:endParaRPr lang="en-US" dirty="0"/>
          </a:p>
        </p:txBody>
      </p:sp>
      <p:sp>
        <p:nvSpPr>
          <p:cNvPr id="5" name="Footer Placeholder 4">
            <a:extLst>
              <a:ext uri="{FF2B5EF4-FFF2-40B4-BE49-F238E27FC236}">
                <a16:creationId xmlns:a16="http://schemas.microsoft.com/office/drawing/2014/main" xmlns="" id="{127B21CA-5359-46E9-B5B3-3D8327B9C4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99024"/>
            <a:ext cx="843162" cy="31361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BFC12CF-4317-4A38-978B-BE79F1C893B3}"/>
              </a:ext>
            </a:extLst>
          </p:cNvPr>
          <p:cNvSpPr>
            <a:spLocks noGrp="1"/>
          </p:cNvSpPr>
          <p:nvPr>
            <p:ph type="dt" sz="half" idx="10"/>
          </p:nvPr>
        </p:nvSpPr>
        <p:spPr/>
        <p:txBody>
          <a:bodyPr/>
          <a:lstStyle/>
          <a:p>
            <a:fld id="{5B6C9CD6-62B2-4C20-8D1B-CF5A2AD55013}" type="datetimeFigureOut">
              <a:rPr lang="en-US" smtClean="0"/>
              <a:t>5/25/2021</a:t>
            </a:fld>
            <a:endParaRPr lang="en-US" dirty="0"/>
          </a:p>
        </p:txBody>
      </p:sp>
      <p:sp>
        <p:nvSpPr>
          <p:cNvPr id="6" name="Footer Placeholder 5">
            <a:extLst>
              <a:ext uri="{FF2B5EF4-FFF2-40B4-BE49-F238E27FC236}">
                <a16:creationId xmlns:a16="http://schemas.microsoft.com/office/drawing/2014/main" xmlns="" id="{73E76F39-50A9-4B52-A32E-8025DFE7F1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CC82D00-E185-49AD-BF60-AB8C6D793648}"/>
              </a:ext>
            </a:extLst>
          </p:cNvPr>
          <p:cNvSpPr>
            <a:spLocks noGrp="1"/>
          </p:cNvSpPr>
          <p:nvPr>
            <p:ph type="dt" sz="half" idx="10"/>
          </p:nvPr>
        </p:nvSpPr>
        <p:spPr/>
        <p:txBody>
          <a:bodyPr/>
          <a:lstStyle/>
          <a:p>
            <a:fld id="{5B6C9CD6-62B2-4C20-8D1B-CF5A2AD55013}" type="datetimeFigureOut">
              <a:rPr lang="en-US" smtClean="0"/>
              <a:t>5/25/2021</a:t>
            </a:fld>
            <a:endParaRPr lang="en-US" dirty="0"/>
          </a:p>
        </p:txBody>
      </p:sp>
      <p:sp>
        <p:nvSpPr>
          <p:cNvPr id="8" name="Footer Placeholder 7">
            <a:extLst>
              <a:ext uri="{FF2B5EF4-FFF2-40B4-BE49-F238E27FC236}">
                <a16:creationId xmlns:a16="http://schemas.microsoft.com/office/drawing/2014/main" xmlns="" id="{C159453F-BD9B-4025-8925-601892BA36C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71BD135-7F7C-493C-A8E0-68F1A81FD878}"/>
              </a:ext>
            </a:extLst>
          </p:cNvPr>
          <p:cNvSpPr>
            <a:spLocks noGrp="1"/>
          </p:cNvSpPr>
          <p:nvPr>
            <p:ph type="dt" sz="half" idx="10"/>
          </p:nvPr>
        </p:nvSpPr>
        <p:spPr/>
        <p:txBody>
          <a:bodyPr/>
          <a:lstStyle/>
          <a:p>
            <a:fld id="{5B6C9CD6-62B2-4C20-8D1B-CF5A2AD55013}" type="datetimeFigureOut">
              <a:rPr lang="en-US" smtClean="0"/>
              <a:t>5/25/2021</a:t>
            </a:fld>
            <a:endParaRPr lang="en-US" dirty="0"/>
          </a:p>
        </p:txBody>
      </p:sp>
      <p:sp>
        <p:nvSpPr>
          <p:cNvPr id="4" name="Footer Placeholder 3">
            <a:extLst>
              <a:ext uri="{FF2B5EF4-FFF2-40B4-BE49-F238E27FC236}">
                <a16:creationId xmlns:a16="http://schemas.microsoft.com/office/drawing/2014/main" xmlns="" id="{6A717FA8-D8F5-4D37-9F67-8E91F55C09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82AF6BE-1C82-47B4-BF1E-BDAB0CF4A785}"/>
              </a:ext>
            </a:extLst>
          </p:cNvPr>
          <p:cNvSpPr>
            <a:spLocks noGrp="1"/>
          </p:cNvSpPr>
          <p:nvPr>
            <p:ph type="dt" sz="half" idx="10"/>
          </p:nvPr>
        </p:nvSpPr>
        <p:spPr/>
        <p:txBody>
          <a:bodyPr/>
          <a:lstStyle/>
          <a:p>
            <a:fld id="{5B6C9CD6-62B2-4C20-8D1B-CF5A2AD55013}" type="datetimeFigureOut">
              <a:rPr lang="en-US" smtClean="0"/>
              <a:t>5/25/2021</a:t>
            </a:fld>
            <a:endParaRPr lang="en-US" dirty="0"/>
          </a:p>
        </p:txBody>
      </p:sp>
      <p:sp>
        <p:nvSpPr>
          <p:cNvPr id="3" name="Footer Placeholder 2">
            <a:extLst>
              <a:ext uri="{FF2B5EF4-FFF2-40B4-BE49-F238E27FC236}">
                <a16:creationId xmlns:a16="http://schemas.microsoft.com/office/drawing/2014/main" xmlns="" id="{747912C9-93DF-4EDD-91FA-E6ABFF4B23D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xmlns=""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C71DFD03-9805-465F-B527-55F60C804E06}"/>
              </a:ext>
            </a:extLst>
          </p:cNvPr>
          <p:cNvSpPr>
            <a:spLocks noGrp="1"/>
          </p:cNvSpPr>
          <p:nvPr>
            <p:ph type="dt" sz="half" idx="10"/>
          </p:nvPr>
        </p:nvSpPr>
        <p:spPr/>
        <p:txBody>
          <a:bodyPr/>
          <a:lstStyle/>
          <a:p>
            <a:fld id="{5B6C9CD6-62B2-4C20-8D1B-CF5A2AD55013}" type="datetimeFigureOut">
              <a:rPr lang="en-US" smtClean="0"/>
              <a:t>5/25/2021</a:t>
            </a:fld>
            <a:endParaRPr lang="en-US" dirty="0"/>
          </a:p>
        </p:txBody>
      </p:sp>
      <p:sp>
        <p:nvSpPr>
          <p:cNvPr id="6" name="Footer Placeholder 5">
            <a:extLst>
              <a:ext uri="{FF2B5EF4-FFF2-40B4-BE49-F238E27FC236}">
                <a16:creationId xmlns:a16="http://schemas.microsoft.com/office/drawing/2014/main" xmlns="" id="{3A83B5C7-FEB3-4FB8-9DD9-A4F4445DAB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xmlns=""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xmlns=""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BDDFDB67-368A-44B5-886E-7A49887A78E6}"/>
              </a:ext>
            </a:extLst>
          </p:cNvPr>
          <p:cNvSpPr>
            <a:spLocks noGrp="1"/>
          </p:cNvSpPr>
          <p:nvPr>
            <p:ph type="dt" sz="half" idx="10"/>
          </p:nvPr>
        </p:nvSpPr>
        <p:spPr/>
        <p:txBody>
          <a:bodyPr/>
          <a:lstStyle/>
          <a:p>
            <a:fld id="{5B6C9CD6-62B2-4C20-8D1B-CF5A2AD55013}" type="datetimeFigureOut">
              <a:rPr lang="en-US" smtClean="0"/>
              <a:t>5/25/2021</a:t>
            </a:fld>
            <a:endParaRPr lang="en-US" dirty="0"/>
          </a:p>
        </p:txBody>
      </p:sp>
      <p:sp>
        <p:nvSpPr>
          <p:cNvPr id="6" name="Footer Placeholder 5">
            <a:extLst>
              <a:ext uri="{FF2B5EF4-FFF2-40B4-BE49-F238E27FC236}">
                <a16:creationId xmlns:a16="http://schemas.microsoft.com/office/drawing/2014/main" xmlns="" id="{8B505C4B-A8B8-4D91-82A8-569030FFD5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208623B-6E44-43F8-922E-8AE9FD27CE6D}"/>
              </a:ext>
            </a:extLst>
          </p:cNvPr>
          <p:cNvSpPr>
            <a:spLocks noGrp="1"/>
          </p:cNvSpPr>
          <p:nvPr>
            <p:ph type="dt" sz="half" idx="10"/>
          </p:nvPr>
        </p:nvSpPr>
        <p:spPr/>
        <p:txBody>
          <a:bodyPr/>
          <a:lstStyle/>
          <a:p>
            <a:fld id="{5B6C9CD6-62B2-4C20-8D1B-CF5A2AD55013}" type="datetimeFigureOut">
              <a:rPr lang="en-US" smtClean="0"/>
              <a:t>5/25/2021</a:t>
            </a:fld>
            <a:endParaRPr lang="en-US" dirty="0"/>
          </a:p>
        </p:txBody>
      </p:sp>
      <p:sp>
        <p:nvSpPr>
          <p:cNvPr id="5" name="Footer Placeholder 4">
            <a:extLst>
              <a:ext uri="{FF2B5EF4-FFF2-40B4-BE49-F238E27FC236}">
                <a16:creationId xmlns:a16="http://schemas.microsoft.com/office/drawing/2014/main" xmlns="" id="{95696A2D-446C-45AA-9B81-857636DE61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20CAED3-4291-4674-B57C-0F5A77F59983}"/>
              </a:ext>
            </a:extLst>
          </p:cNvPr>
          <p:cNvSpPr>
            <a:spLocks noGrp="1"/>
          </p:cNvSpPr>
          <p:nvPr>
            <p:ph type="dt" sz="half" idx="10"/>
          </p:nvPr>
        </p:nvSpPr>
        <p:spPr/>
        <p:txBody>
          <a:bodyPr/>
          <a:lstStyle/>
          <a:p>
            <a:fld id="{5B6C9CD6-62B2-4C20-8D1B-CF5A2AD55013}" type="datetimeFigureOut">
              <a:rPr lang="en-US" smtClean="0"/>
              <a:t>5/25/2021</a:t>
            </a:fld>
            <a:endParaRPr lang="en-US" dirty="0"/>
          </a:p>
        </p:txBody>
      </p:sp>
      <p:sp>
        <p:nvSpPr>
          <p:cNvPr id="5" name="Footer Placeholder 4">
            <a:extLst>
              <a:ext uri="{FF2B5EF4-FFF2-40B4-BE49-F238E27FC236}">
                <a16:creationId xmlns:a16="http://schemas.microsoft.com/office/drawing/2014/main" xmlns="" id="{71D5A749-CDF9-4730-8180-DB9480C3C0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dirty="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46555"/>
            <a:ext cx="708093" cy="263376"/>
          </a:xfrm>
          <a:prstGeom prst="rect">
            <a:avLst/>
          </a:prstGeom>
        </p:spPr>
      </p:pic>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724700"/>
            <a:ext cx="751867" cy="27965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19273"/>
            <a:ext cx="766459" cy="2850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19926"/>
            <a:ext cx="764702" cy="28443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25/5/2021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25/5/2021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25/5/2021</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25/5/2021</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25/5/2021</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5/25/2021</a:t>
            </a:fld>
            <a:endParaRPr lang="en-US" dirty="0"/>
          </a:p>
        </p:txBody>
      </p:sp>
      <p:sp>
        <p:nvSpPr>
          <p:cNvPr id="5" name="Footer Placeholder 4">
            <a:extLst>
              <a:ext uri="{FF2B5EF4-FFF2-40B4-BE49-F238E27FC236}">
                <a16:creationId xmlns:a16="http://schemas.microsoft.com/office/drawing/2014/main" xmlns=""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dirty="0"/>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79.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85.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89.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99.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04.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06.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07.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08.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18.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19.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28.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53.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54.xml"/><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55.xml"/><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58.xml"/><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62.xml"/><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63.xml"/><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64.xml"/><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66.xml"/><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68.xml"/><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69.xml"/><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71.xml"/><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374.xml"/><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375.xml"/><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76.xml"/><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77.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78.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8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82.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87.xml"/><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388.xml"/><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89.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9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91.xml"/><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92.xml"/><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97.xml"/><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98.xml"/><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9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400.xml"/><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402.xml"/><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403.xml"/><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404.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405.xml"/><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406.xml"/><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407.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08.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0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410.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411.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412.xml"/><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413.xml"/><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415.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416.xml"/><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417.xml"/><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418.xml"/><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421.xml"/><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22.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24.xml"/><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425.xml"/><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427.xml"/><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428.xml"/><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4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430.xml"/><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431.xml"/><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433.xml"/><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34.xml"/><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35.xml"/><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36.xml"/><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437.xml"/><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3.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442.xml"/><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443.xml"/><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444.xml"/><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445.xml"/><Relationship Id="rId1" Type="http://schemas.openxmlformats.org/officeDocument/2006/relationships/slideLayout" Target="../slideLayouts/slideLayout3.xml"/></Relationships>
</file>

<file path=ppt/slides/_rels/slide45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446.xml"/><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44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449.xml"/><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50.xml"/><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452.xml"/><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453.xml"/><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455.xml"/><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45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459.xml"/><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460.xml"/><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464.xml"/><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65.xml"/><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466.xml"/><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6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68.xml"/><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469.xml"/><Relationship Id="rId1" Type="http://schemas.openxmlformats.org/officeDocument/2006/relationships/slideLayout" Target="../slideLayouts/slideLayout3.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472.xml"/><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473.xml"/><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474.xml"/><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475.xml"/><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476.xml"/><Relationship Id="rId1" Type="http://schemas.openxmlformats.org/officeDocument/2006/relationships/slideLayout" Target="../slideLayouts/slideLayout3.xml"/></Relationships>
</file>

<file path=ppt/slides/_rels/slide48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47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479.xml"/><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80.xml"/><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81.xml"/><Relationship Id="rId1" Type="http://schemas.openxmlformats.org/officeDocument/2006/relationships/slideLayout" Target="../slideLayouts/slideLayout3.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48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00.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488.xml"/><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489.xml"/><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490.xml"/><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491.xml"/><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494.xml"/><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95.xml"/><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49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98.xml"/><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500.xml"/><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504.xml"/><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506.xml"/><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509.xml"/><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512.xml"/><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513.xml"/><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514.xml"/><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16.xml"/><Relationship Id="rId1" Type="http://schemas.openxmlformats.org/officeDocument/2006/relationships/slideLayout" Target="../slideLayouts/slideLayout3.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0.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518.xml"/><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19.xml"/><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3.xml"/></Relationships>
</file>

<file path=ppt/slides/_rels/slide5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521.xml"/><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522.xml"/><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523.xml"/><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3.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528.xml"/><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529.xml"/><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530.xml"/><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531.xml"/><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532.xml"/><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534.xml"/><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535.xml"/><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537.xml"/><Relationship Id="rId1" Type="http://schemas.openxmlformats.org/officeDocument/2006/relationships/slideLayout" Target="../slideLayouts/slideLayout3.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539.xml"/><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540.xml"/><Relationship Id="rId1" Type="http://schemas.openxmlformats.org/officeDocument/2006/relationships/slideLayout" Target="../slideLayouts/slideLayout3.xml"/></Relationships>
</file>

<file path=ppt/slides/_rels/slide554.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541.xml"/><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542.xml"/><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3.xml"/></Relationships>
</file>

<file path=ppt/slides/_rels/slide557.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544.xml"/><Relationship Id="rId1" Type="http://schemas.openxmlformats.org/officeDocument/2006/relationships/slideLayout" Target="../slideLayouts/slideLayout3.xml"/></Relationships>
</file>

<file path=ppt/slides/_rels/slide55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545.xml"/><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5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547.xml"/><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548.xml"/><Relationship Id="rId1" Type="http://schemas.openxmlformats.org/officeDocument/2006/relationships/slideLayout" Target="../slideLayouts/slideLayout3.xml"/></Relationships>
</file>

<file path=ppt/slides/_rels/slide56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49.xml"/><Relationship Id="rId1" Type="http://schemas.openxmlformats.org/officeDocument/2006/relationships/slideLayout" Target="../slideLayouts/slideLayout3.xml"/></Relationships>
</file>

<file path=ppt/slides/_rels/slide56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550.xml"/><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551.xml"/><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552.xml"/><Relationship Id="rId1" Type="http://schemas.openxmlformats.org/officeDocument/2006/relationships/slideLayout" Target="../slideLayouts/slideLayout3.xml"/></Relationships>
</file>

<file path=ppt/slides/_rels/slide56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553.xml"/><Relationship Id="rId1" Type="http://schemas.openxmlformats.org/officeDocument/2006/relationships/slideLayout" Target="../slideLayouts/slideLayout3.xml"/></Relationships>
</file>

<file path=ppt/slides/_rels/slide567.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554.xml"/><Relationship Id="rId1" Type="http://schemas.openxmlformats.org/officeDocument/2006/relationships/slideLayout" Target="../slideLayouts/slideLayout3.xml"/></Relationships>
</file>

<file path=ppt/slides/_rels/slide568.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555.xml"/><Relationship Id="rId1" Type="http://schemas.openxmlformats.org/officeDocument/2006/relationships/slideLayout" Target="../slideLayouts/slideLayout3.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5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557.xml"/><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558.xml"/><Relationship Id="rId1" Type="http://schemas.openxmlformats.org/officeDocument/2006/relationships/slideLayout" Target="../slideLayouts/slideLayout3.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559.xml"/><Relationship Id="rId1" Type="http://schemas.openxmlformats.org/officeDocument/2006/relationships/slideLayout" Target="../slideLayouts/slideLayout3.xml"/></Relationships>
</file>

<file path=ppt/slides/_rels/slide57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560.xml"/><Relationship Id="rId1" Type="http://schemas.openxmlformats.org/officeDocument/2006/relationships/slideLayout" Target="../slideLayouts/slideLayout3.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561.xml"/><Relationship Id="rId1" Type="http://schemas.openxmlformats.org/officeDocument/2006/relationships/slideLayout" Target="../slideLayouts/slideLayout3.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3.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563.xml"/><Relationship Id="rId1" Type="http://schemas.openxmlformats.org/officeDocument/2006/relationships/slideLayout" Target="../slideLayouts/slideLayout3.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564.xml"/><Relationship Id="rId1" Type="http://schemas.openxmlformats.org/officeDocument/2006/relationships/slideLayout" Target="../slideLayouts/slideLayout3.xml"/></Relationships>
</file>

<file path=ppt/slides/_rels/slide578.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565.xml"/><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6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3.xml"/></Relationships>
</file>

<file path=ppt/slides/_rels/slide581.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568.xml"/><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69.xml"/><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70.xml"/><Relationship Id="rId1" Type="http://schemas.openxmlformats.org/officeDocument/2006/relationships/slideLayout" Target="../slideLayouts/slideLayout3.xml"/></Relationships>
</file>

<file path=ppt/slides/_rels/slide584.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571.xml"/><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572.xml"/><Relationship Id="rId1" Type="http://schemas.openxmlformats.org/officeDocument/2006/relationships/slideLayout" Target="../slideLayouts/slideLayout3.xml"/></Relationships>
</file>

<file path=ppt/slides/_rels/slide586.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573.xml"/><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3.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575.xml"/><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3.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78.xml"/><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79.xml"/><Relationship Id="rId1" Type="http://schemas.openxmlformats.org/officeDocument/2006/relationships/slideLayout" Target="../slideLayouts/slideLayout3.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80.xml"/><Relationship Id="rId1" Type="http://schemas.openxmlformats.org/officeDocument/2006/relationships/slideLayout" Target="../slideLayouts/slideLayout3.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3.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82.xml"/><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83.xml"/><Relationship Id="rId1" Type="http://schemas.openxmlformats.org/officeDocument/2006/relationships/slideLayout" Target="../slideLayouts/slideLayout3.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3.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8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86.xml"/><Relationship Id="rId1" Type="http://schemas.openxmlformats.org/officeDocument/2006/relationships/slideLayout" Target="../slideLayouts/slideLayout3.xml"/></Relationships>
</file>

<file path=ppt/slides/_rels/slide601.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587.xml"/><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588.xml"/><Relationship Id="rId1" Type="http://schemas.openxmlformats.org/officeDocument/2006/relationships/slideLayout" Target="../slideLayouts/slideLayout3.xml"/></Relationships>
</file>

<file path=ppt/slides/_rels/slide60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589.xml"/><Relationship Id="rId1" Type="http://schemas.openxmlformats.org/officeDocument/2006/relationships/slideLayout" Target="../slideLayouts/slideLayout3.xml"/></Relationships>
</file>

<file path=ppt/slides/_rels/slide60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590.xml"/><Relationship Id="rId1" Type="http://schemas.openxmlformats.org/officeDocument/2006/relationships/slideLayout" Target="../slideLayouts/slideLayout3.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91.xml"/><Relationship Id="rId1" Type="http://schemas.openxmlformats.org/officeDocument/2006/relationships/slideLayout" Target="../slideLayouts/slideLayout3.xml"/></Relationships>
</file>

<file path=ppt/slides/_rels/slide60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592.xml"/><Relationship Id="rId1" Type="http://schemas.openxmlformats.org/officeDocument/2006/relationships/slideLayout" Target="../slideLayouts/slideLayout3.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93.xml"/><Relationship Id="rId1" Type="http://schemas.openxmlformats.org/officeDocument/2006/relationships/slideLayout" Target="../slideLayouts/slideLayout3.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594.xml"/><Relationship Id="rId1" Type="http://schemas.openxmlformats.org/officeDocument/2006/relationships/slideLayout" Target="../slideLayouts/slideLayout3.xml"/></Relationships>
</file>

<file path=ppt/slides/_rels/slide60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59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596.xml"/><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597.xml"/><Relationship Id="rId1" Type="http://schemas.openxmlformats.org/officeDocument/2006/relationships/slideLayout" Target="../slideLayouts/slideLayout3.xml"/></Relationships>
</file>

<file path=ppt/slides/_rels/slide612.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598.xml"/><Relationship Id="rId1" Type="http://schemas.openxmlformats.org/officeDocument/2006/relationships/slideLayout" Target="../slideLayouts/slideLayout3.xml"/></Relationships>
</file>

<file path=ppt/slides/_rels/slide61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599.xml"/><Relationship Id="rId1" Type="http://schemas.openxmlformats.org/officeDocument/2006/relationships/slideLayout" Target="../slideLayouts/slideLayout3.xml"/></Relationships>
</file>

<file path=ppt/slides/_rels/slide614.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600.xml"/><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601.xml"/><Relationship Id="rId1" Type="http://schemas.openxmlformats.org/officeDocument/2006/relationships/slideLayout" Target="../slideLayouts/slideLayout3.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603.xml"/><Relationship Id="rId1" Type="http://schemas.openxmlformats.org/officeDocument/2006/relationships/slideLayout" Target="../slideLayouts/slideLayout3.xml"/></Relationships>
</file>

<file path=ppt/slides/_rels/slide61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604.xml"/><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60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606.xml"/><Relationship Id="rId1" Type="http://schemas.openxmlformats.org/officeDocument/2006/relationships/slideLayout" Target="../slideLayouts/slideLayout3.xml"/></Relationships>
</file>

<file path=ppt/slides/_rels/slide621.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607.xml"/><Relationship Id="rId1" Type="http://schemas.openxmlformats.org/officeDocument/2006/relationships/slideLayout" Target="../slideLayouts/slideLayout3.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608.xml"/><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609.xml"/><Relationship Id="rId1" Type="http://schemas.openxmlformats.org/officeDocument/2006/relationships/slideLayout" Target="../slideLayouts/slideLayout3.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610.xml"/><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611.xml"/><Relationship Id="rId1" Type="http://schemas.openxmlformats.org/officeDocument/2006/relationships/slideLayout" Target="../slideLayouts/slideLayout3.xml"/></Relationships>
</file>

<file path=ppt/slides/_rels/slide626.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612.xml"/><Relationship Id="rId1" Type="http://schemas.openxmlformats.org/officeDocument/2006/relationships/slideLayout" Target="../slideLayouts/slideLayout3.xml"/></Relationships>
</file>

<file path=ppt/slides/_rels/slide62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613.xml"/><Relationship Id="rId1" Type="http://schemas.openxmlformats.org/officeDocument/2006/relationships/slideLayout" Target="../slideLayouts/slideLayout3.xml"/></Relationships>
</file>

<file path=ppt/slides/_rels/slide628.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614.xml"/><Relationship Id="rId1" Type="http://schemas.openxmlformats.org/officeDocument/2006/relationships/slideLayout" Target="../slideLayouts/slideLayout3.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61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0.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616.xml"/><Relationship Id="rId1" Type="http://schemas.openxmlformats.org/officeDocument/2006/relationships/slideLayout" Target="../slideLayouts/slideLayout3.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617.xml"/><Relationship Id="rId1" Type="http://schemas.openxmlformats.org/officeDocument/2006/relationships/slideLayout" Target="../slideLayouts/slideLayout3.xml"/></Relationships>
</file>

<file path=ppt/slides/_rels/slide63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618.xml"/><Relationship Id="rId1" Type="http://schemas.openxmlformats.org/officeDocument/2006/relationships/slideLayout" Target="../slideLayouts/slideLayout3.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619.xml"/><Relationship Id="rId1" Type="http://schemas.openxmlformats.org/officeDocument/2006/relationships/slideLayout" Target="../slideLayouts/slideLayout3.xml"/></Relationships>
</file>

<file path=ppt/slides/_rels/slide634.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620.xml"/><Relationship Id="rId1" Type="http://schemas.openxmlformats.org/officeDocument/2006/relationships/slideLayout" Target="../slideLayouts/slideLayout3.xml"/></Relationships>
</file>

<file path=ppt/slides/_rels/slide635.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621.xml"/><Relationship Id="rId1" Type="http://schemas.openxmlformats.org/officeDocument/2006/relationships/slideLayout" Target="../slideLayouts/slideLayout3.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622.xml"/><Relationship Id="rId1" Type="http://schemas.openxmlformats.org/officeDocument/2006/relationships/slideLayout" Target="../slideLayouts/slideLayout3.xml"/></Relationships>
</file>

<file path=ppt/slides/_rels/slide637.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623.xml"/><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624.xml"/><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62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626.xml"/><Relationship Id="rId1" Type="http://schemas.openxmlformats.org/officeDocument/2006/relationships/slideLayout" Target="../slideLayouts/slideLayout3.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627.xml"/><Relationship Id="rId1" Type="http://schemas.openxmlformats.org/officeDocument/2006/relationships/slideLayout" Target="../slideLayouts/slideLayout3.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628.xml"/><Relationship Id="rId1" Type="http://schemas.openxmlformats.org/officeDocument/2006/relationships/slideLayout" Target="../slideLayouts/slideLayout3.xml"/></Relationships>
</file>

<file path=ppt/slides/_rels/slide6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629.xml"/><Relationship Id="rId1" Type="http://schemas.openxmlformats.org/officeDocument/2006/relationships/slideLayout" Target="../slideLayouts/slideLayout3.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630.xml"/><Relationship Id="rId1" Type="http://schemas.openxmlformats.org/officeDocument/2006/relationships/slideLayout" Target="../slideLayouts/slideLayout3.xml"/></Relationships>
</file>

<file path=ppt/slides/_rels/slide646.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631.xml"/><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632.xml"/><Relationship Id="rId1" Type="http://schemas.openxmlformats.org/officeDocument/2006/relationships/slideLayout" Target="../slideLayouts/slideLayout3.xml"/></Relationships>
</file>

<file path=ppt/slides/_rels/slide648.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633.xml"/><Relationship Id="rId1" Type="http://schemas.openxmlformats.org/officeDocument/2006/relationships/slideLayout" Target="../slideLayouts/slideLayout3.xml"/></Relationships>
</file>

<file path=ppt/slides/_rels/slide649.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63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635.xml"/><Relationship Id="rId1" Type="http://schemas.openxmlformats.org/officeDocument/2006/relationships/slideLayout" Target="../slideLayouts/slideLayout3.xml"/></Relationships>
</file>

<file path=ppt/slides/_rels/slide651.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636.xml"/><Relationship Id="rId1" Type="http://schemas.openxmlformats.org/officeDocument/2006/relationships/slideLayout" Target="../slideLayouts/slideLayout3.xml"/></Relationships>
</file>

<file path=ppt/slides/_rels/slide652.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637.xml"/><Relationship Id="rId1" Type="http://schemas.openxmlformats.org/officeDocument/2006/relationships/slideLayout" Target="../slideLayouts/slideLayout3.xml"/></Relationships>
</file>

<file path=ppt/slides/_rels/slide653.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638.xml"/><Relationship Id="rId1" Type="http://schemas.openxmlformats.org/officeDocument/2006/relationships/slideLayout" Target="../slideLayouts/slideLayout3.xml"/></Relationships>
</file>

<file path=ppt/slides/_rels/slide654.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639.xml"/><Relationship Id="rId1" Type="http://schemas.openxmlformats.org/officeDocument/2006/relationships/slideLayout" Target="../slideLayouts/slideLayout3.xml"/></Relationships>
</file>

<file path=ppt/slides/_rels/slide65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640.xml"/><Relationship Id="rId1" Type="http://schemas.openxmlformats.org/officeDocument/2006/relationships/slideLayout" Target="../slideLayouts/slideLayout3.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641.xml"/><Relationship Id="rId1" Type="http://schemas.openxmlformats.org/officeDocument/2006/relationships/slideLayout" Target="../slideLayouts/slideLayout3.xml"/></Relationships>
</file>

<file path=ppt/slides/_rels/slide657.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642.xml"/><Relationship Id="rId1" Type="http://schemas.openxmlformats.org/officeDocument/2006/relationships/slideLayout" Target="../slideLayouts/slideLayout3.xml"/></Relationships>
</file>

<file path=ppt/slides/_rels/slide658.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643.xml"/><Relationship Id="rId1" Type="http://schemas.openxmlformats.org/officeDocument/2006/relationships/slideLayout" Target="../slideLayouts/slideLayout3.xml"/></Relationships>
</file>

<file path=ppt/slides/_rels/slide659.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64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0.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45.xml"/><Relationship Id="rId1" Type="http://schemas.openxmlformats.org/officeDocument/2006/relationships/slideLayout" Target="../slideLayouts/slideLayout3.xml"/></Relationships>
</file>

<file path=ppt/slides/_rels/slide66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646.xml"/><Relationship Id="rId1" Type="http://schemas.openxmlformats.org/officeDocument/2006/relationships/slideLayout" Target="../slideLayouts/slideLayout3.xml"/></Relationships>
</file>

<file path=ppt/slides/_rels/slide66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647.xml"/><Relationship Id="rId1" Type="http://schemas.openxmlformats.org/officeDocument/2006/relationships/slideLayout" Target="../slideLayouts/slideLayout3.xml"/></Relationships>
</file>

<file path=ppt/slides/_rels/slide663.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648.xml"/><Relationship Id="rId1" Type="http://schemas.openxmlformats.org/officeDocument/2006/relationships/slideLayout" Target="../slideLayouts/slideLayout3.xml"/></Relationships>
</file>

<file path=ppt/slides/_rels/slide664.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649.xml"/><Relationship Id="rId1" Type="http://schemas.openxmlformats.org/officeDocument/2006/relationships/slideLayout" Target="../slideLayouts/slideLayout3.xml"/></Relationships>
</file>

<file path=ppt/slides/_rels/slide665.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650.xml"/><Relationship Id="rId1" Type="http://schemas.openxmlformats.org/officeDocument/2006/relationships/slideLayout" Target="../slideLayouts/slideLayout3.xml"/></Relationships>
</file>

<file path=ppt/slides/_rels/slide666.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651.xml"/><Relationship Id="rId1" Type="http://schemas.openxmlformats.org/officeDocument/2006/relationships/slideLayout" Target="../slideLayouts/slideLayout3.xml"/></Relationships>
</file>

<file path=ppt/slides/_rels/slide66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652.xml"/><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653.xml"/><Relationship Id="rId1" Type="http://schemas.openxmlformats.org/officeDocument/2006/relationships/slideLayout" Target="../slideLayouts/slideLayout3.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65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0.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655.xml"/><Relationship Id="rId1" Type="http://schemas.openxmlformats.org/officeDocument/2006/relationships/slideLayout" Target="../slideLayouts/slideLayout3.xml"/></Relationships>
</file>

<file path=ppt/slides/_rels/slide671.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656.xml"/><Relationship Id="rId1" Type="http://schemas.openxmlformats.org/officeDocument/2006/relationships/slideLayout" Target="../slideLayouts/slideLayout3.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657.xml"/><Relationship Id="rId1" Type="http://schemas.openxmlformats.org/officeDocument/2006/relationships/slideLayout" Target="../slideLayouts/slideLayout3.xml"/></Relationships>
</file>

<file path=ppt/slides/_rels/slide67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658.xml"/><Relationship Id="rId1" Type="http://schemas.openxmlformats.org/officeDocument/2006/relationships/slideLayout" Target="../slideLayouts/slideLayout3.xml"/></Relationships>
</file>

<file path=ppt/slides/_rels/slide674.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659.xml"/><Relationship Id="rId1" Type="http://schemas.openxmlformats.org/officeDocument/2006/relationships/slideLayout" Target="../slideLayouts/slideLayout3.xml"/></Relationships>
</file>

<file path=ppt/slides/_rels/slide675.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660.xml"/><Relationship Id="rId1" Type="http://schemas.openxmlformats.org/officeDocument/2006/relationships/slideLayout" Target="../slideLayouts/slideLayout3.xml"/></Relationships>
</file>

<file path=ppt/slides/_rels/slide676.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661.xml"/><Relationship Id="rId1" Type="http://schemas.openxmlformats.org/officeDocument/2006/relationships/slideLayout" Target="../slideLayouts/slideLayout3.xml"/></Relationships>
</file>

<file path=ppt/slides/_rels/slide677.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notesSlide" Target="../notesSlides/notesSlide662.xml"/><Relationship Id="rId1" Type="http://schemas.openxmlformats.org/officeDocument/2006/relationships/slideLayout" Target="../slideLayouts/slideLayout3.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663.xml"/><Relationship Id="rId1" Type="http://schemas.openxmlformats.org/officeDocument/2006/relationships/slideLayout" Target="../slideLayouts/slideLayout3.xml"/></Relationships>
</file>

<file path=ppt/slides/_rels/slide679.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6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0.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665.xml"/><Relationship Id="rId1" Type="http://schemas.openxmlformats.org/officeDocument/2006/relationships/slideLayout" Target="../slideLayouts/slideLayout3.xml"/></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666.xml"/><Relationship Id="rId1" Type="http://schemas.openxmlformats.org/officeDocument/2006/relationships/slideLayout" Target="../slideLayouts/slideLayout3.xml"/></Relationships>
</file>

<file path=ppt/slides/_rels/slide682.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667.xml"/><Relationship Id="rId1" Type="http://schemas.openxmlformats.org/officeDocument/2006/relationships/slideLayout" Target="../slideLayouts/slideLayout3.xml"/></Relationships>
</file>

<file path=ppt/slides/_rels/slide68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668.xml"/><Relationship Id="rId1" Type="http://schemas.openxmlformats.org/officeDocument/2006/relationships/slideLayout" Target="../slideLayouts/slideLayout3.xml"/></Relationships>
</file>

<file path=ppt/slides/_rels/slide684.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669.xml"/><Relationship Id="rId1" Type="http://schemas.openxmlformats.org/officeDocument/2006/relationships/slideLayout" Target="../slideLayouts/slideLayout3.xml"/></Relationships>
</file>

<file path=ppt/slides/_rels/slide68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670.xml"/><Relationship Id="rId1" Type="http://schemas.openxmlformats.org/officeDocument/2006/relationships/slideLayout" Target="../slideLayouts/slideLayout3.xml"/></Relationships>
</file>

<file path=ppt/slides/_rels/slide68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671.xml"/><Relationship Id="rId1" Type="http://schemas.openxmlformats.org/officeDocument/2006/relationships/slideLayout" Target="../slideLayouts/slideLayout3.xml"/></Relationships>
</file>

<file path=ppt/slides/_rels/slide687.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672.xml"/><Relationship Id="rId1" Type="http://schemas.openxmlformats.org/officeDocument/2006/relationships/slideLayout" Target="../slideLayouts/slideLayout3.xml"/></Relationships>
</file>

<file path=ppt/slides/_rels/slide688.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673.xml"/><Relationship Id="rId1" Type="http://schemas.openxmlformats.org/officeDocument/2006/relationships/slideLayout" Target="../slideLayouts/slideLayout3.xml"/></Relationships>
</file>

<file path=ppt/slides/_rels/slide689.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67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0.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675.xml"/><Relationship Id="rId1" Type="http://schemas.openxmlformats.org/officeDocument/2006/relationships/slideLayout" Target="../slideLayouts/slideLayout3.xml"/></Relationships>
</file>

<file path=ppt/slides/_rels/slide691.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676.xml"/><Relationship Id="rId1" Type="http://schemas.openxmlformats.org/officeDocument/2006/relationships/slideLayout" Target="../slideLayouts/slideLayout3.xml"/></Relationships>
</file>

<file path=ppt/slides/_rels/slide692.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677.xml"/><Relationship Id="rId1" Type="http://schemas.openxmlformats.org/officeDocument/2006/relationships/slideLayout" Target="../slideLayouts/slideLayout3.xml"/></Relationships>
</file>

<file path=ppt/slides/_rels/slide693.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678.xml"/><Relationship Id="rId1" Type="http://schemas.openxmlformats.org/officeDocument/2006/relationships/slideLayout" Target="../slideLayouts/slideLayout3.xml"/></Relationships>
</file>

<file path=ppt/slides/_rels/slide694.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notesSlide" Target="../notesSlides/notesSlide679.xml"/><Relationship Id="rId1" Type="http://schemas.openxmlformats.org/officeDocument/2006/relationships/slideLayout" Target="../slideLayouts/slideLayout3.xml"/></Relationships>
</file>

<file path=ppt/slides/_rels/slide69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680.xml"/><Relationship Id="rId1" Type="http://schemas.openxmlformats.org/officeDocument/2006/relationships/slideLayout" Target="../slideLayouts/slideLayout3.xml"/></Relationships>
</file>

<file path=ppt/slides/_rels/slide69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681.xml"/><Relationship Id="rId1" Type="http://schemas.openxmlformats.org/officeDocument/2006/relationships/slideLayout" Target="../slideLayouts/slideLayout3.xml"/></Relationships>
</file>

<file path=ppt/slides/_rels/slide697.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682.xml"/><Relationship Id="rId1" Type="http://schemas.openxmlformats.org/officeDocument/2006/relationships/slideLayout" Target="../slideLayouts/slideLayout3.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683.xml"/><Relationship Id="rId1" Type="http://schemas.openxmlformats.org/officeDocument/2006/relationships/slideLayout" Target="../slideLayouts/slideLayout3.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68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685.xml"/><Relationship Id="rId1" Type="http://schemas.openxmlformats.org/officeDocument/2006/relationships/slideLayout" Target="../slideLayouts/slideLayout3.xml"/></Relationships>
</file>

<file path=ppt/slides/_rels/slide7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686.xml"/><Relationship Id="rId1" Type="http://schemas.openxmlformats.org/officeDocument/2006/relationships/slideLayout" Target="../slideLayouts/slideLayout3.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687.xml"/><Relationship Id="rId1" Type="http://schemas.openxmlformats.org/officeDocument/2006/relationships/slideLayout" Target="../slideLayouts/slideLayout3.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688.xml"/><Relationship Id="rId1" Type="http://schemas.openxmlformats.org/officeDocument/2006/relationships/slideLayout" Target="../slideLayouts/slideLayout3.xml"/></Relationships>
</file>

<file path=ppt/slides/_rels/slide705.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notesSlide" Target="../notesSlides/notesSlide689.xml"/><Relationship Id="rId1" Type="http://schemas.openxmlformats.org/officeDocument/2006/relationships/slideLayout" Target="../slideLayouts/slideLayout3.xml"/></Relationships>
</file>

<file path=ppt/slides/_rels/slide706.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notesSlide" Target="../notesSlides/notesSlide690.xml"/><Relationship Id="rId1" Type="http://schemas.openxmlformats.org/officeDocument/2006/relationships/slideLayout" Target="../slideLayouts/slideLayout3.xml"/></Relationships>
</file>

<file path=ppt/slides/_rels/slide707.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notesSlide" Target="../notesSlides/notesSlide691.xml"/><Relationship Id="rId1" Type="http://schemas.openxmlformats.org/officeDocument/2006/relationships/slideLayout" Target="../slideLayouts/slideLayout3.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692.xml"/><Relationship Id="rId1" Type="http://schemas.openxmlformats.org/officeDocument/2006/relationships/slideLayout" Target="../slideLayouts/slideLayout3.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69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694.xml"/><Relationship Id="rId1" Type="http://schemas.openxmlformats.org/officeDocument/2006/relationships/slideLayout" Target="../slideLayouts/slideLayout3.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695.xml"/><Relationship Id="rId1" Type="http://schemas.openxmlformats.org/officeDocument/2006/relationships/slideLayout" Target="../slideLayouts/slideLayout3.xml"/></Relationships>
</file>

<file path=ppt/slides/_rels/slide712.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696.xml"/><Relationship Id="rId1" Type="http://schemas.openxmlformats.org/officeDocument/2006/relationships/slideLayout" Target="../slideLayouts/slideLayout3.xml"/></Relationships>
</file>

<file path=ppt/slides/_rels/slide713.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697.xml"/><Relationship Id="rId1" Type="http://schemas.openxmlformats.org/officeDocument/2006/relationships/slideLayout" Target="../slideLayouts/slideLayout3.xml"/></Relationships>
</file>

<file path=ppt/slides/_rels/slide714.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698.xml"/><Relationship Id="rId1" Type="http://schemas.openxmlformats.org/officeDocument/2006/relationships/slideLayout" Target="../slideLayouts/slideLayout3.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699.xml"/><Relationship Id="rId1" Type="http://schemas.openxmlformats.org/officeDocument/2006/relationships/slideLayout" Target="../slideLayouts/slideLayout3.xml"/></Relationships>
</file>

<file path=ppt/slides/_rels/slide716.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700.xml"/><Relationship Id="rId1" Type="http://schemas.openxmlformats.org/officeDocument/2006/relationships/slideLayout" Target="../slideLayouts/slideLayout3.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701.xml"/><Relationship Id="rId1" Type="http://schemas.openxmlformats.org/officeDocument/2006/relationships/slideLayout" Target="../slideLayouts/slideLayout3.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70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3648" y="791509"/>
            <a:ext cx="9144000" cy="2475678"/>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8000" b="1" dirty="0">
                <a:solidFill>
                  <a:schemeClr val="bg1"/>
                </a:solidFill>
              </a:rPr>
              <a:t>Tableau Desktop Fundamentals</a:t>
            </a:r>
            <a:endParaRPr lang="en-US" sz="8000" b="1"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066" y="4415742"/>
            <a:ext cx="1066952" cy="396854"/>
          </a:xfrm>
          <a:prstGeom prst="rect">
            <a:avLst/>
          </a:prstGeom>
        </p:spPr>
      </p:pic>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14018"/>
            <a:ext cx="7596822" cy="3336170"/>
          </a:xfrm>
          <a:prstGeom prst="rect">
            <a:avLst/>
          </a:prstGeom>
        </p:spPr>
        <p:txBody>
          <a:bodyPr vert="horz" wrap="square" lIns="0" tIns="12065" rIns="0" bIns="0" rtlCol="0">
            <a:spAutoFit/>
          </a:bodyPr>
          <a:lstStyle/>
          <a:p>
            <a:r>
              <a:rPr lang="en-US" sz="2400" dirty="0"/>
              <a:t>To prepare for this, please do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From the menu, select File | Exit.</a:t>
            </a:r>
          </a:p>
          <a:p>
            <a:pPr marL="342900" indent="-342900">
              <a:buFont typeface="Arial" panose="020B0604020202020204" pitchFamily="34" charset="0"/>
              <a:buChar char="•"/>
            </a:pPr>
            <a:r>
              <a:rPr lang="en-US" sz="2400" dirty="0"/>
              <a:t>When prompted to save changes, select No.</a:t>
            </a:r>
          </a:p>
          <a:p>
            <a:pPr marL="342900" indent="-342900">
              <a:buFont typeface="Arial" panose="020B0604020202020204" pitchFamily="34" charset="0"/>
              <a:buChar char="•"/>
            </a:pPr>
            <a:r>
              <a:rPr lang="en-US" sz="2400" dirty="0"/>
              <a:t>From the \learning Tableau\lesson 01 directory, open the file lesson 01 Starter.twbx. This file contains a connection to the Superstore data file and is designed to help you walk through the examples in this lesson.</a:t>
            </a:r>
          </a:p>
        </p:txBody>
      </p:sp>
    </p:spTree>
    <p:extLst>
      <p:ext uri="{BB962C8B-B14F-4D97-AF65-F5344CB8AC3E}">
        <p14:creationId xmlns:p14="http://schemas.microsoft.com/office/powerpoint/2010/main" val="3941471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18222"/>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one of the sort icons on the toolbar: This results in an automatic sort of the dimension based on the measure that defined the axis.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Changes in data or filtering that result in a new order will be reflected in the view:</a:t>
            </a:r>
          </a:p>
        </p:txBody>
      </p:sp>
      <p:pic>
        <p:nvPicPr>
          <p:cNvPr id="2" name="Picture 1">
            <a:extLst>
              <a:ext uri="{FF2B5EF4-FFF2-40B4-BE49-F238E27FC236}">
                <a16:creationId xmlns:a16="http://schemas.microsoft.com/office/drawing/2014/main" xmlns="" id="{F15F8D9F-FCB5-4D28-BB7F-17C1A8DC15F0}"/>
              </a:ext>
            </a:extLst>
          </p:cNvPr>
          <p:cNvPicPr>
            <a:picLocks noChangeAspect="1"/>
          </p:cNvPicPr>
          <p:nvPr/>
        </p:nvPicPr>
        <p:blipFill rotWithShape="1">
          <a:blip r:embed="rId3"/>
          <a:srcRect l="36413" t="-5484" r="38571" b="-1"/>
          <a:stretch/>
        </p:blipFill>
        <p:spPr>
          <a:xfrm>
            <a:off x="3696523" y="3616611"/>
            <a:ext cx="1750953" cy="908265"/>
          </a:xfrm>
          <a:prstGeom prst="rect">
            <a:avLst/>
          </a:prstGeom>
        </p:spPr>
      </p:pic>
    </p:spTree>
    <p:extLst>
      <p:ext uri="{BB962C8B-B14F-4D97-AF65-F5344CB8AC3E}">
        <p14:creationId xmlns:p14="http://schemas.microsoft.com/office/powerpoint/2010/main" val="36493867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51013"/>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the sort icon on the axis: The option icon will become visible when you hover over the axis and will then remain in place when you enable the sort.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will also result in automatic sorting:</a:t>
            </a:r>
          </a:p>
        </p:txBody>
      </p:sp>
      <p:pic>
        <p:nvPicPr>
          <p:cNvPr id="2" name="Picture 1">
            <a:extLst>
              <a:ext uri="{FF2B5EF4-FFF2-40B4-BE49-F238E27FC236}">
                <a16:creationId xmlns:a16="http://schemas.microsoft.com/office/drawing/2014/main" xmlns="" id="{D4B9D68C-0120-45C4-9E04-B031991CF389}"/>
              </a:ext>
            </a:extLst>
          </p:cNvPr>
          <p:cNvPicPr>
            <a:picLocks noChangeAspect="1"/>
          </p:cNvPicPr>
          <p:nvPr/>
        </p:nvPicPr>
        <p:blipFill rotWithShape="1">
          <a:blip r:embed="rId3"/>
          <a:srcRect l="11701" t="1035" r="21460"/>
          <a:stretch/>
        </p:blipFill>
        <p:spPr>
          <a:xfrm>
            <a:off x="1283771" y="3328835"/>
            <a:ext cx="6576458" cy="1043940"/>
          </a:xfrm>
          <a:prstGeom prst="rect">
            <a:avLst/>
          </a:prstGeom>
        </p:spPr>
      </p:pic>
    </p:spTree>
    <p:extLst>
      <p:ext uri="{BB962C8B-B14F-4D97-AF65-F5344CB8AC3E}">
        <p14:creationId xmlns:p14="http://schemas.microsoft.com/office/powerpoint/2010/main" val="17669183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84329" y="1513141"/>
            <a:ext cx="470856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Use the drop-down on the active dimension field and select Sort to view and edit the sorting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also select Clear Sort to remove any sorting:</a:t>
            </a:r>
          </a:p>
        </p:txBody>
      </p:sp>
      <p:pic>
        <p:nvPicPr>
          <p:cNvPr id="2" name="Picture 1">
            <a:extLst>
              <a:ext uri="{FF2B5EF4-FFF2-40B4-BE49-F238E27FC236}">
                <a16:creationId xmlns:a16="http://schemas.microsoft.com/office/drawing/2014/main" xmlns="" id="{18A3A07A-7C34-493F-9A09-046AF2A4CC24}"/>
              </a:ext>
            </a:extLst>
          </p:cNvPr>
          <p:cNvPicPr>
            <a:picLocks noChangeAspect="1"/>
          </p:cNvPicPr>
          <p:nvPr/>
        </p:nvPicPr>
        <p:blipFill rotWithShape="1">
          <a:blip r:embed="rId3"/>
          <a:srcRect l="36112" r="34666"/>
          <a:stretch/>
        </p:blipFill>
        <p:spPr>
          <a:xfrm>
            <a:off x="5620659" y="1449135"/>
            <a:ext cx="3039012" cy="2933700"/>
          </a:xfrm>
          <a:prstGeom prst="rect">
            <a:avLst/>
          </a:prstGeom>
        </p:spPr>
      </p:pic>
    </p:spTree>
    <p:extLst>
      <p:ext uri="{BB962C8B-B14F-4D97-AF65-F5344CB8AC3E}">
        <p14:creationId xmlns:p14="http://schemas.microsoft.com/office/powerpoint/2010/main" val="14683361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64480" y="2251805"/>
            <a:ext cx="434280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Use the drop-down on the field label for rows and select the desired sorting option:</a:t>
            </a:r>
          </a:p>
        </p:txBody>
      </p:sp>
      <p:pic>
        <p:nvPicPr>
          <p:cNvPr id="2" name="Picture 1">
            <a:extLst>
              <a:ext uri="{FF2B5EF4-FFF2-40B4-BE49-F238E27FC236}">
                <a16:creationId xmlns:a16="http://schemas.microsoft.com/office/drawing/2014/main" xmlns="" id="{C2CAEF6E-E815-48F3-9C15-06C31BE74CC4}"/>
              </a:ext>
            </a:extLst>
          </p:cNvPr>
          <p:cNvPicPr>
            <a:picLocks noChangeAspect="1"/>
          </p:cNvPicPr>
          <p:nvPr/>
        </p:nvPicPr>
        <p:blipFill rotWithShape="1">
          <a:blip r:embed="rId3"/>
          <a:srcRect l="21794" r="21958"/>
          <a:stretch/>
        </p:blipFill>
        <p:spPr>
          <a:xfrm>
            <a:off x="5192889" y="1358112"/>
            <a:ext cx="3110522" cy="2907563"/>
          </a:xfrm>
          <a:prstGeom prst="rect">
            <a:avLst/>
          </a:prstGeom>
        </p:spPr>
      </p:pic>
    </p:spTree>
    <p:extLst>
      <p:ext uri="{BB962C8B-B14F-4D97-AF65-F5344CB8AC3E}">
        <p14:creationId xmlns:p14="http://schemas.microsoft.com/office/powerpoint/2010/main" val="3551563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 variations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A basic bar chart can be extended in many ways to accomplish various objectives. Consider the following variations:</a:t>
            </a:r>
          </a:p>
          <a:p>
            <a:pPr marL="342900" indent="-342900">
              <a:buFont typeface="Arial" panose="020B0604020202020204" pitchFamily="34" charset="0"/>
              <a:buChar char="•"/>
            </a:pPr>
            <a:r>
              <a:rPr lang="en-US" sz="2400" dirty="0"/>
              <a:t>Bullet chart to show progress towards a goal, target, or threshold</a:t>
            </a:r>
          </a:p>
          <a:p>
            <a:pPr marL="342900" indent="-342900">
              <a:buFont typeface="Arial" panose="020B0604020202020204" pitchFamily="34" charset="0"/>
              <a:buChar char="•"/>
            </a:pPr>
            <a:r>
              <a:rPr lang="en-US" sz="2400" dirty="0"/>
              <a:t>Bar-in-bar chart to show progress toward a target or compare two specific values within a category</a:t>
            </a:r>
          </a:p>
          <a:p>
            <a:pPr marL="342900" indent="-342900">
              <a:buFont typeface="Arial" panose="020B0604020202020204" pitchFamily="34" charset="0"/>
              <a:buChar char="•"/>
            </a:pPr>
            <a:r>
              <a:rPr lang="en-US" sz="2400" dirty="0"/>
              <a:t>Highlighting categories of interest</a:t>
            </a:r>
          </a:p>
        </p:txBody>
      </p:sp>
    </p:spTree>
    <p:extLst>
      <p:ext uri="{BB962C8B-B14F-4D97-AF65-F5344CB8AC3E}">
        <p14:creationId xmlns:p14="http://schemas.microsoft.com/office/powerpoint/2010/main" val="2438821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Bullet chart</a:t>
            </a:r>
          </a:p>
        </p:txBody>
      </p:sp>
      <p:pic>
        <p:nvPicPr>
          <p:cNvPr id="2" name="Picture 1">
            <a:extLst>
              <a:ext uri="{FF2B5EF4-FFF2-40B4-BE49-F238E27FC236}">
                <a16:creationId xmlns:a16="http://schemas.microsoft.com/office/drawing/2014/main" xmlns="" id="{9A215835-4E01-4791-B122-75A4E29DCC3D}"/>
              </a:ext>
            </a:extLst>
          </p:cNvPr>
          <p:cNvPicPr>
            <a:picLocks noChangeAspect="1"/>
          </p:cNvPicPr>
          <p:nvPr/>
        </p:nvPicPr>
        <p:blipFill rotWithShape="1">
          <a:blip r:embed="rId3"/>
          <a:srcRect l="11905" r="11470"/>
          <a:stretch/>
        </p:blipFill>
        <p:spPr>
          <a:xfrm>
            <a:off x="914399" y="1477442"/>
            <a:ext cx="7315201" cy="2870489"/>
          </a:xfrm>
          <a:prstGeom prst="rect">
            <a:avLst/>
          </a:prstGeom>
        </p:spPr>
      </p:pic>
    </p:spTree>
    <p:extLst>
      <p:ext uri="{BB962C8B-B14F-4D97-AF65-F5344CB8AC3E}">
        <p14:creationId xmlns:p14="http://schemas.microsoft.com/office/powerpoint/2010/main" val="149743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C634527-8D16-4E55-B59D-8256DFDE2CE0}"/>
              </a:ext>
            </a:extLst>
          </p:cNvPr>
          <p:cNvPicPr>
            <a:picLocks noChangeAspect="1"/>
          </p:cNvPicPr>
          <p:nvPr/>
        </p:nvPicPr>
        <p:blipFill rotWithShape="1">
          <a:blip r:embed="rId3"/>
          <a:srcRect l="28251" r="28555"/>
          <a:stretch/>
        </p:blipFill>
        <p:spPr>
          <a:xfrm>
            <a:off x="3062728" y="928697"/>
            <a:ext cx="3018543" cy="378646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Bullet chart</a:t>
            </a:r>
          </a:p>
        </p:txBody>
      </p:sp>
    </p:spTree>
    <p:extLst>
      <p:ext uri="{BB962C8B-B14F-4D97-AF65-F5344CB8AC3E}">
        <p14:creationId xmlns:p14="http://schemas.microsoft.com/office/powerpoint/2010/main" val="31562904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9BE13599-A5F2-47AC-BDD7-66D598C82E2E}"/>
              </a:ext>
            </a:extLst>
          </p:cNvPr>
          <p:cNvPicPr>
            <a:picLocks noChangeAspect="1"/>
          </p:cNvPicPr>
          <p:nvPr/>
        </p:nvPicPr>
        <p:blipFill>
          <a:blip r:embed="rId3"/>
          <a:stretch>
            <a:fillRect/>
          </a:stretch>
        </p:blipFill>
        <p:spPr>
          <a:xfrm>
            <a:off x="981075" y="276225"/>
            <a:ext cx="7181850" cy="4210050"/>
          </a:xfrm>
          <a:prstGeom prst="rect">
            <a:avLst/>
          </a:prstGeom>
        </p:spPr>
      </p:pic>
    </p:spTree>
    <p:extLst>
      <p:ext uri="{BB962C8B-B14F-4D97-AF65-F5344CB8AC3E}">
        <p14:creationId xmlns:p14="http://schemas.microsoft.com/office/powerpoint/2010/main" val="2726816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108</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56211"/>
            <a:ext cx="8137560"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completed bullet chart should look like the following:</a:t>
            </a:r>
          </a:p>
        </p:txBody>
      </p:sp>
      <p:pic>
        <p:nvPicPr>
          <p:cNvPr id="2" name="Picture 1">
            <a:extLst>
              <a:ext uri="{FF2B5EF4-FFF2-40B4-BE49-F238E27FC236}">
                <a16:creationId xmlns:a16="http://schemas.microsoft.com/office/drawing/2014/main" xmlns="" id="{71E0799F-EDD0-4CEA-8B47-CF2B56E4C003}"/>
              </a:ext>
            </a:extLst>
          </p:cNvPr>
          <p:cNvPicPr>
            <a:picLocks noChangeAspect="1"/>
          </p:cNvPicPr>
          <p:nvPr/>
        </p:nvPicPr>
        <p:blipFill rotWithShape="1">
          <a:blip r:embed="rId3"/>
          <a:srcRect l="8497" r="8497"/>
          <a:stretch/>
        </p:blipFill>
        <p:spPr>
          <a:xfrm>
            <a:off x="1310640" y="692359"/>
            <a:ext cx="6522720" cy="3848100"/>
          </a:xfrm>
          <a:prstGeom prst="rect">
            <a:avLst/>
          </a:prstGeom>
        </p:spPr>
      </p:pic>
    </p:spTree>
    <p:extLst>
      <p:ext uri="{BB962C8B-B14F-4D97-AF65-F5344CB8AC3E}">
        <p14:creationId xmlns:p14="http://schemas.microsoft.com/office/powerpoint/2010/main" val="2737091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Calling out thresholds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74026"/>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Use the drop-down arrow in the Data pane and select Create Calculated Field…:</a:t>
            </a:r>
          </a:p>
        </p:txBody>
      </p:sp>
      <p:pic>
        <p:nvPicPr>
          <p:cNvPr id="2" name="Picture 1">
            <a:extLst>
              <a:ext uri="{FF2B5EF4-FFF2-40B4-BE49-F238E27FC236}">
                <a16:creationId xmlns:a16="http://schemas.microsoft.com/office/drawing/2014/main" xmlns="" id="{2933F8F9-3346-46E7-89B0-B9F579E5F9A5}"/>
              </a:ext>
            </a:extLst>
          </p:cNvPr>
          <p:cNvPicPr>
            <a:picLocks noChangeAspect="1"/>
          </p:cNvPicPr>
          <p:nvPr/>
        </p:nvPicPr>
        <p:blipFill rotWithShape="1">
          <a:blip r:embed="rId3"/>
          <a:srcRect l="8800" r="8660"/>
          <a:stretch/>
        </p:blipFill>
        <p:spPr>
          <a:xfrm>
            <a:off x="2346961" y="1647092"/>
            <a:ext cx="4457700" cy="3048000"/>
          </a:xfrm>
          <a:prstGeom prst="rect">
            <a:avLst/>
          </a:prstGeom>
        </p:spPr>
      </p:pic>
    </p:spTree>
    <p:extLst>
      <p:ext uri="{BB962C8B-B14F-4D97-AF65-F5344CB8AC3E}">
        <p14:creationId xmlns:p14="http://schemas.microsoft.com/office/powerpoint/2010/main" val="2842240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Foundations for building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5023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first connect to a data source such as the Superstore file, Tableau will display the data connection and the fields in the Data pane.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Fields can be dragged from the data pane onto the canvas area or onto various shelves such as Rows, Columns, Color, or Size. </a:t>
            </a:r>
          </a:p>
        </p:txBody>
      </p:sp>
    </p:spTree>
    <p:extLst>
      <p:ext uri="{BB962C8B-B14F-4D97-AF65-F5344CB8AC3E}">
        <p14:creationId xmlns:p14="http://schemas.microsoft.com/office/powerpoint/2010/main" val="37150484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Calling out thresholds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71218"/>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Name the calculated field named Goal Met? with the following code:</a:t>
            </a:r>
          </a:p>
          <a:p>
            <a:pPr marL="342900" indent="-342900">
              <a:buFont typeface="Arial" panose="020B0604020202020204" pitchFamily="34" charset="0"/>
              <a:buChar char="•"/>
            </a:pPr>
            <a:endParaRPr lang="en-US" sz="2400" dirty="0"/>
          </a:p>
          <a:p>
            <a:r>
              <a:rPr lang="en-US" sz="2400" dirty="0">
                <a:solidFill>
                  <a:srgbClr val="ED7D31"/>
                </a:solidFill>
              </a:rPr>
              <a:t>SUM([Revenue]) &gt;= SUM([Goal])</a:t>
            </a:r>
          </a:p>
        </p:txBody>
      </p:sp>
    </p:spTree>
    <p:extLst>
      <p:ext uri="{BB962C8B-B14F-4D97-AF65-F5344CB8AC3E}">
        <p14:creationId xmlns:p14="http://schemas.microsoft.com/office/powerpoint/2010/main" val="3156396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07098690-0B81-40CE-BD98-7752F3AD68AD}"/>
              </a:ext>
            </a:extLst>
          </p:cNvPr>
          <p:cNvPicPr>
            <a:picLocks noChangeAspect="1"/>
          </p:cNvPicPr>
          <p:nvPr/>
        </p:nvPicPr>
        <p:blipFill>
          <a:blip r:embed="rId3"/>
          <a:stretch>
            <a:fillRect/>
          </a:stretch>
        </p:blipFill>
        <p:spPr>
          <a:xfrm>
            <a:off x="876300" y="139142"/>
            <a:ext cx="7391400" cy="4448175"/>
          </a:xfrm>
          <a:prstGeom prst="rect">
            <a:avLst/>
          </a:prstGeom>
        </p:spPr>
      </p:pic>
    </p:spTree>
    <p:extLst>
      <p:ext uri="{BB962C8B-B14F-4D97-AF65-F5344CB8AC3E}">
        <p14:creationId xmlns:p14="http://schemas.microsoft.com/office/powerpoint/2010/main" val="1697156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8C884AE-9FDD-41BE-8EEA-8174D5769F92}"/>
              </a:ext>
            </a:extLst>
          </p:cNvPr>
          <p:cNvPicPr>
            <a:picLocks noChangeAspect="1"/>
          </p:cNvPicPr>
          <p:nvPr/>
        </p:nvPicPr>
        <p:blipFill>
          <a:blip r:embed="rId3"/>
          <a:stretch>
            <a:fillRect/>
          </a:stretch>
        </p:blipFill>
        <p:spPr>
          <a:xfrm>
            <a:off x="871537" y="265747"/>
            <a:ext cx="7400925" cy="4352925"/>
          </a:xfrm>
          <a:prstGeom prst="rect">
            <a:avLst/>
          </a:prstGeom>
        </p:spPr>
      </p:pic>
    </p:spTree>
    <p:extLst>
      <p:ext uri="{BB962C8B-B14F-4D97-AF65-F5344CB8AC3E}">
        <p14:creationId xmlns:p14="http://schemas.microsoft.com/office/powerpoint/2010/main" val="21239717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pic>
        <p:nvPicPr>
          <p:cNvPr id="2" name="Picture 1">
            <a:extLst>
              <a:ext uri="{FF2B5EF4-FFF2-40B4-BE49-F238E27FC236}">
                <a16:creationId xmlns:a16="http://schemas.microsoft.com/office/drawing/2014/main" xmlns="" id="{5E99E721-F30F-4225-8719-493189370CDE}"/>
              </a:ext>
            </a:extLst>
          </p:cNvPr>
          <p:cNvPicPr>
            <a:picLocks noChangeAspect="1"/>
          </p:cNvPicPr>
          <p:nvPr/>
        </p:nvPicPr>
        <p:blipFill>
          <a:blip r:embed="rId3"/>
          <a:stretch>
            <a:fillRect/>
          </a:stretch>
        </p:blipFill>
        <p:spPr>
          <a:xfrm>
            <a:off x="1014412" y="1140257"/>
            <a:ext cx="7115175" cy="3343275"/>
          </a:xfrm>
          <a:prstGeom prst="rect">
            <a:avLst/>
          </a:prstGeom>
        </p:spPr>
      </p:pic>
    </p:spTree>
    <p:extLst>
      <p:ext uri="{BB962C8B-B14F-4D97-AF65-F5344CB8AC3E}">
        <p14:creationId xmlns:p14="http://schemas.microsoft.com/office/powerpoint/2010/main" val="27617554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00350" y="1282598"/>
            <a:ext cx="834330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want 2019 to be in front and 2018 to be in the background, so drag and drop 2019 within the Size legend to reorder the values so that 2018 comes after 2019:</a:t>
            </a:r>
          </a:p>
        </p:txBody>
      </p:sp>
      <p:pic>
        <p:nvPicPr>
          <p:cNvPr id="2" name="Picture 1">
            <a:extLst>
              <a:ext uri="{FF2B5EF4-FFF2-40B4-BE49-F238E27FC236}">
                <a16:creationId xmlns:a16="http://schemas.microsoft.com/office/drawing/2014/main" xmlns="" id="{830BDCBF-EFC6-4E02-90CC-AB0A53C88541}"/>
              </a:ext>
            </a:extLst>
          </p:cNvPr>
          <p:cNvPicPr>
            <a:picLocks noChangeAspect="1"/>
          </p:cNvPicPr>
          <p:nvPr/>
        </p:nvPicPr>
        <p:blipFill rotWithShape="1">
          <a:blip r:embed="rId3"/>
          <a:srcRect l="14546" r="14364"/>
          <a:stretch/>
        </p:blipFill>
        <p:spPr>
          <a:xfrm>
            <a:off x="1854039" y="2730045"/>
            <a:ext cx="5435921" cy="1703070"/>
          </a:xfrm>
          <a:prstGeom prst="rect">
            <a:avLst/>
          </a:prstGeom>
        </p:spPr>
      </p:pic>
    </p:spTree>
    <p:extLst>
      <p:ext uri="{BB962C8B-B14F-4D97-AF65-F5344CB8AC3E}">
        <p14:creationId xmlns:p14="http://schemas.microsoft.com/office/powerpoint/2010/main" val="232746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45130" y="1038758"/>
            <a:ext cx="805374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Adjusting the sizing of the view. Accomplish this by hovering over the canvas, just over the bottom border, until the mouse cursor changes to a sizing cursor, and then click and drag to resize the view. </a:t>
            </a:r>
          </a:p>
          <a:p>
            <a:pPr marL="342900" indent="-342900">
              <a:buFont typeface="Arial" panose="020B0604020202020204" pitchFamily="34" charset="0"/>
              <a:buChar char="•"/>
            </a:pPr>
            <a:r>
              <a:rPr lang="en-US" sz="2400" dirty="0"/>
              <a:t>You may also want to adjust how the view fills the space. </a:t>
            </a:r>
          </a:p>
          <a:p>
            <a:pPr marL="342900" indent="-342900">
              <a:buFont typeface="Arial" panose="020B0604020202020204" pitchFamily="34" charset="0"/>
              <a:buChar char="•"/>
            </a:pPr>
            <a:r>
              <a:rPr lang="en-US" sz="2400" dirty="0"/>
              <a:t>Use the drop-down on the toolbar and experiment with the options:</a:t>
            </a:r>
          </a:p>
        </p:txBody>
      </p:sp>
      <p:pic>
        <p:nvPicPr>
          <p:cNvPr id="2" name="Picture 1">
            <a:extLst>
              <a:ext uri="{FF2B5EF4-FFF2-40B4-BE49-F238E27FC236}">
                <a16:creationId xmlns:a16="http://schemas.microsoft.com/office/drawing/2014/main" xmlns="" id="{E9B4B685-27F4-42AB-B845-631C0FA3ED09}"/>
              </a:ext>
            </a:extLst>
          </p:cNvPr>
          <p:cNvPicPr>
            <a:picLocks noChangeAspect="1"/>
          </p:cNvPicPr>
          <p:nvPr/>
        </p:nvPicPr>
        <p:blipFill rotWithShape="1">
          <a:blip r:embed="rId3"/>
          <a:srcRect l="23623" r="23623"/>
          <a:stretch/>
        </p:blipFill>
        <p:spPr>
          <a:xfrm>
            <a:off x="2636520" y="3456193"/>
            <a:ext cx="3870960" cy="1169796"/>
          </a:xfrm>
          <a:prstGeom prst="rect">
            <a:avLst/>
          </a:prstGeom>
        </p:spPr>
      </p:pic>
    </p:spTree>
    <p:extLst>
      <p:ext uri="{BB962C8B-B14F-4D97-AF65-F5344CB8AC3E}">
        <p14:creationId xmlns:p14="http://schemas.microsoft.com/office/powerpoint/2010/main" val="13282033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pic>
        <p:nvPicPr>
          <p:cNvPr id="2" name="Picture 1">
            <a:extLst>
              <a:ext uri="{FF2B5EF4-FFF2-40B4-BE49-F238E27FC236}">
                <a16:creationId xmlns:a16="http://schemas.microsoft.com/office/drawing/2014/main" xmlns="" id="{92AFA25E-D5D6-4676-8142-5AE96093C59C}"/>
              </a:ext>
            </a:extLst>
          </p:cNvPr>
          <p:cNvPicPr>
            <a:picLocks noChangeAspect="1"/>
          </p:cNvPicPr>
          <p:nvPr/>
        </p:nvPicPr>
        <p:blipFill rotWithShape="1">
          <a:blip r:embed="rId3"/>
          <a:srcRect l="30072" r="30217"/>
          <a:stretch/>
        </p:blipFill>
        <p:spPr>
          <a:xfrm>
            <a:off x="2830900" y="1109662"/>
            <a:ext cx="3482199" cy="3466369"/>
          </a:xfrm>
          <a:prstGeom prst="rect">
            <a:avLst/>
          </a:prstGeom>
        </p:spPr>
      </p:pic>
    </p:spTree>
    <p:extLst>
      <p:ext uri="{BB962C8B-B14F-4D97-AF65-F5344CB8AC3E}">
        <p14:creationId xmlns:p14="http://schemas.microsoft.com/office/powerpoint/2010/main" val="20951693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Highlighting categories of interest</a:t>
            </a:r>
          </a:p>
        </p:txBody>
      </p:sp>
      <p:pic>
        <p:nvPicPr>
          <p:cNvPr id="2" name="Picture 1">
            <a:extLst>
              <a:ext uri="{FF2B5EF4-FFF2-40B4-BE49-F238E27FC236}">
                <a16:creationId xmlns:a16="http://schemas.microsoft.com/office/drawing/2014/main" xmlns="" id="{CB47BF5E-17F5-42D7-AE7B-0FB1BECC99E1}"/>
              </a:ext>
            </a:extLst>
          </p:cNvPr>
          <p:cNvPicPr>
            <a:picLocks noChangeAspect="1"/>
          </p:cNvPicPr>
          <p:nvPr/>
        </p:nvPicPr>
        <p:blipFill rotWithShape="1">
          <a:blip r:embed="rId3"/>
          <a:srcRect l="10678" r="10484"/>
          <a:stretch/>
        </p:blipFill>
        <p:spPr>
          <a:xfrm>
            <a:off x="1478279" y="1027967"/>
            <a:ext cx="6202681" cy="3667125"/>
          </a:xfrm>
          <a:prstGeom prst="rect">
            <a:avLst/>
          </a:prstGeom>
        </p:spPr>
      </p:pic>
    </p:spTree>
    <p:extLst>
      <p:ext uri="{BB962C8B-B14F-4D97-AF65-F5344CB8AC3E}">
        <p14:creationId xmlns:p14="http://schemas.microsoft.com/office/powerpoint/2010/main" val="2468936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Highlighting categories of interest</a:t>
            </a:r>
          </a:p>
        </p:txBody>
      </p:sp>
      <p:pic>
        <p:nvPicPr>
          <p:cNvPr id="2" name="Picture 1">
            <a:extLst>
              <a:ext uri="{FF2B5EF4-FFF2-40B4-BE49-F238E27FC236}">
                <a16:creationId xmlns:a16="http://schemas.microsoft.com/office/drawing/2014/main" xmlns="" id="{8986BAC2-5072-4C69-BE95-DDD4B2EF90A0}"/>
              </a:ext>
            </a:extLst>
          </p:cNvPr>
          <p:cNvPicPr>
            <a:picLocks noChangeAspect="1"/>
          </p:cNvPicPr>
          <p:nvPr/>
        </p:nvPicPr>
        <p:blipFill rotWithShape="1">
          <a:blip r:embed="rId3"/>
          <a:srcRect l="1103" r="2448"/>
          <a:stretch/>
        </p:blipFill>
        <p:spPr>
          <a:xfrm>
            <a:off x="1946909" y="1159877"/>
            <a:ext cx="5250181" cy="3489946"/>
          </a:xfrm>
          <a:prstGeom prst="rect">
            <a:avLst/>
          </a:prstGeom>
        </p:spPr>
      </p:pic>
    </p:spTree>
    <p:extLst>
      <p:ext uri="{BB962C8B-B14F-4D97-AF65-F5344CB8AC3E}">
        <p14:creationId xmlns:p14="http://schemas.microsoft.com/office/powerpoint/2010/main" val="17793237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dates and times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In your analysis, you will often want to understand when something happened. You'll ask questions like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did we gain the most new customers?</a:t>
            </a:r>
          </a:p>
          <a:p>
            <a:pPr marL="342900" indent="-342900">
              <a:buFont typeface="Arial" panose="020B0604020202020204" pitchFamily="34" charset="0"/>
              <a:buChar char="•"/>
            </a:pPr>
            <a:r>
              <a:rPr lang="en-US" sz="2400" dirty="0"/>
              <a:t>Is profit trending up or down?</a:t>
            </a:r>
          </a:p>
          <a:p>
            <a:pPr marL="342900" indent="-342900">
              <a:buFont typeface="Arial" panose="020B0604020202020204" pitchFamily="34" charset="0"/>
              <a:buChar char="•"/>
            </a:pPr>
            <a:r>
              <a:rPr lang="en-US" sz="2400" dirty="0"/>
              <a:t>What times of day have the highest call volume?</a:t>
            </a:r>
          </a:p>
          <a:p>
            <a:pPr marL="342900" indent="-342900">
              <a:buFont typeface="Arial" panose="020B0604020202020204" pitchFamily="34" charset="0"/>
              <a:buChar char="•"/>
            </a:pPr>
            <a:r>
              <a:rPr lang="en-US" sz="2400" dirty="0"/>
              <a:t>What kinds of seasonal trends do we see in sales?</a:t>
            </a:r>
          </a:p>
        </p:txBody>
      </p:sp>
    </p:spTree>
    <p:extLst>
      <p:ext uri="{BB962C8B-B14F-4D97-AF65-F5344CB8AC3E}">
        <p14:creationId xmlns:p14="http://schemas.microsoft.com/office/powerpoint/2010/main" val="10645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937744"/>
            <a:ext cx="2933700" cy="1079775"/>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Measures and dimensions</a:t>
            </a:r>
          </a:p>
        </p:txBody>
      </p:sp>
      <p:pic>
        <p:nvPicPr>
          <p:cNvPr id="3" name="Picture 2">
            <a:extLst>
              <a:ext uri="{FF2B5EF4-FFF2-40B4-BE49-F238E27FC236}">
                <a16:creationId xmlns:a16="http://schemas.microsoft.com/office/drawing/2014/main" xmlns="" id="{0B837CF2-A7C8-4AF8-AD60-CD5E6E737A44}"/>
              </a:ext>
            </a:extLst>
          </p:cNvPr>
          <p:cNvPicPr>
            <a:picLocks noChangeAspect="1"/>
          </p:cNvPicPr>
          <p:nvPr/>
        </p:nvPicPr>
        <p:blipFill rotWithShape="1">
          <a:blip r:embed="rId3"/>
          <a:srcRect b="697"/>
          <a:stretch/>
        </p:blipFill>
        <p:spPr>
          <a:xfrm>
            <a:off x="4495801" y="-1"/>
            <a:ext cx="4450824" cy="4762501"/>
          </a:xfrm>
          <a:prstGeom prst="rect">
            <a:avLst/>
          </a:prstGeom>
        </p:spPr>
      </p:pic>
    </p:spTree>
    <p:extLst>
      <p:ext uri="{BB962C8B-B14F-4D97-AF65-F5344CB8AC3E}">
        <p14:creationId xmlns:p14="http://schemas.microsoft.com/office/powerpoint/2010/main" val="12925420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88331"/>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see this in action, continue with the lesson 3 workbook, navigate to the Built-in Date Hierarchy sheet, and create a view similar to the one that was shown by dragging and dropping Number of Patient Visits to Rows and Date of Admit to Columns.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YEAR(Date of Admit) field on Columns will have a plus sign indicator, like this:</a:t>
            </a:r>
          </a:p>
        </p:txBody>
      </p:sp>
      <p:pic>
        <p:nvPicPr>
          <p:cNvPr id="2" name="Picture 1">
            <a:extLst>
              <a:ext uri="{FF2B5EF4-FFF2-40B4-BE49-F238E27FC236}">
                <a16:creationId xmlns:a16="http://schemas.microsoft.com/office/drawing/2014/main" xmlns="" id="{E5B13B43-ECAC-4BC8-8EB5-3B0FD42B3548}"/>
              </a:ext>
            </a:extLst>
          </p:cNvPr>
          <p:cNvPicPr>
            <a:picLocks noChangeAspect="1"/>
          </p:cNvPicPr>
          <p:nvPr/>
        </p:nvPicPr>
        <p:blipFill rotWithShape="1">
          <a:blip r:embed="rId3"/>
          <a:srcRect l="35371" t="5384" r="35524" b="5384"/>
          <a:stretch/>
        </p:blipFill>
        <p:spPr>
          <a:xfrm>
            <a:off x="3157328" y="4163490"/>
            <a:ext cx="2829343" cy="429588"/>
          </a:xfrm>
          <a:prstGeom prst="rect">
            <a:avLst/>
          </a:prstGeom>
        </p:spPr>
      </p:pic>
    </p:spTree>
    <p:extLst>
      <p:ext uri="{BB962C8B-B14F-4D97-AF65-F5344CB8AC3E}">
        <p14:creationId xmlns:p14="http://schemas.microsoft.com/office/powerpoint/2010/main" val="171905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80456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also find a plus or minus indicator as you hover over headers, like this:</a:t>
            </a:r>
          </a:p>
        </p:txBody>
      </p:sp>
      <p:pic>
        <p:nvPicPr>
          <p:cNvPr id="2" name="Picture 1">
            <a:extLst>
              <a:ext uri="{FF2B5EF4-FFF2-40B4-BE49-F238E27FC236}">
                <a16:creationId xmlns:a16="http://schemas.microsoft.com/office/drawing/2014/main" xmlns="" id="{AC7CBD59-8DEE-4EFE-846C-77A044F31CE9}"/>
              </a:ext>
            </a:extLst>
          </p:cNvPr>
          <p:cNvPicPr>
            <a:picLocks noChangeAspect="1"/>
          </p:cNvPicPr>
          <p:nvPr/>
        </p:nvPicPr>
        <p:blipFill rotWithShape="1">
          <a:blip r:embed="rId3"/>
          <a:srcRect l="26105" t="-1465" r="26106"/>
          <a:stretch/>
        </p:blipFill>
        <p:spPr>
          <a:xfrm>
            <a:off x="2314955" y="3064236"/>
            <a:ext cx="4514089" cy="579776"/>
          </a:xfrm>
          <a:prstGeom prst="rect">
            <a:avLst/>
          </a:prstGeom>
        </p:spPr>
      </p:pic>
    </p:spTree>
    <p:extLst>
      <p:ext uri="{BB962C8B-B14F-4D97-AF65-F5344CB8AC3E}">
        <p14:creationId xmlns:p14="http://schemas.microsoft.com/office/powerpoint/2010/main" val="1858133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918A6512-813F-4562-9512-F3C6165A5C7E}"/>
              </a:ext>
            </a:extLst>
          </p:cNvPr>
          <p:cNvPicPr>
            <a:picLocks noChangeAspect="1"/>
          </p:cNvPicPr>
          <p:nvPr/>
        </p:nvPicPr>
        <p:blipFill rotWithShape="1">
          <a:blip r:embed="rId3"/>
          <a:srcRect r="971"/>
          <a:stretch/>
        </p:blipFill>
        <p:spPr>
          <a:xfrm>
            <a:off x="1090613" y="234315"/>
            <a:ext cx="6895148" cy="4171950"/>
          </a:xfrm>
          <a:prstGeom prst="rect">
            <a:avLst/>
          </a:prstGeom>
        </p:spPr>
      </p:pic>
    </p:spTree>
    <p:extLst>
      <p:ext uri="{BB962C8B-B14F-4D97-AF65-F5344CB8AC3E}">
        <p14:creationId xmlns:p14="http://schemas.microsoft.com/office/powerpoint/2010/main" val="37956762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123</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DCB7602A-F037-4123-B7B5-2C23799996A0}"/>
              </a:ext>
            </a:extLst>
          </p:cNvPr>
          <p:cNvPicPr>
            <a:picLocks noChangeAspect="1"/>
          </p:cNvPicPr>
          <p:nvPr/>
        </p:nvPicPr>
        <p:blipFill rotWithShape="1">
          <a:blip r:embed="rId3"/>
          <a:srcRect l="15562" r="15272"/>
          <a:stretch/>
        </p:blipFill>
        <p:spPr>
          <a:xfrm>
            <a:off x="1371600" y="214312"/>
            <a:ext cx="6400799" cy="4375371"/>
          </a:xfrm>
          <a:prstGeom prst="rect">
            <a:avLst/>
          </a:prstGeom>
        </p:spPr>
      </p:pic>
    </p:spTree>
    <p:extLst>
      <p:ext uri="{BB962C8B-B14F-4D97-AF65-F5344CB8AC3E}">
        <p14:creationId xmlns:p14="http://schemas.microsoft.com/office/powerpoint/2010/main" val="20716701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pic>
        <p:nvPicPr>
          <p:cNvPr id="2" name="Picture 1">
            <a:extLst>
              <a:ext uri="{FF2B5EF4-FFF2-40B4-BE49-F238E27FC236}">
                <a16:creationId xmlns:a16="http://schemas.microsoft.com/office/drawing/2014/main" xmlns="" id="{AA7CF97D-1D29-48C5-97DB-87E02D768DF2}"/>
              </a:ext>
            </a:extLst>
          </p:cNvPr>
          <p:cNvPicPr>
            <a:picLocks noChangeAspect="1"/>
          </p:cNvPicPr>
          <p:nvPr/>
        </p:nvPicPr>
        <p:blipFill rotWithShape="1">
          <a:blip r:embed="rId3"/>
          <a:srcRect l="680" r="10373"/>
          <a:stretch/>
        </p:blipFill>
        <p:spPr>
          <a:xfrm>
            <a:off x="1390649" y="980342"/>
            <a:ext cx="6362701" cy="3714750"/>
          </a:xfrm>
          <a:prstGeom prst="rect">
            <a:avLst/>
          </a:prstGeom>
        </p:spPr>
      </p:pic>
    </p:spTree>
    <p:extLst>
      <p:ext uri="{BB962C8B-B14F-4D97-AF65-F5344CB8AC3E}">
        <p14:creationId xmlns:p14="http://schemas.microsoft.com/office/powerpoint/2010/main" val="2370131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E33975A-3445-480A-BA2D-C7B28212F93E}"/>
              </a:ext>
            </a:extLst>
          </p:cNvPr>
          <p:cNvPicPr>
            <a:picLocks noChangeAspect="1"/>
          </p:cNvPicPr>
          <p:nvPr/>
        </p:nvPicPr>
        <p:blipFill rotWithShape="1">
          <a:blip r:embed="rId3"/>
          <a:srcRect l="2661" r="2776" b="1185"/>
          <a:stretch/>
        </p:blipFill>
        <p:spPr>
          <a:xfrm>
            <a:off x="1805940" y="139142"/>
            <a:ext cx="5532120" cy="4572397"/>
          </a:xfrm>
          <a:prstGeom prst="rect">
            <a:avLst/>
          </a:prstGeom>
        </p:spPr>
      </p:pic>
    </p:spTree>
    <p:extLst>
      <p:ext uri="{BB962C8B-B14F-4D97-AF65-F5344CB8AC3E}">
        <p14:creationId xmlns:p14="http://schemas.microsoft.com/office/powerpoint/2010/main" val="17289578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Variations of date and time visualizations</a:t>
            </a:r>
          </a:p>
        </p:txBody>
      </p:sp>
      <p:pic>
        <p:nvPicPr>
          <p:cNvPr id="2" name="Picture 1">
            <a:extLst>
              <a:ext uri="{FF2B5EF4-FFF2-40B4-BE49-F238E27FC236}">
                <a16:creationId xmlns:a16="http://schemas.microsoft.com/office/drawing/2014/main" xmlns="" id="{48981055-C97B-4DB5-9D5E-74DFA51D1CA4}"/>
              </a:ext>
            </a:extLst>
          </p:cNvPr>
          <p:cNvPicPr>
            <a:picLocks noChangeAspect="1"/>
          </p:cNvPicPr>
          <p:nvPr/>
        </p:nvPicPr>
        <p:blipFill>
          <a:blip r:embed="rId3"/>
          <a:stretch>
            <a:fillRect/>
          </a:stretch>
        </p:blipFill>
        <p:spPr>
          <a:xfrm>
            <a:off x="1920843" y="971918"/>
            <a:ext cx="5302313" cy="3723174"/>
          </a:xfrm>
          <a:prstGeom prst="rect">
            <a:avLst/>
          </a:prstGeom>
        </p:spPr>
      </p:pic>
    </p:spTree>
    <p:extLst>
      <p:ext uri="{BB962C8B-B14F-4D97-AF65-F5344CB8AC3E}">
        <p14:creationId xmlns:p14="http://schemas.microsoft.com/office/powerpoint/2010/main" val="5394647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pic>
        <p:nvPicPr>
          <p:cNvPr id="2" name="Picture 1">
            <a:extLst>
              <a:ext uri="{FF2B5EF4-FFF2-40B4-BE49-F238E27FC236}">
                <a16:creationId xmlns:a16="http://schemas.microsoft.com/office/drawing/2014/main" xmlns="" id="{AAB99A04-ACC4-491B-A169-4471BB2EDA42}"/>
              </a:ext>
            </a:extLst>
          </p:cNvPr>
          <p:cNvPicPr>
            <a:picLocks noChangeAspect="1"/>
          </p:cNvPicPr>
          <p:nvPr/>
        </p:nvPicPr>
        <p:blipFill>
          <a:blip r:embed="rId3"/>
          <a:stretch>
            <a:fillRect/>
          </a:stretch>
        </p:blipFill>
        <p:spPr>
          <a:xfrm>
            <a:off x="638175" y="1132742"/>
            <a:ext cx="7867650" cy="3562350"/>
          </a:xfrm>
          <a:prstGeom prst="rect">
            <a:avLst/>
          </a:prstGeom>
        </p:spPr>
      </p:pic>
    </p:spTree>
    <p:extLst>
      <p:ext uri="{BB962C8B-B14F-4D97-AF65-F5344CB8AC3E}">
        <p14:creationId xmlns:p14="http://schemas.microsoft.com/office/powerpoint/2010/main" val="32274322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pic>
        <p:nvPicPr>
          <p:cNvPr id="2" name="Picture 1">
            <a:extLst>
              <a:ext uri="{FF2B5EF4-FFF2-40B4-BE49-F238E27FC236}">
                <a16:creationId xmlns:a16="http://schemas.microsoft.com/office/drawing/2014/main" xmlns="" id="{1627B236-3CE4-407F-BBEC-54D2EC07A22C}"/>
              </a:ext>
            </a:extLst>
          </p:cNvPr>
          <p:cNvPicPr>
            <a:picLocks noChangeAspect="1"/>
          </p:cNvPicPr>
          <p:nvPr/>
        </p:nvPicPr>
        <p:blipFill rotWithShape="1">
          <a:blip r:embed="rId3"/>
          <a:srcRect l="8470" r="8472"/>
          <a:stretch/>
        </p:blipFill>
        <p:spPr>
          <a:xfrm>
            <a:off x="1211580" y="1223962"/>
            <a:ext cx="6553200" cy="3153476"/>
          </a:xfrm>
          <a:prstGeom prst="rect">
            <a:avLst/>
          </a:prstGeom>
        </p:spPr>
      </p:pic>
    </p:spTree>
    <p:extLst>
      <p:ext uri="{BB962C8B-B14F-4D97-AF65-F5344CB8AC3E}">
        <p14:creationId xmlns:p14="http://schemas.microsoft.com/office/powerpoint/2010/main" val="28164890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36570" y="1137818"/>
            <a:ext cx="787086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Place Department on Filters and keep only ER.</a:t>
            </a:r>
          </a:p>
          <a:p>
            <a:pPr marL="342900" indent="-342900">
              <a:buFont typeface="Arial" panose="020B0604020202020204" pitchFamily="34" charset="0"/>
              <a:buChar char="•"/>
            </a:pPr>
            <a:r>
              <a:rPr lang="en-US" sz="2400" dirty="0"/>
              <a:t>Place Date of Admit on Filters, select Years as the option for filtering, and keep only 2019.</a:t>
            </a:r>
          </a:p>
          <a:p>
            <a:pPr marL="342900" indent="-342900">
              <a:buFont typeface="Arial" panose="020B0604020202020204" pitchFamily="34" charset="0"/>
              <a:buChar char="•"/>
            </a:pPr>
            <a:r>
              <a:rPr lang="en-US" sz="2400" dirty="0"/>
              <a:t>Place Date of Admit on Columns as a continuous Exact Date or as a Day value (not Day part) &amp; Notice that Tableau's automatic default for the mark type is Gantt bars:</a:t>
            </a:r>
          </a:p>
        </p:txBody>
      </p:sp>
      <p:pic>
        <p:nvPicPr>
          <p:cNvPr id="2" name="Picture 1">
            <a:extLst>
              <a:ext uri="{FF2B5EF4-FFF2-40B4-BE49-F238E27FC236}">
                <a16:creationId xmlns:a16="http://schemas.microsoft.com/office/drawing/2014/main" xmlns="" id="{7DB9E317-E2FE-40E4-907A-03726E9E4BA6}"/>
              </a:ext>
            </a:extLst>
          </p:cNvPr>
          <p:cNvPicPr>
            <a:picLocks noChangeAspect="1"/>
          </p:cNvPicPr>
          <p:nvPr/>
        </p:nvPicPr>
        <p:blipFill rotWithShape="1">
          <a:blip r:embed="rId3"/>
          <a:srcRect l="34265" t="-6875" r="32609"/>
          <a:stretch/>
        </p:blipFill>
        <p:spPr>
          <a:xfrm>
            <a:off x="3169920" y="3399615"/>
            <a:ext cx="2804160" cy="1198778"/>
          </a:xfrm>
          <a:prstGeom prst="rect">
            <a:avLst/>
          </a:prstGeom>
        </p:spPr>
      </p:pic>
    </p:spTree>
    <p:extLst>
      <p:ext uri="{BB962C8B-B14F-4D97-AF65-F5344CB8AC3E}">
        <p14:creationId xmlns:p14="http://schemas.microsoft.com/office/powerpoint/2010/main" val="2468037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Measures and dimensions</a:t>
            </a:r>
          </a:p>
        </p:txBody>
      </p:sp>
      <p:pic>
        <p:nvPicPr>
          <p:cNvPr id="2" name="Picture 1">
            <a:extLst>
              <a:ext uri="{FF2B5EF4-FFF2-40B4-BE49-F238E27FC236}">
                <a16:creationId xmlns:a16="http://schemas.microsoft.com/office/drawing/2014/main" xmlns="" id="{CFE74472-4F2C-4934-BE19-645893AE849A}"/>
              </a:ext>
            </a:extLst>
          </p:cNvPr>
          <p:cNvPicPr>
            <a:picLocks noChangeAspect="1"/>
          </p:cNvPicPr>
          <p:nvPr/>
        </p:nvPicPr>
        <p:blipFill rotWithShape="1">
          <a:blip r:embed="rId3"/>
          <a:srcRect l="14191" r="14312"/>
          <a:stretch/>
        </p:blipFill>
        <p:spPr>
          <a:xfrm>
            <a:off x="2297430" y="1006907"/>
            <a:ext cx="4549140" cy="3609975"/>
          </a:xfrm>
          <a:prstGeom prst="rect">
            <a:avLst/>
          </a:prstGeom>
        </p:spPr>
      </p:pic>
    </p:spTree>
    <p:extLst>
      <p:ext uri="{BB962C8B-B14F-4D97-AF65-F5344CB8AC3E}">
        <p14:creationId xmlns:p14="http://schemas.microsoft.com/office/powerpoint/2010/main" val="3456873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The length of the Gantt bar is set by placing a field with a value of duration on the Size shelf. There is no such field in this dataset. </a:t>
            </a:r>
          </a:p>
          <a:p>
            <a:pPr marL="342900" indent="-342900">
              <a:buFont typeface="Arial" panose="020B0604020202020204" pitchFamily="34" charset="0"/>
              <a:buChar char="•"/>
            </a:pPr>
            <a:r>
              <a:rPr lang="en-US" sz="2200" dirty="0"/>
              <a:t>However, we have the Date of Discharge, and we can create a calculated field for the duration. We'll cover calculations in more detail in the next lesson. </a:t>
            </a:r>
          </a:p>
          <a:p>
            <a:pPr marL="342900" indent="-342900">
              <a:buFont typeface="Arial" panose="020B0604020202020204" pitchFamily="34" charset="0"/>
              <a:buChar char="•"/>
            </a:pPr>
            <a:r>
              <a:rPr lang="en-US" sz="2200" dirty="0"/>
              <a:t>For now, select Analysis from the menu and click Create Calculated Field.... Name the field Days in the Hospital and enter the following code:</a:t>
            </a:r>
          </a:p>
          <a:p>
            <a:r>
              <a:rPr lang="en-US" sz="2200" dirty="0">
                <a:solidFill>
                  <a:srgbClr val="ED7D31"/>
                </a:solidFill>
              </a:rPr>
              <a:t>DATEDIFF('day', [Date of Admit], [Date of Discharge]) </a:t>
            </a:r>
          </a:p>
        </p:txBody>
      </p:sp>
    </p:spTree>
    <p:extLst>
      <p:ext uri="{BB962C8B-B14F-4D97-AF65-F5344CB8AC3E}">
        <p14:creationId xmlns:p14="http://schemas.microsoft.com/office/powerpoint/2010/main" val="2420326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25E5F0D6-3BAF-4B5C-B32A-7D9DD084EE16}"/>
              </a:ext>
            </a:extLst>
          </p:cNvPr>
          <p:cNvPicPr>
            <a:picLocks noChangeAspect="1"/>
          </p:cNvPicPr>
          <p:nvPr/>
        </p:nvPicPr>
        <p:blipFill>
          <a:blip r:embed="rId3"/>
          <a:stretch>
            <a:fillRect/>
          </a:stretch>
        </p:blipFill>
        <p:spPr>
          <a:xfrm>
            <a:off x="638175" y="348615"/>
            <a:ext cx="7867650" cy="4095750"/>
          </a:xfrm>
          <a:prstGeom prst="rect">
            <a:avLst/>
          </a:prstGeom>
        </p:spPr>
      </p:pic>
    </p:spTree>
    <p:extLst>
      <p:ext uri="{BB962C8B-B14F-4D97-AF65-F5344CB8AC3E}">
        <p14:creationId xmlns:p14="http://schemas.microsoft.com/office/powerpoint/2010/main" val="18329303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Relating parts of the data to the whole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As you explore and analyze data, you'll often want to understand how various parts add up to a whole. For example, you'll ask questions such as the following:</a:t>
            </a:r>
          </a:p>
          <a:p>
            <a:pPr marL="342900" indent="-342900">
              <a:buFont typeface="Arial" panose="020B0604020202020204" pitchFamily="34" charset="0"/>
              <a:buChar char="•"/>
            </a:pPr>
            <a:r>
              <a:rPr lang="en-US" sz="2400" dirty="0"/>
              <a:t>How much does each electric generation method (wind, solar, coal, and nuclear) contribute to the total amount of energy produced?</a:t>
            </a:r>
          </a:p>
          <a:p>
            <a:pPr marL="342900" indent="-342900">
              <a:buFont typeface="Arial" panose="020B0604020202020204" pitchFamily="34" charset="0"/>
              <a:buChar char="•"/>
            </a:pPr>
            <a:r>
              <a:rPr lang="en-US" sz="2400" dirty="0"/>
              <a:t>What percentage of total profit is made in each state?</a:t>
            </a:r>
          </a:p>
          <a:p>
            <a:pPr marL="342900" indent="-342900">
              <a:buFont typeface="Arial" panose="020B0604020202020204" pitchFamily="34" charset="0"/>
              <a:buChar char="•"/>
            </a:pPr>
            <a:r>
              <a:rPr lang="en-US" sz="2400" dirty="0"/>
              <a:t>How much space does each file, subdirectory, and directory occupy on my hard disk?</a:t>
            </a:r>
          </a:p>
        </p:txBody>
      </p:sp>
    </p:spTree>
    <p:extLst>
      <p:ext uri="{BB962C8B-B14F-4D97-AF65-F5344CB8AC3E}">
        <p14:creationId xmlns:p14="http://schemas.microsoft.com/office/powerpoint/2010/main" val="34091904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256032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Stacked bars</a:t>
            </a:r>
          </a:p>
        </p:txBody>
      </p:sp>
      <p:pic>
        <p:nvPicPr>
          <p:cNvPr id="2" name="Picture 1">
            <a:extLst>
              <a:ext uri="{FF2B5EF4-FFF2-40B4-BE49-F238E27FC236}">
                <a16:creationId xmlns:a16="http://schemas.microsoft.com/office/drawing/2014/main" xmlns="" id="{2B8FE4BC-F0A4-47C0-B0D5-198D4218FF14}"/>
              </a:ext>
            </a:extLst>
          </p:cNvPr>
          <p:cNvPicPr>
            <a:picLocks noChangeAspect="1"/>
          </p:cNvPicPr>
          <p:nvPr/>
        </p:nvPicPr>
        <p:blipFill>
          <a:blip r:embed="rId3"/>
          <a:stretch>
            <a:fillRect/>
          </a:stretch>
        </p:blipFill>
        <p:spPr>
          <a:xfrm>
            <a:off x="2684254" y="365760"/>
            <a:ext cx="6317971" cy="4230431"/>
          </a:xfrm>
          <a:prstGeom prst="rect">
            <a:avLst/>
          </a:prstGeom>
        </p:spPr>
      </p:pic>
    </p:spTree>
    <p:extLst>
      <p:ext uri="{BB962C8B-B14F-4D97-AF65-F5344CB8AC3E}">
        <p14:creationId xmlns:p14="http://schemas.microsoft.com/office/powerpoint/2010/main" val="33537059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99D60BDB-F415-4D54-9716-0130EC138F8E}"/>
              </a:ext>
            </a:extLst>
          </p:cNvPr>
          <p:cNvPicPr>
            <a:picLocks noChangeAspect="1"/>
          </p:cNvPicPr>
          <p:nvPr/>
        </p:nvPicPr>
        <p:blipFill>
          <a:blip r:embed="rId3"/>
          <a:stretch>
            <a:fillRect/>
          </a:stretch>
        </p:blipFill>
        <p:spPr>
          <a:xfrm>
            <a:off x="943927" y="91920"/>
            <a:ext cx="7256145" cy="4603172"/>
          </a:xfrm>
          <a:prstGeom prst="rect">
            <a:avLst/>
          </a:prstGeom>
        </p:spPr>
      </p:pic>
    </p:spTree>
    <p:extLst>
      <p:ext uri="{BB962C8B-B14F-4D97-AF65-F5344CB8AC3E}">
        <p14:creationId xmlns:p14="http://schemas.microsoft.com/office/powerpoint/2010/main" val="37781867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822E0CA-8828-44F1-8374-EE54207B2E8B}"/>
              </a:ext>
            </a:extLst>
          </p:cNvPr>
          <p:cNvPicPr>
            <a:picLocks noChangeAspect="1"/>
          </p:cNvPicPr>
          <p:nvPr/>
        </p:nvPicPr>
        <p:blipFill rotWithShape="1">
          <a:blip r:embed="rId3"/>
          <a:srcRect l="2106" r="2214"/>
          <a:stretch/>
        </p:blipFill>
        <p:spPr>
          <a:xfrm>
            <a:off x="789989" y="139142"/>
            <a:ext cx="7564022" cy="4521969"/>
          </a:xfrm>
          <a:prstGeom prst="rect">
            <a:avLst/>
          </a:prstGeom>
        </p:spPr>
      </p:pic>
    </p:spTree>
    <p:extLst>
      <p:ext uri="{BB962C8B-B14F-4D97-AF65-F5344CB8AC3E}">
        <p14:creationId xmlns:p14="http://schemas.microsoft.com/office/powerpoint/2010/main" val="14532491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Stacked bars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2384"/>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Turn on labels by clicking the T button on the top toolbar.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turns on default labels for each mark:</a:t>
            </a:r>
          </a:p>
        </p:txBody>
      </p:sp>
      <p:pic>
        <p:nvPicPr>
          <p:cNvPr id="2" name="Picture 1">
            <a:extLst>
              <a:ext uri="{FF2B5EF4-FFF2-40B4-BE49-F238E27FC236}">
                <a16:creationId xmlns:a16="http://schemas.microsoft.com/office/drawing/2014/main" xmlns="" id="{61442C49-9B50-4D4B-BD2D-3086CD03BF0B}"/>
              </a:ext>
            </a:extLst>
          </p:cNvPr>
          <p:cNvPicPr>
            <a:picLocks noChangeAspect="1"/>
          </p:cNvPicPr>
          <p:nvPr/>
        </p:nvPicPr>
        <p:blipFill rotWithShape="1">
          <a:blip r:embed="rId3"/>
          <a:srcRect l="14021" r="14021"/>
          <a:stretch/>
        </p:blipFill>
        <p:spPr>
          <a:xfrm>
            <a:off x="1662630" y="3101454"/>
            <a:ext cx="5818739" cy="1112406"/>
          </a:xfrm>
          <a:prstGeom prst="rect">
            <a:avLst/>
          </a:prstGeom>
        </p:spPr>
      </p:pic>
    </p:spTree>
    <p:extLst>
      <p:ext uri="{BB962C8B-B14F-4D97-AF65-F5344CB8AC3E}">
        <p14:creationId xmlns:p14="http://schemas.microsoft.com/office/powerpoint/2010/main" val="39484754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E9696E66-88C5-4BDD-B160-9AFAE12E4D35}"/>
              </a:ext>
            </a:extLst>
          </p:cNvPr>
          <p:cNvPicPr>
            <a:picLocks noChangeAspect="1"/>
          </p:cNvPicPr>
          <p:nvPr/>
        </p:nvPicPr>
        <p:blipFill>
          <a:blip r:embed="rId3"/>
          <a:stretch>
            <a:fillRect/>
          </a:stretch>
        </p:blipFill>
        <p:spPr>
          <a:xfrm>
            <a:off x="921900" y="90487"/>
            <a:ext cx="7300199" cy="4604605"/>
          </a:xfrm>
          <a:prstGeom prst="rect">
            <a:avLst/>
          </a:prstGeom>
        </p:spPr>
      </p:pic>
    </p:spTree>
    <p:extLst>
      <p:ext uri="{BB962C8B-B14F-4D97-AF65-F5344CB8AC3E}">
        <p14:creationId xmlns:p14="http://schemas.microsoft.com/office/powerpoint/2010/main" val="28997655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222834"/>
            <a:ext cx="204978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Treemaps</a:t>
            </a:r>
          </a:p>
        </p:txBody>
      </p:sp>
      <p:pic>
        <p:nvPicPr>
          <p:cNvPr id="2" name="Picture 1">
            <a:extLst>
              <a:ext uri="{FF2B5EF4-FFF2-40B4-BE49-F238E27FC236}">
                <a16:creationId xmlns:a16="http://schemas.microsoft.com/office/drawing/2014/main" xmlns="" id="{82394B4D-90B5-48B8-B439-6F22A886C7BC}"/>
              </a:ext>
            </a:extLst>
          </p:cNvPr>
          <p:cNvPicPr>
            <a:picLocks noChangeAspect="1"/>
          </p:cNvPicPr>
          <p:nvPr/>
        </p:nvPicPr>
        <p:blipFill>
          <a:blip r:embed="rId3"/>
          <a:stretch>
            <a:fillRect/>
          </a:stretch>
        </p:blipFill>
        <p:spPr>
          <a:xfrm>
            <a:off x="2895600" y="51800"/>
            <a:ext cx="6097550" cy="4643292"/>
          </a:xfrm>
          <a:prstGeom prst="rect">
            <a:avLst/>
          </a:prstGeom>
        </p:spPr>
      </p:pic>
    </p:spTree>
    <p:extLst>
      <p:ext uri="{BB962C8B-B14F-4D97-AF65-F5344CB8AC3E}">
        <p14:creationId xmlns:p14="http://schemas.microsoft.com/office/powerpoint/2010/main" val="28037692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42ABB66C-4490-473E-B89E-C9BE797E4408}"/>
              </a:ext>
            </a:extLst>
          </p:cNvPr>
          <p:cNvPicPr>
            <a:picLocks noChangeAspect="1"/>
          </p:cNvPicPr>
          <p:nvPr/>
        </p:nvPicPr>
        <p:blipFill>
          <a:blip r:embed="rId3"/>
          <a:stretch>
            <a:fillRect/>
          </a:stretch>
        </p:blipFill>
        <p:spPr>
          <a:xfrm>
            <a:off x="1328496" y="0"/>
            <a:ext cx="6487008" cy="4735673"/>
          </a:xfrm>
          <a:prstGeom prst="rect">
            <a:avLst/>
          </a:prstGeom>
        </p:spPr>
      </p:pic>
    </p:spTree>
    <p:extLst>
      <p:ext uri="{BB962C8B-B14F-4D97-AF65-F5344CB8AC3E}">
        <p14:creationId xmlns:p14="http://schemas.microsoft.com/office/powerpoint/2010/main" val="420648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and continuous fields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3710" y="1693997"/>
            <a:ext cx="791658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Another important distinction to make with fields is whether a field is being used as discrete or continuous.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Whether a field is discrete or continuous determines how Tableau visualizes it based on where it is used in the view. </a:t>
            </a:r>
          </a:p>
        </p:txBody>
      </p:sp>
    </p:spTree>
    <p:extLst>
      <p:ext uri="{BB962C8B-B14F-4D97-AF65-F5344CB8AC3E}">
        <p14:creationId xmlns:p14="http://schemas.microsoft.com/office/powerpoint/2010/main" val="8470509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Treemaps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21257"/>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Alternatively, the icon or space to the left of each field on the Marks card can be clicked to change which shelf is used for the field:</a:t>
            </a:r>
          </a:p>
        </p:txBody>
      </p:sp>
      <p:pic>
        <p:nvPicPr>
          <p:cNvPr id="2" name="Picture 1">
            <a:extLst>
              <a:ext uri="{FF2B5EF4-FFF2-40B4-BE49-F238E27FC236}">
                <a16:creationId xmlns:a16="http://schemas.microsoft.com/office/drawing/2014/main" xmlns="" id="{605E91B4-7769-4038-BED0-A2D46938D1A5}"/>
              </a:ext>
            </a:extLst>
          </p:cNvPr>
          <p:cNvPicPr>
            <a:picLocks noChangeAspect="1"/>
          </p:cNvPicPr>
          <p:nvPr/>
        </p:nvPicPr>
        <p:blipFill rotWithShape="1">
          <a:blip r:embed="rId3"/>
          <a:srcRect l="35966" r="35964"/>
          <a:stretch/>
        </p:blipFill>
        <p:spPr>
          <a:xfrm>
            <a:off x="3506556" y="2318373"/>
            <a:ext cx="2130887" cy="2184159"/>
          </a:xfrm>
          <a:prstGeom prst="rect">
            <a:avLst/>
          </a:prstGeom>
        </p:spPr>
      </p:pic>
    </p:spTree>
    <p:extLst>
      <p:ext uri="{BB962C8B-B14F-4D97-AF65-F5344CB8AC3E}">
        <p14:creationId xmlns:p14="http://schemas.microsoft.com/office/powerpoint/2010/main" val="3332109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222834"/>
            <a:ext cx="229362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Area charts</a:t>
            </a:r>
          </a:p>
        </p:txBody>
      </p:sp>
      <p:pic>
        <p:nvPicPr>
          <p:cNvPr id="2" name="Picture 1">
            <a:extLst>
              <a:ext uri="{FF2B5EF4-FFF2-40B4-BE49-F238E27FC236}">
                <a16:creationId xmlns:a16="http://schemas.microsoft.com/office/drawing/2014/main" xmlns="" id="{526AA430-0230-4374-85D9-E9FC83E97CF8}"/>
              </a:ext>
            </a:extLst>
          </p:cNvPr>
          <p:cNvPicPr>
            <a:picLocks noChangeAspect="1"/>
          </p:cNvPicPr>
          <p:nvPr/>
        </p:nvPicPr>
        <p:blipFill rotWithShape="1">
          <a:blip r:embed="rId3"/>
          <a:srcRect l="10821" r="10916"/>
          <a:stretch/>
        </p:blipFill>
        <p:spPr>
          <a:xfrm>
            <a:off x="2674620" y="189767"/>
            <a:ext cx="6179820" cy="4505325"/>
          </a:xfrm>
          <a:prstGeom prst="rect">
            <a:avLst/>
          </a:prstGeom>
        </p:spPr>
      </p:pic>
    </p:spTree>
    <p:extLst>
      <p:ext uri="{BB962C8B-B14F-4D97-AF65-F5344CB8AC3E}">
        <p14:creationId xmlns:p14="http://schemas.microsoft.com/office/powerpoint/2010/main" val="18508663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CE25B5EB-09DC-4FF3-A37E-27A0D03431AC}"/>
              </a:ext>
            </a:extLst>
          </p:cNvPr>
          <p:cNvPicPr>
            <a:picLocks noChangeAspect="1"/>
          </p:cNvPicPr>
          <p:nvPr/>
        </p:nvPicPr>
        <p:blipFill>
          <a:blip r:embed="rId3"/>
          <a:stretch>
            <a:fillRect/>
          </a:stretch>
        </p:blipFill>
        <p:spPr>
          <a:xfrm>
            <a:off x="1345469" y="54512"/>
            <a:ext cx="6453062" cy="4640580"/>
          </a:xfrm>
          <a:prstGeom prst="rect">
            <a:avLst/>
          </a:prstGeom>
        </p:spPr>
      </p:pic>
    </p:spTree>
    <p:extLst>
      <p:ext uri="{BB962C8B-B14F-4D97-AF65-F5344CB8AC3E}">
        <p14:creationId xmlns:p14="http://schemas.microsoft.com/office/powerpoint/2010/main" val="39917994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222834"/>
            <a:ext cx="213360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Pie charts</a:t>
            </a:r>
          </a:p>
        </p:txBody>
      </p:sp>
      <p:pic>
        <p:nvPicPr>
          <p:cNvPr id="2" name="Picture 1">
            <a:extLst>
              <a:ext uri="{FF2B5EF4-FFF2-40B4-BE49-F238E27FC236}">
                <a16:creationId xmlns:a16="http://schemas.microsoft.com/office/drawing/2014/main" xmlns="" id="{D12D061F-447B-4F39-961D-D9AF924B2734}"/>
              </a:ext>
            </a:extLst>
          </p:cNvPr>
          <p:cNvPicPr>
            <a:picLocks noChangeAspect="1"/>
          </p:cNvPicPr>
          <p:nvPr/>
        </p:nvPicPr>
        <p:blipFill rotWithShape="1">
          <a:blip r:embed="rId3"/>
          <a:srcRect l="9348" r="9565"/>
          <a:stretch/>
        </p:blipFill>
        <p:spPr>
          <a:xfrm>
            <a:off x="3682549" y="139142"/>
            <a:ext cx="4897571" cy="4419600"/>
          </a:xfrm>
          <a:prstGeom prst="rect">
            <a:avLst/>
          </a:prstGeom>
        </p:spPr>
      </p:pic>
    </p:spTree>
    <p:extLst>
      <p:ext uri="{BB962C8B-B14F-4D97-AF65-F5344CB8AC3E}">
        <p14:creationId xmlns:p14="http://schemas.microsoft.com/office/powerpoint/2010/main" val="33622680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distributions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0451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simply understanding totals, sums, and even the breakdown of part-to-whole only gives a piece of the overall picture.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Most of the time, you'll want to understand where individual items fall within a distribution of all similar items.</a:t>
            </a:r>
          </a:p>
        </p:txBody>
      </p:sp>
    </p:spTree>
    <p:extLst>
      <p:ext uri="{BB962C8B-B14F-4D97-AF65-F5344CB8AC3E}">
        <p14:creationId xmlns:p14="http://schemas.microsoft.com/office/powerpoint/2010/main" val="28785822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Circle charts</a:t>
            </a:r>
          </a:p>
        </p:txBody>
      </p:sp>
      <p:pic>
        <p:nvPicPr>
          <p:cNvPr id="2" name="Picture 1">
            <a:extLst>
              <a:ext uri="{FF2B5EF4-FFF2-40B4-BE49-F238E27FC236}">
                <a16:creationId xmlns:a16="http://schemas.microsoft.com/office/drawing/2014/main" xmlns="" id="{1EE0A3FB-89E0-43CD-9A0F-7E0AF3673B17}"/>
              </a:ext>
            </a:extLst>
          </p:cNvPr>
          <p:cNvPicPr>
            <a:picLocks noChangeAspect="1"/>
          </p:cNvPicPr>
          <p:nvPr/>
        </p:nvPicPr>
        <p:blipFill>
          <a:blip r:embed="rId3"/>
          <a:stretch>
            <a:fillRect/>
          </a:stretch>
        </p:blipFill>
        <p:spPr>
          <a:xfrm>
            <a:off x="1244917" y="1110221"/>
            <a:ext cx="6654165" cy="3584871"/>
          </a:xfrm>
          <a:prstGeom prst="rect">
            <a:avLst/>
          </a:prstGeom>
        </p:spPr>
      </p:pic>
    </p:spTree>
    <p:extLst>
      <p:ext uri="{BB962C8B-B14F-4D97-AF65-F5344CB8AC3E}">
        <p14:creationId xmlns:p14="http://schemas.microsoft.com/office/powerpoint/2010/main" val="1788072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Circle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57500" y="4067356"/>
            <a:ext cx="8229000" cy="627736"/>
          </a:xfrm>
          <a:prstGeom prst="rect">
            <a:avLst/>
          </a:prstGeom>
        </p:spPr>
        <p:txBody>
          <a:bodyPr vert="horz" wrap="square" lIns="0" tIns="12065" rIns="0" bIns="0" rtlCol="0">
            <a:spAutoFit/>
          </a:bodyPr>
          <a:lstStyle/>
          <a:p>
            <a:pPr algn="ctr"/>
            <a:r>
              <a:rPr lang="en-US" sz="2000" dirty="0"/>
              <a:t>You may also click one of the resulting average lines and select Edit to find fine-tuning options, such as labeling.</a:t>
            </a:r>
          </a:p>
        </p:txBody>
      </p:sp>
      <p:pic>
        <p:nvPicPr>
          <p:cNvPr id="2" name="Picture 1">
            <a:extLst>
              <a:ext uri="{FF2B5EF4-FFF2-40B4-BE49-F238E27FC236}">
                <a16:creationId xmlns:a16="http://schemas.microsoft.com/office/drawing/2014/main" xmlns="" id="{E5823F2B-3152-482B-89BC-FD6E9117A2D9}"/>
              </a:ext>
            </a:extLst>
          </p:cNvPr>
          <p:cNvPicPr>
            <a:picLocks noChangeAspect="1"/>
          </p:cNvPicPr>
          <p:nvPr/>
        </p:nvPicPr>
        <p:blipFill>
          <a:blip r:embed="rId3"/>
          <a:stretch>
            <a:fillRect/>
          </a:stretch>
        </p:blipFill>
        <p:spPr>
          <a:xfrm>
            <a:off x="638175" y="1058170"/>
            <a:ext cx="7867650" cy="2886075"/>
          </a:xfrm>
          <a:prstGeom prst="rect">
            <a:avLst/>
          </a:prstGeom>
        </p:spPr>
      </p:pic>
    </p:spTree>
    <p:extLst>
      <p:ext uri="{BB962C8B-B14F-4D97-AF65-F5344CB8AC3E}">
        <p14:creationId xmlns:p14="http://schemas.microsoft.com/office/powerpoint/2010/main" val="21083884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Jittering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968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using views like circle plots or other similar visualization types, you'll often see that marks overlap, which can lead to obscuring part of the true story.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Do you know for certain, just by looking, how many doctors there are in Intensive Care who are above average? How many are below? </a:t>
            </a:r>
          </a:p>
        </p:txBody>
      </p:sp>
    </p:spTree>
    <p:extLst>
      <p:ext uri="{BB962C8B-B14F-4D97-AF65-F5344CB8AC3E}">
        <p14:creationId xmlns:p14="http://schemas.microsoft.com/office/powerpoint/2010/main" val="26931866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148</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361FF7A0-066D-4E33-9BC0-7DC14E9C128B}"/>
              </a:ext>
            </a:extLst>
          </p:cNvPr>
          <p:cNvPicPr>
            <a:picLocks noChangeAspect="1"/>
          </p:cNvPicPr>
          <p:nvPr/>
        </p:nvPicPr>
        <p:blipFill>
          <a:blip r:embed="rId3"/>
          <a:stretch>
            <a:fillRect/>
          </a:stretch>
        </p:blipFill>
        <p:spPr>
          <a:xfrm>
            <a:off x="1047750" y="139142"/>
            <a:ext cx="7048500" cy="4462914"/>
          </a:xfrm>
          <a:prstGeom prst="rect">
            <a:avLst/>
          </a:prstGeom>
        </p:spPr>
      </p:pic>
    </p:spTree>
    <p:extLst>
      <p:ext uri="{BB962C8B-B14F-4D97-AF65-F5344CB8AC3E}">
        <p14:creationId xmlns:p14="http://schemas.microsoft.com/office/powerpoint/2010/main" val="246056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Box and whisker plots</a:t>
            </a:r>
          </a:p>
        </p:txBody>
      </p:sp>
      <p:pic>
        <p:nvPicPr>
          <p:cNvPr id="2" name="Picture 1">
            <a:extLst>
              <a:ext uri="{FF2B5EF4-FFF2-40B4-BE49-F238E27FC236}">
                <a16:creationId xmlns:a16="http://schemas.microsoft.com/office/drawing/2014/main" xmlns="" id="{C257996E-EC0B-46F7-8F2F-78C0261C0745}"/>
              </a:ext>
            </a:extLst>
          </p:cNvPr>
          <p:cNvPicPr>
            <a:picLocks noChangeAspect="1"/>
          </p:cNvPicPr>
          <p:nvPr/>
        </p:nvPicPr>
        <p:blipFill>
          <a:blip r:embed="rId3"/>
          <a:stretch>
            <a:fillRect/>
          </a:stretch>
        </p:blipFill>
        <p:spPr>
          <a:xfrm>
            <a:off x="2125980" y="1044921"/>
            <a:ext cx="4892040" cy="3730181"/>
          </a:xfrm>
          <a:prstGeom prst="rect">
            <a:avLst/>
          </a:prstGeom>
        </p:spPr>
      </p:pic>
    </p:spTree>
    <p:extLst>
      <p:ext uri="{BB962C8B-B14F-4D97-AF65-F5344CB8AC3E}">
        <p14:creationId xmlns:p14="http://schemas.microsoft.com/office/powerpoint/2010/main" val="918414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pic>
        <p:nvPicPr>
          <p:cNvPr id="7" name="Picture 6">
            <a:extLst>
              <a:ext uri="{FF2B5EF4-FFF2-40B4-BE49-F238E27FC236}">
                <a16:creationId xmlns:a16="http://schemas.microsoft.com/office/drawing/2014/main" xmlns="" id="{7C2107F0-3E3E-4C4C-92F3-2EC9D5DD31AA}"/>
              </a:ext>
            </a:extLst>
          </p:cNvPr>
          <p:cNvPicPr>
            <a:picLocks noChangeAspect="1"/>
          </p:cNvPicPr>
          <p:nvPr/>
        </p:nvPicPr>
        <p:blipFill rotWithShape="1">
          <a:blip r:embed="rId3"/>
          <a:srcRect l="25945" r="25808"/>
          <a:stretch/>
        </p:blipFill>
        <p:spPr>
          <a:xfrm>
            <a:off x="1722120" y="1272653"/>
            <a:ext cx="5699760" cy="3085339"/>
          </a:xfrm>
          <a:prstGeom prst="rect">
            <a:avLst/>
          </a:prstGeom>
        </p:spPr>
      </p:pic>
    </p:spTree>
    <p:extLst>
      <p:ext uri="{BB962C8B-B14F-4D97-AF65-F5344CB8AC3E}">
        <p14:creationId xmlns:p14="http://schemas.microsoft.com/office/powerpoint/2010/main" val="34665677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357192B9-B3F7-4455-9398-B2B532D20B1E}"/>
              </a:ext>
            </a:extLst>
          </p:cNvPr>
          <p:cNvPicPr>
            <a:picLocks noChangeAspect="1"/>
          </p:cNvPicPr>
          <p:nvPr/>
        </p:nvPicPr>
        <p:blipFill>
          <a:blip r:embed="rId3"/>
          <a:stretch>
            <a:fillRect/>
          </a:stretch>
        </p:blipFill>
        <p:spPr>
          <a:xfrm>
            <a:off x="890587" y="83820"/>
            <a:ext cx="7362825" cy="4670848"/>
          </a:xfrm>
          <a:prstGeom prst="rect">
            <a:avLst/>
          </a:prstGeom>
        </p:spPr>
      </p:pic>
    </p:spTree>
    <p:extLst>
      <p:ext uri="{BB962C8B-B14F-4D97-AF65-F5344CB8AC3E}">
        <p14:creationId xmlns:p14="http://schemas.microsoft.com/office/powerpoint/2010/main" val="23945230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pic>
        <p:nvPicPr>
          <p:cNvPr id="2" name="Picture 1">
            <a:extLst>
              <a:ext uri="{FF2B5EF4-FFF2-40B4-BE49-F238E27FC236}">
                <a16:creationId xmlns:a16="http://schemas.microsoft.com/office/drawing/2014/main" xmlns="" id="{E321A27F-B0DF-4ABB-8261-B867BFFC3F50}"/>
              </a:ext>
            </a:extLst>
          </p:cNvPr>
          <p:cNvPicPr>
            <a:picLocks noChangeAspect="1"/>
          </p:cNvPicPr>
          <p:nvPr/>
        </p:nvPicPr>
        <p:blipFill rotWithShape="1">
          <a:blip r:embed="rId3"/>
          <a:srcRect l="6328" r="6328"/>
          <a:stretch/>
        </p:blipFill>
        <p:spPr>
          <a:xfrm>
            <a:off x="1421130" y="1074417"/>
            <a:ext cx="6301740" cy="3620675"/>
          </a:xfrm>
          <a:prstGeom prst="rect">
            <a:avLst/>
          </a:prstGeom>
        </p:spPr>
      </p:pic>
    </p:spTree>
    <p:extLst>
      <p:ext uri="{BB962C8B-B14F-4D97-AF65-F5344CB8AC3E}">
        <p14:creationId xmlns:p14="http://schemas.microsoft.com/office/powerpoint/2010/main" val="26383477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0" y="1038758"/>
            <a:ext cx="9144000" cy="381515"/>
          </a:xfrm>
          <a:prstGeom prst="rect">
            <a:avLst/>
          </a:prstGeom>
        </p:spPr>
        <p:txBody>
          <a:bodyPr vert="horz" wrap="square" lIns="0" tIns="12065" rIns="0" bIns="0" rtlCol="0">
            <a:spAutoFit/>
          </a:bodyPr>
          <a:lstStyle/>
          <a:p>
            <a:pPr algn="ctr"/>
            <a:r>
              <a:rPr lang="en-US" sz="2400" dirty="0"/>
              <a:t>What if auditors saw something like this?</a:t>
            </a:r>
          </a:p>
        </p:txBody>
      </p:sp>
      <p:pic>
        <p:nvPicPr>
          <p:cNvPr id="2" name="Picture 1">
            <a:extLst>
              <a:ext uri="{FF2B5EF4-FFF2-40B4-BE49-F238E27FC236}">
                <a16:creationId xmlns:a16="http://schemas.microsoft.com/office/drawing/2014/main" xmlns="" id="{8E07CABE-B036-4C06-B442-737B5B9D9825}"/>
              </a:ext>
            </a:extLst>
          </p:cNvPr>
          <p:cNvPicPr>
            <a:picLocks noChangeAspect="1"/>
          </p:cNvPicPr>
          <p:nvPr/>
        </p:nvPicPr>
        <p:blipFill rotWithShape="1">
          <a:blip r:embed="rId3"/>
          <a:srcRect l="8644" r="8934"/>
          <a:stretch/>
        </p:blipFill>
        <p:spPr>
          <a:xfrm>
            <a:off x="2141219" y="1530334"/>
            <a:ext cx="4861561" cy="3170583"/>
          </a:xfrm>
          <a:prstGeom prst="rect">
            <a:avLst/>
          </a:prstGeom>
        </p:spPr>
      </p:pic>
    </p:spTree>
    <p:extLst>
      <p:ext uri="{BB962C8B-B14F-4D97-AF65-F5344CB8AC3E}">
        <p14:creationId xmlns:p14="http://schemas.microsoft.com/office/powerpoint/2010/main" val="28394747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You might start with a blank view follow steps like these:</a:t>
            </a:r>
          </a:p>
          <a:p>
            <a:pPr marL="342900" indent="-342900">
              <a:buFont typeface="Arial" panose="020B0604020202020204" pitchFamily="34" charset="0"/>
              <a:buChar char="•"/>
            </a:pPr>
            <a:endParaRPr lang="en-US" sz="2400" dirty="0"/>
          </a:p>
          <a:p>
            <a:pPr marL="457200" indent="-457200">
              <a:buFont typeface="+mj-lt"/>
              <a:buAutoNum type="arabicPeriod"/>
            </a:pPr>
            <a:r>
              <a:rPr lang="en-US" sz="2400" dirty="0"/>
              <a:t>Click to select the Minutes to Service field under Measures in the data pane.</a:t>
            </a:r>
          </a:p>
          <a:p>
            <a:pPr marL="457200" indent="-457200">
              <a:buFont typeface="+mj-lt"/>
              <a:buAutoNum type="arabicPeriod"/>
            </a:pPr>
            <a:endParaRPr lang="en-US" sz="2400" dirty="0"/>
          </a:p>
          <a:p>
            <a:pPr marL="457200" indent="-457200">
              <a:buFont typeface="+mj-lt"/>
              <a:buAutoNum type="arabicPeriod"/>
            </a:pPr>
            <a:r>
              <a:rPr lang="en-US" sz="2400" dirty="0"/>
              <a:t>Expand Show Me if necessary and select the histogram.</a:t>
            </a:r>
          </a:p>
        </p:txBody>
      </p:sp>
    </p:spTree>
    <p:extLst>
      <p:ext uri="{BB962C8B-B14F-4D97-AF65-F5344CB8AC3E}">
        <p14:creationId xmlns:p14="http://schemas.microsoft.com/office/powerpoint/2010/main" val="10511322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B5F5E3EE-563A-4C77-BDBE-D81775540957}"/>
              </a:ext>
            </a:extLst>
          </p:cNvPr>
          <p:cNvPicPr>
            <a:picLocks noChangeAspect="1"/>
          </p:cNvPicPr>
          <p:nvPr/>
        </p:nvPicPr>
        <p:blipFill>
          <a:blip r:embed="rId3"/>
          <a:stretch>
            <a:fillRect/>
          </a:stretch>
        </p:blipFill>
        <p:spPr>
          <a:xfrm>
            <a:off x="905827" y="61334"/>
            <a:ext cx="7332345" cy="4633758"/>
          </a:xfrm>
          <a:prstGeom prst="rect">
            <a:avLst/>
          </a:prstGeom>
        </p:spPr>
      </p:pic>
    </p:spTree>
    <p:extLst>
      <p:ext uri="{BB962C8B-B14F-4D97-AF65-F5344CB8AC3E}">
        <p14:creationId xmlns:p14="http://schemas.microsoft.com/office/powerpoint/2010/main" val="18661943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pic>
        <p:nvPicPr>
          <p:cNvPr id="2" name="Picture 1">
            <a:extLst>
              <a:ext uri="{FF2B5EF4-FFF2-40B4-BE49-F238E27FC236}">
                <a16:creationId xmlns:a16="http://schemas.microsoft.com/office/drawing/2014/main" xmlns="" id="{E9D700CE-4AA9-4249-ADBA-E56BC53B3D65}"/>
              </a:ext>
            </a:extLst>
          </p:cNvPr>
          <p:cNvPicPr>
            <a:picLocks noChangeAspect="1"/>
          </p:cNvPicPr>
          <p:nvPr/>
        </p:nvPicPr>
        <p:blipFill rotWithShape="1">
          <a:blip r:embed="rId3"/>
          <a:srcRect l="24308" r="24517"/>
          <a:stretch/>
        </p:blipFill>
        <p:spPr>
          <a:xfrm>
            <a:off x="1733549" y="1287779"/>
            <a:ext cx="5676901" cy="3186015"/>
          </a:xfrm>
          <a:prstGeom prst="rect">
            <a:avLst/>
          </a:prstGeom>
        </p:spPr>
      </p:pic>
    </p:spTree>
    <p:extLst>
      <p:ext uri="{BB962C8B-B14F-4D97-AF65-F5344CB8AC3E}">
        <p14:creationId xmlns:p14="http://schemas.microsoft.com/office/powerpoint/2010/main" val="15285031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156</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8" y="45770"/>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for example, is the same histogram with each bin sized to 2 minutes:</a:t>
            </a:r>
          </a:p>
        </p:txBody>
      </p:sp>
      <p:pic>
        <p:nvPicPr>
          <p:cNvPr id="2" name="Picture 1">
            <a:extLst>
              <a:ext uri="{FF2B5EF4-FFF2-40B4-BE49-F238E27FC236}">
                <a16:creationId xmlns:a16="http://schemas.microsoft.com/office/drawing/2014/main" xmlns="" id="{B2D8A63E-FACE-41D5-ADDE-A3DF46C0514F}"/>
              </a:ext>
            </a:extLst>
          </p:cNvPr>
          <p:cNvPicPr>
            <a:picLocks noChangeAspect="1"/>
          </p:cNvPicPr>
          <p:nvPr/>
        </p:nvPicPr>
        <p:blipFill rotWithShape="1">
          <a:blip r:embed="rId3"/>
          <a:srcRect t="1630"/>
          <a:stretch/>
        </p:blipFill>
        <p:spPr>
          <a:xfrm>
            <a:off x="1503052" y="835562"/>
            <a:ext cx="6137893" cy="3859530"/>
          </a:xfrm>
          <a:prstGeom prst="rect">
            <a:avLst/>
          </a:prstGeom>
        </p:spPr>
      </p:pic>
    </p:spTree>
    <p:extLst>
      <p:ext uri="{BB962C8B-B14F-4D97-AF65-F5344CB8AC3E}">
        <p14:creationId xmlns:p14="http://schemas.microsoft.com/office/powerpoint/2010/main" val="1355907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54C43D2F-DDA7-4E38-AB9A-D9DDFC57D607}"/>
              </a:ext>
            </a:extLst>
          </p:cNvPr>
          <p:cNvPicPr>
            <a:picLocks noChangeAspect="1"/>
          </p:cNvPicPr>
          <p:nvPr/>
        </p:nvPicPr>
        <p:blipFill>
          <a:blip r:embed="rId3"/>
          <a:stretch>
            <a:fillRect/>
          </a:stretch>
        </p:blipFill>
        <p:spPr>
          <a:xfrm>
            <a:off x="967463" y="138332"/>
            <a:ext cx="7209073" cy="4556760"/>
          </a:xfrm>
          <a:prstGeom prst="rect">
            <a:avLst/>
          </a:prstGeom>
        </p:spPr>
      </p:pic>
    </p:spTree>
    <p:extLst>
      <p:ext uri="{BB962C8B-B14F-4D97-AF65-F5344CB8AC3E}">
        <p14:creationId xmlns:p14="http://schemas.microsoft.com/office/powerpoint/2010/main" val="38883981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Scatterplot</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98778"/>
            <a:ext cx="7596822" cy="3397725"/>
          </a:xfrm>
          <a:prstGeom prst="rect">
            <a:avLst/>
          </a:prstGeom>
        </p:spPr>
        <p:txBody>
          <a:bodyPr vert="horz" wrap="square" lIns="0" tIns="12065" rIns="0" bIns="0" rtlCol="0">
            <a:spAutoFit/>
          </a:bodyPr>
          <a:lstStyle/>
          <a:p>
            <a:r>
              <a:rPr lang="en-US" sz="2200" dirty="0"/>
              <a:t>A scatterplot is an essential visualization type for understanding the relationship between two measures. Consider a scatterplot when you find yourself asking questions like the following:</a:t>
            </a:r>
          </a:p>
          <a:p>
            <a:pPr marL="342900" indent="-342900">
              <a:buFont typeface="Arial" panose="020B0604020202020204" pitchFamily="34" charset="0"/>
              <a:buChar char="•"/>
            </a:pPr>
            <a:r>
              <a:rPr lang="en-US" sz="2200" dirty="0"/>
              <a:t>Does how much I spend on marketing really make a difference on sales?</a:t>
            </a:r>
          </a:p>
          <a:p>
            <a:pPr marL="342900" indent="-342900">
              <a:buFont typeface="Arial" panose="020B0604020202020204" pitchFamily="34" charset="0"/>
              <a:buChar char="•"/>
            </a:pPr>
            <a:r>
              <a:rPr lang="en-US" sz="2200" dirty="0"/>
              <a:t>How much does power consumption go up with each degree of heating/cooling?</a:t>
            </a:r>
          </a:p>
          <a:p>
            <a:pPr marL="342900" indent="-342900">
              <a:buFont typeface="Arial" panose="020B0604020202020204" pitchFamily="34" charset="0"/>
              <a:buChar char="•"/>
            </a:pPr>
            <a:r>
              <a:rPr lang="en-US" sz="2200" dirty="0"/>
              <a:t>Is there any correlation between hours of study and test performance?</a:t>
            </a:r>
          </a:p>
        </p:txBody>
      </p:sp>
    </p:spTree>
    <p:extLst>
      <p:ext uri="{BB962C8B-B14F-4D97-AF65-F5344CB8AC3E}">
        <p14:creationId xmlns:p14="http://schemas.microsoft.com/office/powerpoint/2010/main" val="36776952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2829394-5945-45C2-AA90-D7BD994C951C}"/>
              </a:ext>
            </a:extLst>
          </p:cNvPr>
          <p:cNvPicPr>
            <a:picLocks noChangeAspect="1"/>
          </p:cNvPicPr>
          <p:nvPr/>
        </p:nvPicPr>
        <p:blipFill rotWithShape="1">
          <a:blip r:embed="rId3"/>
          <a:srcRect l="9515" r="9515"/>
          <a:stretch/>
        </p:blipFill>
        <p:spPr>
          <a:xfrm>
            <a:off x="1386839" y="59055"/>
            <a:ext cx="6370321" cy="4705350"/>
          </a:xfrm>
          <a:prstGeom prst="rect">
            <a:avLst/>
          </a:prstGeom>
        </p:spPr>
      </p:pic>
    </p:spTree>
    <p:extLst>
      <p:ext uri="{BB962C8B-B14F-4D97-AF65-F5344CB8AC3E}">
        <p14:creationId xmlns:p14="http://schemas.microsoft.com/office/powerpoint/2010/main" val="2021426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967654"/>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it defines the row headers:</a:t>
            </a:r>
          </a:p>
        </p:txBody>
      </p:sp>
      <p:pic>
        <p:nvPicPr>
          <p:cNvPr id="3" name="Picture 2">
            <a:extLst>
              <a:ext uri="{FF2B5EF4-FFF2-40B4-BE49-F238E27FC236}">
                <a16:creationId xmlns:a16="http://schemas.microsoft.com/office/drawing/2014/main" xmlns="" id="{3BCC65B9-4ADA-4524-AB4A-60C69990AD4D}"/>
              </a:ext>
            </a:extLst>
          </p:cNvPr>
          <p:cNvPicPr>
            <a:picLocks noChangeAspect="1"/>
          </p:cNvPicPr>
          <p:nvPr/>
        </p:nvPicPr>
        <p:blipFill>
          <a:blip r:embed="rId3"/>
          <a:stretch>
            <a:fillRect/>
          </a:stretch>
        </p:blipFill>
        <p:spPr>
          <a:xfrm>
            <a:off x="0" y="1388127"/>
            <a:ext cx="9144000" cy="3306965"/>
          </a:xfrm>
          <a:prstGeom prst="rect">
            <a:avLst/>
          </a:prstGeom>
        </p:spPr>
      </p:pic>
    </p:spTree>
    <p:extLst>
      <p:ext uri="{BB962C8B-B14F-4D97-AF65-F5344CB8AC3E}">
        <p14:creationId xmlns:p14="http://schemas.microsoft.com/office/powerpoint/2010/main" val="13017042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Dual-axis and combination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One very important feature in Tableau is the ability to use a dual axis.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Scatterplots use two axes, but they are X and 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also observed in the stacked bar example that placing multiple continuous (green) fields next to each other on Rows or Columns results in multiple side-by-side axes. </a:t>
            </a:r>
          </a:p>
        </p:txBody>
      </p:sp>
    </p:spTree>
    <p:extLst>
      <p:ext uri="{BB962C8B-B14F-4D97-AF65-F5344CB8AC3E}">
        <p14:creationId xmlns:p14="http://schemas.microsoft.com/office/powerpoint/2010/main" val="24012128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BDABB268-3139-4787-A202-A8372B864B67}"/>
              </a:ext>
            </a:extLst>
          </p:cNvPr>
          <p:cNvPicPr>
            <a:picLocks noChangeAspect="1"/>
          </p:cNvPicPr>
          <p:nvPr/>
        </p:nvPicPr>
        <p:blipFill>
          <a:blip r:embed="rId3"/>
          <a:stretch>
            <a:fillRect/>
          </a:stretch>
        </p:blipFill>
        <p:spPr>
          <a:xfrm>
            <a:off x="1501697" y="15321"/>
            <a:ext cx="6140606" cy="4679771"/>
          </a:xfrm>
          <a:prstGeom prst="rect">
            <a:avLst/>
          </a:prstGeom>
        </p:spPr>
      </p:pic>
    </p:spTree>
    <p:extLst>
      <p:ext uri="{BB962C8B-B14F-4D97-AF65-F5344CB8AC3E}">
        <p14:creationId xmlns:p14="http://schemas.microsoft.com/office/powerpoint/2010/main" val="9332856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EB4EDF1A-028D-461A-90AD-82EB3BB6FA31}"/>
              </a:ext>
            </a:extLst>
          </p:cNvPr>
          <p:cNvPicPr>
            <a:picLocks noChangeAspect="1"/>
          </p:cNvPicPr>
          <p:nvPr/>
        </p:nvPicPr>
        <p:blipFill rotWithShape="1">
          <a:blip r:embed="rId3"/>
          <a:srcRect l="3283" r="3283"/>
          <a:stretch/>
        </p:blipFill>
        <p:spPr>
          <a:xfrm>
            <a:off x="1878330" y="0"/>
            <a:ext cx="5387340" cy="4734967"/>
          </a:xfrm>
          <a:prstGeom prst="rect">
            <a:avLst/>
          </a:prstGeom>
        </p:spPr>
      </p:pic>
    </p:spTree>
    <p:extLst>
      <p:ext uri="{BB962C8B-B14F-4D97-AF65-F5344CB8AC3E}">
        <p14:creationId xmlns:p14="http://schemas.microsoft.com/office/powerpoint/2010/main" val="27841886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1401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covered quite a bit of ground in this lesson! You should now have a good grasp of when to use certain types of visualizations. </a:t>
            </a:r>
          </a:p>
          <a:p>
            <a:pPr marL="342900" indent="-342900">
              <a:buFont typeface="Arial" panose="020B0604020202020204" pitchFamily="34" charset="0"/>
              <a:buChar char="•"/>
            </a:pPr>
            <a:r>
              <a:rPr lang="en-US" sz="2400" dirty="0"/>
              <a:t>The types of questions you ask about data will often lead you to a certain type of view. </a:t>
            </a:r>
          </a:p>
          <a:p>
            <a:pPr marL="342900" indent="-342900">
              <a:buFont typeface="Arial" panose="020B0604020202020204" pitchFamily="34" charset="0"/>
              <a:buChar char="•"/>
            </a:pPr>
            <a:r>
              <a:rPr lang="en-US" sz="2400" dirty="0"/>
              <a:t>You've explored how to create these various types and how to extend basic visualizations using a variety of advanced techniques, such as calculated fields, jittering, multiple mark types, and dual axis. </a:t>
            </a:r>
          </a:p>
        </p:txBody>
      </p:sp>
    </p:spTree>
    <p:extLst>
      <p:ext uri="{BB962C8B-B14F-4D97-AF65-F5344CB8AC3E}">
        <p14:creationId xmlns:p14="http://schemas.microsoft.com/office/powerpoint/2010/main" val="7459698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164</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3</a:t>
            </a:r>
          </a:p>
        </p:txBody>
      </p:sp>
    </p:spTree>
    <p:extLst>
      <p:ext uri="{BB962C8B-B14F-4D97-AF65-F5344CB8AC3E}">
        <p14:creationId xmlns:p14="http://schemas.microsoft.com/office/powerpoint/2010/main" val="24899778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776561"/>
            <a:ext cx="9143999" cy="278345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4. Starting an Adventure with Calculations and Parameters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578" y="4336576"/>
            <a:ext cx="983607" cy="365854"/>
          </a:xfrm>
          <a:prstGeom prst="rect">
            <a:avLst/>
          </a:prstGeom>
        </p:spPr>
      </p:pic>
    </p:spTree>
    <p:extLst>
      <p:ext uri="{BB962C8B-B14F-4D97-AF65-F5344CB8AC3E}">
        <p14:creationId xmlns:p14="http://schemas.microsoft.com/office/powerpoint/2010/main" val="16335964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900" dirty="0"/>
              <a:t>Starting an Adventure with Calculations &amp; Parameters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91967"/>
            <a:ext cx="7596822" cy="3336170"/>
          </a:xfrm>
          <a:prstGeom prst="rect">
            <a:avLst/>
          </a:prstGeom>
        </p:spPr>
        <p:txBody>
          <a:bodyPr vert="horz" wrap="square" lIns="0" tIns="12065" rIns="0" bIns="0" rtlCol="0">
            <a:spAutoFit/>
          </a:bodyPr>
          <a:lstStyle/>
          <a:p>
            <a:r>
              <a:rPr lang="en-US" sz="2400" dirty="0"/>
              <a:t>The topics we will study here are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Overview of the four main types of calculations</a:t>
            </a:r>
          </a:p>
          <a:p>
            <a:pPr marL="342900" indent="-342900">
              <a:buFont typeface="Arial" panose="020B0604020202020204" pitchFamily="34" charset="0"/>
              <a:buChar char="•"/>
            </a:pPr>
            <a:r>
              <a:rPr lang="en-US" sz="2400" dirty="0"/>
              <a:t>Creating and editing calculations</a:t>
            </a:r>
          </a:p>
          <a:p>
            <a:pPr marL="342900" indent="-342900">
              <a:buFont typeface="Arial" panose="020B0604020202020204" pitchFamily="34" charset="0"/>
              <a:buChar char="•"/>
            </a:pPr>
            <a:r>
              <a:rPr lang="en-US" sz="2400" dirty="0"/>
              <a:t>Row-level calculation examples</a:t>
            </a:r>
          </a:p>
          <a:p>
            <a:pPr marL="342900" indent="-342900">
              <a:buFont typeface="Arial" panose="020B0604020202020204" pitchFamily="34" charset="0"/>
              <a:buChar char="•"/>
            </a:pPr>
            <a:r>
              <a:rPr lang="en-US" sz="2400" dirty="0"/>
              <a:t>Aggregate calculation examples</a:t>
            </a:r>
          </a:p>
          <a:p>
            <a:pPr marL="342900" indent="-342900">
              <a:buFont typeface="Arial" panose="020B0604020202020204" pitchFamily="34" charset="0"/>
              <a:buChar char="•"/>
            </a:pPr>
            <a:r>
              <a:rPr lang="en-US" sz="2400" dirty="0"/>
              <a:t>Parameters</a:t>
            </a:r>
          </a:p>
          <a:p>
            <a:pPr marL="342900" indent="-342900">
              <a:buFont typeface="Arial" panose="020B0604020202020204" pitchFamily="34" charset="0"/>
              <a:buChar char="•"/>
            </a:pPr>
            <a:r>
              <a:rPr lang="en-US" sz="2400" dirty="0"/>
              <a:t>Practical examples</a:t>
            </a:r>
          </a:p>
          <a:p>
            <a:pPr marL="342900" indent="-342900">
              <a:buFont typeface="Arial" panose="020B0604020202020204" pitchFamily="34" charset="0"/>
              <a:buChar char="•"/>
            </a:pPr>
            <a:r>
              <a:rPr lang="en-US" sz="2400" dirty="0"/>
              <a:t>Performance considerations</a:t>
            </a:r>
          </a:p>
        </p:txBody>
      </p:sp>
    </p:spTree>
    <p:extLst>
      <p:ext uri="{BB962C8B-B14F-4D97-AF65-F5344CB8AC3E}">
        <p14:creationId xmlns:p14="http://schemas.microsoft.com/office/powerpoint/2010/main" val="33000746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Introduction to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calculation is often referred to as a Calculated Field in Tableau because, in most cases, when you create a calculation, it will show up as either a new measure or dimension in the data pane.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Calculations consist of code that's made up of functions, operations, and references to other fields, parameters, constants, groups, or sets. </a:t>
            </a:r>
          </a:p>
        </p:txBody>
      </p:sp>
    </p:spTree>
    <p:extLst>
      <p:ext uri="{BB962C8B-B14F-4D97-AF65-F5344CB8AC3E}">
        <p14:creationId xmlns:p14="http://schemas.microsoft.com/office/powerpoint/2010/main" val="7407909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four main types of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58813"/>
            <a:ext cx="7596822"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b="1" dirty="0"/>
              <a:t>Row-level calculations: </a:t>
            </a:r>
            <a:r>
              <a:rPr lang="en-US" sz="2200" dirty="0"/>
              <a:t>These calculations are performed for every row of underlying data.</a:t>
            </a:r>
          </a:p>
          <a:p>
            <a:pPr marL="342900" indent="-342900">
              <a:buFont typeface="Arial" panose="020B0604020202020204" pitchFamily="34" charset="0"/>
              <a:buChar char="•"/>
            </a:pPr>
            <a:r>
              <a:rPr lang="en-US" sz="2200" b="1" dirty="0"/>
              <a:t>Aggregate calculations: </a:t>
            </a:r>
            <a:r>
              <a:rPr lang="en-US" sz="2200" dirty="0"/>
              <a:t>These calculations are performed at an aggregate level, which is usually defined by the dimensions used in the view.</a:t>
            </a:r>
          </a:p>
          <a:p>
            <a:pPr marL="342900" indent="-342900">
              <a:buFont typeface="Arial" panose="020B0604020202020204" pitchFamily="34" charset="0"/>
              <a:buChar char="•"/>
            </a:pPr>
            <a:r>
              <a:rPr lang="en-US" sz="2200" b="1" dirty="0"/>
              <a:t>Level of detail calculations: </a:t>
            </a:r>
            <a:r>
              <a:rPr lang="en-US" sz="2200" dirty="0"/>
              <a:t>These special calculations are aggregations that are performed at a specified level of detail, with the results available at the row level.</a:t>
            </a:r>
          </a:p>
          <a:p>
            <a:pPr marL="342900" indent="-342900">
              <a:buFont typeface="Arial" panose="020B0604020202020204" pitchFamily="34" charset="0"/>
              <a:buChar char="•"/>
            </a:pPr>
            <a:r>
              <a:rPr lang="en-US" sz="2200" b="1" dirty="0"/>
              <a:t>Table calculations: </a:t>
            </a:r>
            <a:r>
              <a:rPr lang="en-US" sz="2200" dirty="0"/>
              <a:t>These calculations are performed on the table of aggregate data that has been returned by the data source to Tableau.</a:t>
            </a:r>
          </a:p>
        </p:txBody>
      </p:sp>
    </p:spTree>
    <p:extLst>
      <p:ext uri="{BB962C8B-B14F-4D97-AF65-F5344CB8AC3E}">
        <p14:creationId xmlns:p14="http://schemas.microsoft.com/office/powerpoint/2010/main" val="26346410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and editing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03520" y="1733967"/>
            <a:ext cx="474666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Analysis | Create Calculated Field... from the menu.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Use the drop-down menu next to Dimensions in the Data pane:</a:t>
            </a:r>
          </a:p>
        </p:txBody>
      </p:sp>
      <p:pic>
        <p:nvPicPr>
          <p:cNvPr id="2" name="Picture 1">
            <a:extLst>
              <a:ext uri="{FF2B5EF4-FFF2-40B4-BE49-F238E27FC236}">
                <a16:creationId xmlns:a16="http://schemas.microsoft.com/office/drawing/2014/main" xmlns="" id="{BC88887F-441C-4EDF-ABF6-9540CCB8D5E1}"/>
              </a:ext>
            </a:extLst>
          </p:cNvPr>
          <p:cNvPicPr>
            <a:picLocks noChangeAspect="1"/>
          </p:cNvPicPr>
          <p:nvPr/>
        </p:nvPicPr>
        <p:blipFill rotWithShape="1">
          <a:blip r:embed="rId3"/>
          <a:srcRect l="28361" r="26722"/>
          <a:stretch/>
        </p:blipFill>
        <p:spPr>
          <a:xfrm>
            <a:off x="5814060" y="1149667"/>
            <a:ext cx="2506980" cy="3396775"/>
          </a:xfrm>
          <a:prstGeom prst="rect">
            <a:avLst/>
          </a:prstGeom>
        </p:spPr>
      </p:pic>
    </p:spTree>
    <p:extLst>
      <p:ext uri="{BB962C8B-B14F-4D97-AF65-F5344CB8AC3E}">
        <p14:creationId xmlns:p14="http://schemas.microsoft.com/office/powerpoint/2010/main" val="1480434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93937" y="1998878"/>
            <a:ext cx="4166517"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for Color, a discrete field defines a discrete color palette in which each color aligns with a distinct value of the field:</a:t>
            </a:r>
          </a:p>
        </p:txBody>
      </p:sp>
      <p:pic>
        <p:nvPicPr>
          <p:cNvPr id="3" name="Picture 2">
            <a:extLst>
              <a:ext uri="{FF2B5EF4-FFF2-40B4-BE49-F238E27FC236}">
                <a16:creationId xmlns:a16="http://schemas.microsoft.com/office/drawing/2014/main" xmlns="" id="{5CA0B0EE-E843-4CAE-A236-3228856BDD68}"/>
              </a:ext>
            </a:extLst>
          </p:cNvPr>
          <p:cNvPicPr>
            <a:picLocks noChangeAspect="1"/>
          </p:cNvPicPr>
          <p:nvPr/>
        </p:nvPicPr>
        <p:blipFill rotWithShape="1">
          <a:blip r:embed="rId3"/>
          <a:srcRect l="26520" r="25838" b="2391"/>
          <a:stretch/>
        </p:blipFill>
        <p:spPr>
          <a:xfrm>
            <a:off x="5436798" y="1325994"/>
            <a:ext cx="3493841" cy="2971800"/>
          </a:xfrm>
          <a:prstGeom prst="rect">
            <a:avLst/>
          </a:prstGeom>
        </p:spPr>
      </p:pic>
    </p:spTree>
    <p:extLst>
      <p:ext uri="{BB962C8B-B14F-4D97-AF65-F5344CB8AC3E}">
        <p14:creationId xmlns:p14="http://schemas.microsoft.com/office/powerpoint/2010/main" val="1089827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and editing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962920"/>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interface for creating and editing calculations looks like this:</a:t>
            </a:r>
          </a:p>
        </p:txBody>
      </p:sp>
      <p:pic>
        <p:nvPicPr>
          <p:cNvPr id="2" name="Picture 1">
            <a:extLst>
              <a:ext uri="{FF2B5EF4-FFF2-40B4-BE49-F238E27FC236}">
                <a16:creationId xmlns:a16="http://schemas.microsoft.com/office/drawing/2014/main" xmlns="" id="{9C8744B1-3EA7-4917-AB50-47A33C4BE399}"/>
              </a:ext>
            </a:extLst>
          </p:cNvPr>
          <p:cNvPicPr>
            <a:picLocks noChangeAspect="1"/>
          </p:cNvPicPr>
          <p:nvPr/>
        </p:nvPicPr>
        <p:blipFill rotWithShape="1">
          <a:blip r:embed="rId3"/>
          <a:srcRect l="6559" r="6654"/>
          <a:stretch/>
        </p:blipFill>
        <p:spPr>
          <a:xfrm>
            <a:off x="1162050" y="1713767"/>
            <a:ext cx="6819900" cy="2981325"/>
          </a:xfrm>
          <a:prstGeom prst="rect">
            <a:avLst/>
          </a:prstGeom>
        </p:spPr>
      </p:pic>
    </p:spTree>
    <p:extLst>
      <p:ext uri="{BB962C8B-B14F-4D97-AF65-F5344CB8AC3E}">
        <p14:creationId xmlns:p14="http://schemas.microsoft.com/office/powerpoint/2010/main" val="41316857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Data types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Fundamental to the concept of calculations are data types, which describe the kind of information stored by a field, parameter, or returned by a function.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distinguishes six types of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Number (decimal),Number (whole), Date and Time, Date, String, Boolean &amp; Spatial etc.</a:t>
            </a:r>
          </a:p>
        </p:txBody>
      </p:sp>
    </p:spTree>
    <p:extLst>
      <p:ext uri="{BB962C8B-B14F-4D97-AF65-F5344CB8AC3E}">
        <p14:creationId xmlns:p14="http://schemas.microsoft.com/office/powerpoint/2010/main" val="13727670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Additional functions and operators</a:t>
            </a:r>
          </a:p>
        </p:txBody>
      </p:sp>
      <p:graphicFrame>
        <p:nvGraphicFramePr>
          <p:cNvPr id="2" name="Table 1">
            <a:extLst>
              <a:ext uri="{FF2B5EF4-FFF2-40B4-BE49-F238E27FC236}">
                <a16:creationId xmlns:a16="http://schemas.microsoft.com/office/drawing/2014/main" xmlns="" id="{C0B6F7BA-1F5F-45D6-BE5E-5DB44299CC66}"/>
              </a:ext>
            </a:extLst>
          </p:cNvPr>
          <p:cNvGraphicFramePr>
            <a:graphicFrameLocks noGrp="1"/>
          </p:cNvGraphicFramePr>
          <p:nvPr>
            <p:extLst>
              <p:ext uri="{D42A27DB-BD31-4B8C-83A1-F6EECF244321}">
                <p14:modId xmlns:p14="http://schemas.microsoft.com/office/powerpoint/2010/main" val="2122183678"/>
              </p:ext>
            </p:extLst>
          </p:nvPr>
        </p:nvGraphicFramePr>
        <p:xfrm>
          <a:off x="952500" y="975579"/>
          <a:ext cx="7239000" cy="3719513"/>
        </p:xfrm>
        <a:graphic>
          <a:graphicData uri="http://schemas.openxmlformats.org/drawingml/2006/table">
            <a:tbl>
              <a:tblPr/>
              <a:tblGrid>
                <a:gridCol w="1691640">
                  <a:extLst>
                    <a:ext uri="{9D8B030D-6E8A-4147-A177-3AD203B41FA5}">
                      <a16:colId xmlns:a16="http://schemas.microsoft.com/office/drawing/2014/main" xmlns="" val="3740769471"/>
                    </a:ext>
                  </a:extLst>
                </a:gridCol>
                <a:gridCol w="5547360">
                  <a:extLst>
                    <a:ext uri="{9D8B030D-6E8A-4147-A177-3AD203B41FA5}">
                      <a16:colId xmlns:a16="http://schemas.microsoft.com/office/drawing/2014/main" xmlns="" val="4137923800"/>
                    </a:ext>
                  </a:extLst>
                </a:gridCol>
              </a:tblGrid>
              <a:tr h="165270">
                <a:tc>
                  <a:txBody>
                    <a:bodyPr/>
                    <a:lstStyle/>
                    <a:p>
                      <a:r>
                        <a:rPr lang="en-US" sz="1000" b="1" dirty="0">
                          <a:effectLst/>
                          <a:latin typeface="Lato"/>
                        </a:rPr>
                        <a:t>Operator / Keyword</a:t>
                      </a:r>
                      <a:endParaRPr lang="en-US" sz="1000" dirty="0">
                        <a:effectLst/>
                        <a:latin typeface="Lato"/>
                      </a:endParaRP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1" dirty="0">
                          <a:effectLst/>
                          <a:latin typeface="Lato"/>
                        </a:rPr>
                        <a:t>Description</a:t>
                      </a:r>
                      <a:endParaRPr lang="en-US" sz="1000" dirty="0">
                        <a:effectLst/>
                        <a:latin typeface="Lato"/>
                      </a:endParaRP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222623038"/>
                  </a:ext>
                </a:extLst>
              </a:tr>
              <a:tr h="285872">
                <a:tc>
                  <a:txBody>
                    <a:bodyPr/>
                    <a:lstStyle/>
                    <a:p>
                      <a:r>
                        <a:rPr lang="en-US" sz="1000" b="0" dirty="0">
                          <a:effectLst/>
                          <a:latin typeface="Lato"/>
                        </a:rPr>
                        <a:t>AND</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and</a:t>
                      </a:r>
                      <a:r>
                        <a:rPr lang="en-US" sz="1000" b="0" dirty="0">
                          <a:effectLst/>
                          <a:latin typeface="Lato"/>
                        </a:rPr>
                        <a:t> between two Boolean (true/false) values or statements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4096215166"/>
                  </a:ext>
                </a:extLst>
              </a:tr>
              <a:tr h="285872">
                <a:tc>
                  <a:txBody>
                    <a:bodyPr/>
                    <a:lstStyle/>
                    <a:p>
                      <a:r>
                        <a:rPr lang="en-US" sz="1000" b="0" dirty="0">
                          <a:effectLst/>
                          <a:latin typeface="Lato"/>
                        </a:rPr>
                        <a:t>OR</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or</a:t>
                      </a:r>
                      <a:r>
                        <a:rPr lang="en-US" sz="1000" b="0" dirty="0">
                          <a:effectLst/>
                          <a:latin typeface="Lato"/>
                        </a:rPr>
                        <a:t> between two Boolean values or statements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477476354"/>
                  </a:ext>
                </a:extLst>
              </a:tr>
              <a:tr h="285872">
                <a:tc>
                  <a:txBody>
                    <a:bodyPr/>
                    <a:lstStyle/>
                    <a:p>
                      <a:r>
                        <a:rPr lang="en-US" sz="1000" b="0" dirty="0">
                          <a:effectLst/>
                          <a:latin typeface="Lato"/>
                        </a:rPr>
                        <a:t>NOT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not</a:t>
                      </a:r>
                      <a:r>
                        <a:rPr lang="en-US" sz="1000" b="0" dirty="0">
                          <a:effectLst/>
                          <a:latin typeface="Lato"/>
                        </a:rPr>
                        <a:t> to negate a Boolean value or statement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4026693891"/>
                  </a:ext>
                </a:extLst>
              </a:tr>
              <a:tr h="527078">
                <a:tc>
                  <a:txBody>
                    <a:bodyPr/>
                    <a:lstStyle/>
                    <a:p>
                      <a:r>
                        <a:rPr lang="en-US" sz="1000" b="0" dirty="0">
                          <a:effectLst/>
                          <a:latin typeface="Lato"/>
                        </a:rPr>
                        <a:t>= or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equals to</a:t>
                      </a:r>
                      <a:r>
                        <a:rPr lang="en-US" sz="1000" b="0" dirty="0">
                          <a:effectLst/>
                          <a:latin typeface="Lato"/>
                        </a:rPr>
                        <a:t> work course test the equality of two statements or values (single or double equal signs are equivalent in Tableau's syntax)</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423240669"/>
                  </a:ext>
                </a:extLst>
              </a:tr>
              <a:tr h="285872">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Addition of numeric or date values or the concatenation of strings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557827638"/>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Subtraction of numeric or date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97625571"/>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Multiplication of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611391740"/>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Division of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473367651"/>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Raise to a power with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4164258516"/>
                  </a:ext>
                </a:extLst>
              </a:tr>
              <a:tr h="406475">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Parentheses to define the order of operations or enclose function arguments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102123763"/>
                  </a:ext>
                </a:extLst>
              </a:tr>
              <a:tr h="165270">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Square brackets to enclose field names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09043675"/>
                  </a:ext>
                </a:extLst>
              </a:tr>
              <a:tr h="285872">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Curly braces to enclose the level of detail calculations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583300767"/>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Double slash to start a comment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049457168"/>
                  </a:ext>
                </a:extLst>
              </a:tr>
            </a:tbl>
          </a:graphicData>
        </a:graphic>
      </p:graphicFrame>
    </p:spTree>
    <p:extLst>
      <p:ext uri="{BB962C8B-B14F-4D97-AF65-F5344CB8AC3E}">
        <p14:creationId xmlns:p14="http://schemas.microsoft.com/office/powerpoint/2010/main" val="17736263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Example data</a:t>
            </a:r>
          </a:p>
        </p:txBody>
      </p:sp>
      <p:graphicFrame>
        <p:nvGraphicFramePr>
          <p:cNvPr id="2" name="Table 1">
            <a:extLst>
              <a:ext uri="{FF2B5EF4-FFF2-40B4-BE49-F238E27FC236}">
                <a16:creationId xmlns:a16="http://schemas.microsoft.com/office/drawing/2014/main" xmlns="" id="{EB3456BB-F21A-4C4D-A03D-F7CF05BBE354}"/>
              </a:ext>
            </a:extLst>
          </p:cNvPr>
          <p:cNvGraphicFramePr>
            <a:graphicFrameLocks noGrp="1"/>
          </p:cNvGraphicFramePr>
          <p:nvPr>
            <p:extLst>
              <p:ext uri="{D42A27DB-BD31-4B8C-83A1-F6EECF244321}">
                <p14:modId xmlns:p14="http://schemas.microsoft.com/office/powerpoint/2010/main" val="917963852"/>
              </p:ext>
            </p:extLst>
          </p:nvPr>
        </p:nvGraphicFramePr>
        <p:xfrm>
          <a:off x="750568" y="1135380"/>
          <a:ext cx="7642864" cy="3474086"/>
        </p:xfrm>
        <a:graphic>
          <a:graphicData uri="http://schemas.openxmlformats.org/drawingml/2006/table">
            <a:tbl>
              <a:tblPr/>
              <a:tblGrid>
                <a:gridCol w="955358">
                  <a:extLst>
                    <a:ext uri="{9D8B030D-6E8A-4147-A177-3AD203B41FA5}">
                      <a16:colId xmlns:a16="http://schemas.microsoft.com/office/drawing/2014/main" xmlns="" val="3312048198"/>
                    </a:ext>
                  </a:extLst>
                </a:gridCol>
                <a:gridCol w="955358">
                  <a:extLst>
                    <a:ext uri="{9D8B030D-6E8A-4147-A177-3AD203B41FA5}">
                      <a16:colId xmlns:a16="http://schemas.microsoft.com/office/drawing/2014/main" xmlns="" val="2818535153"/>
                    </a:ext>
                  </a:extLst>
                </a:gridCol>
                <a:gridCol w="955358">
                  <a:extLst>
                    <a:ext uri="{9D8B030D-6E8A-4147-A177-3AD203B41FA5}">
                      <a16:colId xmlns:a16="http://schemas.microsoft.com/office/drawing/2014/main" xmlns="" val="942427198"/>
                    </a:ext>
                  </a:extLst>
                </a:gridCol>
                <a:gridCol w="955358">
                  <a:extLst>
                    <a:ext uri="{9D8B030D-6E8A-4147-A177-3AD203B41FA5}">
                      <a16:colId xmlns:a16="http://schemas.microsoft.com/office/drawing/2014/main" xmlns="" val="1736909758"/>
                    </a:ext>
                  </a:extLst>
                </a:gridCol>
                <a:gridCol w="955358">
                  <a:extLst>
                    <a:ext uri="{9D8B030D-6E8A-4147-A177-3AD203B41FA5}">
                      <a16:colId xmlns:a16="http://schemas.microsoft.com/office/drawing/2014/main" xmlns="" val="3704826131"/>
                    </a:ext>
                  </a:extLst>
                </a:gridCol>
                <a:gridCol w="955358">
                  <a:extLst>
                    <a:ext uri="{9D8B030D-6E8A-4147-A177-3AD203B41FA5}">
                      <a16:colId xmlns:a16="http://schemas.microsoft.com/office/drawing/2014/main" xmlns="" val="2358354256"/>
                    </a:ext>
                  </a:extLst>
                </a:gridCol>
                <a:gridCol w="955358">
                  <a:extLst>
                    <a:ext uri="{9D8B030D-6E8A-4147-A177-3AD203B41FA5}">
                      <a16:colId xmlns:a16="http://schemas.microsoft.com/office/drawing/2014/main" xmlns="" val="3415718686"/>
                    </a:ext>
                  </a:extLst>
                </a:gridCol>
                <a:gridCol w="955358">
                  <a:extLst>
                    <a:ext uri="{9D8B030D-6E8A-4147-A177-3AD203B41FA5}">
                      <a16:colId xmlns:a16="http://schemas.microsoft.com/office/drawing/2014/main" xmlns="" val="2607116492"/>
                    </a:ext>
                  </a:extLst>
                </a:gridCol>
              </a:tblGrid>
              <a:tr h="496298">
                <a:tc>
                  <a:txBody>
                    <a:bodyPr/>
                    <a:lstStyle/>
                    <a:p>
                      <a:r>
                        <a:rPr lang="en-US" sz="1200" b="1" dirty="0">
                          <a:effectLst/>
                          <a:latin typeface="Lato"/>
                        </a:rPr>
                        <a:t>Rental Property</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First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Last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Start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End</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Discount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Rent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Tax per Night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468094998"/>
                  </a:ext>
                </a:extLst>
              </a:tr>
              <a:tr h="496298">
                <a:tc>
                  <a:txBody>
                    <a:bodyPr/>
                    <a:lstStyle/>
                    <a:p>
                      <a:r>
                        <a:rPr lang="en-US" sz="1200" b="0" dirty="0">
                          <a:effectLst/>
                          <a:latin typeface="Lato"/>
                        </a:rPr>
                        <a:t>112-Asbury Atoll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Mary</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Slessor</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657375031"/>
                  </a:ext>
                </a:extLst>
              </a:tr>
              <a:tr h="496298">
                <a:tc>
                  <a:txBody>
                    <a:bodyPr/>
                    <a:lstStyle/>
                    <a:p>
                      <a:r>
                        <a:rPr lang="en-US" sz="1200" b="0" dirty="0">
                          <a:effectLst/>
                          <a:latin typeface="Lato"/>
                        </a:rPr>
                        <a:t>112-Asbury Atoll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Amy</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Carmichael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500375747"/>
                  </a:ext>
                </a:extLst>
              </a:tr>
              <a:tr h="496298">
                <a:tc>
                  <a:txBody>
                    <a:bodyPr/>
                    <a:lstStyle/>
                    <a:p>
                      <a:r>
                        <a:rPr lang="en-US" sz="1200" b="0" dirty="0">
                          <a:effectLst/>
                          <a:latin typeface="Lato"/>
                        </a:rPr>
                        <a:t>155-Beach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Charles</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Ryrie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260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1,300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296611264"/>
                  </a:ext>
                </a:extLst>
              </a:tr>
              <a:tr h="496298">
                <a:tc>
                  <a:txBody>
                    <a:bodyPr/>
                    <a:lstStyle/>
                    <a:p>
                      <a:r>
                        <a:rPr lang="en-US" sz="1200" b="0" dirty="0">
                          <a:effectLst/>
                          <a:latin typeface="Lato"/>
                        </a:rPr>
                        <a:t>155-Beach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Dwight</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Pentecost</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16</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23</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1,400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739260747"/>
                  </a:ext>
                </a:extLst>
              </a:tr>
              <a:tr h="496298">
                <a:tc>
                  <a:txBody>
                    <a:bodyPr/>
                    <a:lstStyle/>
                    <a:p>
                      <a:r>
                        <a:rPr lang="en-US" sz="1200" b="0" dirty="0">
                          <a:effectLst/>
                          <a:latin typeface="Lato"/>
                        </a:rPr>
                        <a:t>207-Beach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Lewis</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Chafer</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23</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769298481"/>
                  </a:ext>
                </a:extLst>
              </a:tr>
              <a:tr h="496298">
                <a:tc>
                  <a:txBody>
                    <a:bodyPr/>
                    <a:lstStyle/>
                    <a:p>
                      <a:r>
                        <a:rPr lang="en-US" sz="1200" b="0" dirty="0">
                          <a:effectLst/>
                          <a:latin typeface="Lato"/>
                        </a:rPr>
                        <a:t>207-Beach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John</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Walvoord</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60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422440543"/>
                  </a:ext>
                </a:extLst>
              </a:tr>
            </a:tbl>
          </a:graphicData>
        </a:graphic>
      </p:graphicFrame>
    </p:spTree>
    <p:extLst>
      <p:ext uri="{BB962C8B-B14F-4D97-AF65-F5344CB8AC3E}">
        <p14:creationId xmlns:p14="http://schemas.microsoft.com/office/powerpoint/2010/main" val="18284539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Row-level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walk through several examples of row-level calculations in this section.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You'll find the completed calculations in the Complete workbook, but you might prefer to start from scratch in the Starter workbook. </a:t>
            </a:r>
          </a:p>
        </p:txBody>
      </p:sp>
    </p:spTree>
    <p:extLst>
      <p:ext uri="{BB962C8B-B14F-4D97-AF65-F5344CB8AC3E}">
        <p14:creationId xmlns:p14="http://schemas.microsoft.com/office/powerpoint/2010/main" val="33901679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Simple example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3499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start with a very simple example and then build up in complexity.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 lesson 04 workbook, create a new calculated field called Full Name with the following code:</a:t>
            </a:r>
          </a:p>
          <a:p>
            <a:pPr marL="342900" indent="-342900">
              <a:buFont typeface="Arial" panose="020B0604020202020204" pitchFamily="34" charset="0"/>
              <a:buChar char="•"/>
            </a:pPr>
            <a:endParaRPr lang="en-US" sz="2400" dirty="0"/>
          </a:p>
          <a:p>
            <a:r>
              <a:rPr lang="en-US" sz="2400" dirty="0">
                <a:solidFill>
                  <a:srgbClr val="ED7D31"/>
                </a:solidFill>
              </a:rPr>
              <a:t>[First] + " " + [Last] </a:t>
            </a:r>
          </a:p>
        </p:txBody>
      </p:sp>
    </p:spTree>
    <p:extLst>
      <p:ext uri="{BB962C8B-B14F-4D97-AF65-F5344CB8AC3E}">
        <p14:creationId xmlns:p14="http://schemas.microsoft.com/office/powerpoint/2010/main" val="31521688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Simple example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76354" y="1035597"/>
            <a:ext cx="7791291"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Previous code concatenates the strings of First and Last with a space in-between them. </a:t>
            </a:r>
          </a:p>
          <a:p>
            <a:pPr marL="342900" indent="-342900">
              <a:buFont typeface="Arial" panose="020B0604020202020204" pitchFamily="34" charset="0"/>
              <a:buChar char="•"/>
            </a:pPr>
            <a:r>
              <a:rPr lang="en-US" sz="2400" dirty="0"/>
              <a:t>Your calculation editor should look something like the following:</a:t>
            </a:r>
          </a:p>
        </p:txBody>
      </p:sp>
      <p:pic>
        <p:nvPicPr>
          <p:cNvPr id="2" name="Picture 1">
            <a:extLst>
              <a:ext uri="{FF2B5EF4-FFF2-40B4-BE49-F238E27FC236}">
                <a16:creationId xmlns:a16="http://schemas.microsoft.com/office/drawing/2014/main" xmlns="" id="{371BD283-8006-4E03-9B95-BE21EE1C3EF8}"/>
              </a:ext>
            </a:extLst>
          </p:cNvPr>
          <p:cNvPicPr>
            <a:picLocks noChangeAspect="1"/>
          </p:cNvPicPr>
          <p:nvPr/>
        </p:nvPicPr>
        <p:blipFill rotWithShape="1">
          <a:blip r:embed="rId3"/>
          <a:srcRect l="8603" r="10508"/>
          <a:stretch/>
        </p:blipFill>
        <p:spPr>
          <a:xfrm>
            <a:off x="2320290" y="2525107"/>
            <a:ext cx="4503420" cy="2129757"/>
          </a:xfrm>
          <a:prstGeom prst="rect">
            <a:avLst/>
          </a:prstGeom>
        </p:spPr>
      </p:pic>
    </p:spTree>
    <p:extLst>
      <p:ext uri="{BB962C8B-B14F-4D97-AF65-F5344CB8AC3E}">
        <p14:creationId xmlns:p14="http://schemas.microsoft.com/office/powerpoint/2010/main" val="24239440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2643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Name the first Room with the following code:</a:t>
            </a:r>
          </a:p>
          <a:p>
            <a:r>
              <a:rPr lang="en-US" sz="2400" dirty="0">
                <a:solidFill>
                  <a:srgbClr val="ED7D31"/>
                </a:solidFill>
              </a:rPr>
              <a:t>SPLIT([Rental Property], "-", 1) </a:t>
            </a:r>
          </a:p>
          <a:p>
            <a:endParaRPr lang="en-US" sz="2400" dirty="0"/>
          </a:p>
          <a:p>
            <a:pPr marL="342900" indent="-342900">
              <a:buFont typeface="Arial" panose="020B0604020202020204" pitchFamily="34" charset="0"/>
              <a:buChar char="•"/>
            </a:pPr>
            <a:r>
              <a:rPr lang="en-US" sz="2400" dirty="0"/>
              <a:t>Then, create another calculated field named Building with the following code:</a:t>
            </a:r>
          </a:p>
          <a:p>
            <a:r>
              <a:rPr lang="en-US" sz="2400" dirty="0">
                <a:solidFill>
                  <a:srgbClr val="ED7D31"/>
                </a:solidFill>
              </a:rPr>
              <a:t>SPLIT([Rental Property], "-", 2) </a:t>
            </a:r>
          </a:p>
        </p:txBody>
      </p:sp>
    </p:spTree>
    <p:extLst>
      <p:ext uri="{BB962C8B-B14F-4D97-AF65-F5344CB8AC3E}">
        <p14:creationId xmlns:p14="http://schemas.microsoft.com/office/powerpoint/2010/main" val="22864841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69779" y="95438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Using the two calculated fields, create a bar chart of Rent per Building &amp; Room, like this:</a:t>
            </a:r>
          </a:p>
        </p:txBody>
      </p:sp>
      <p:pic>
        <p:nvPicPr>
          <p:cNvPr id="2" name="Picture 1">
            <a:extLst>
              <a:ext uri="{FF2B5EF4-FFF2-40B4-BE49-F238E27FC236}">
                <a16:creationId xmlns:a16="http://schemas.microsoft.com/office/drawing/2014/main" xmlns="" id="{F5DA1692-FD5E-4372-9D72-1858675CB3A9}"/>
              </a:ext>
            </a:extLst>
          </p:cNvPr>
          <p:cNvPicPr>
            <a:picLocks noChangeAspect="1"/>
          </p:cNvPicPr>
          <p:nvPr/>
        </p:nvPicPr>
        <p:blipFill rotWithShape="1">
          <a:blip r:embed="rId3"/>
          <a:srcRect l="2638" t="2848" r="2760" b="2273"/>
          <a:stretch/>
        </p:blipFill>
        <p:spPr>
          <a:xfrm>
            <a:off x="1630680" y="1730912"/>
            <a:ext cx="5875020" cy="2964180"/>
          </a:xfrm>
          <a:prstGeom prst="rect">
            <a:avLst/>
          </a:prstGeom>
        </p:spPr>
      </p:pic>
    </p:spTree>
    <p:extLst>
      <p:ext uri="{BB962C8B-B14F-4D97-AF65-F5344CB8AC3E}">
        <p14:creationId xmlns:p14="http://schemas.microsoft.com/office/powerpoint/2010/main" val="18656687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80660" y="2014118"/>
            <a:ext cx="4166517"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Note that Tableau adds a small equals sign to the icon of the fields in the data pane to indicate that they are calculated fields:</a:t>
            </a:r>
          </a:p>
        </p:txBody>
      </p:sp>
      <p:pic>
        <p:nvPicPr>
          <p:cNvPr id="2" name="Picture 1">
            <a:extLst>
              <a:ext uri="{FF2B5EF4-FFF2-40B4-BE49-F238E27FC236}">
                <a16:creationId xmlns:a16="http://schemas.microsoft.com/office/drawing/2014/main" xmlns="" id="{FBADAC8F-204A-4D18-BD70-DFCA51DE541C}"/>
              </a:ext>
            </a:extLst>
          </p:cNvPr>
          <p:cNvPicPr>
            <a:picLocks noChangeAspect="1"/>
          </p:cNvPicPr>
          <p:nvPr/>
        </p:nvPicPr>
        <p:blipFill rotWithShape="1">
          <a:blip r:embed="rId3"/>
          <a:srcRect l="27049" r="31246"/>
          <a:stretch/>
        </p:blipFill>
        <p:spPr>
          <a:xfrm>
            <a:off x="5355837" y="1155576"/>
            <a:ext cx="3132843" cy="3312637"/>
          </a:xfrm>
          <a:prstGeom prst="rect">
            <a:avLst/>
          </a:prstGeom>
        </p:spPr>
      </p:pic>
    </p:spTree>
    <p:extLst>
      <p:ext uri="{BB962C8B-B14F-4D97-AF65-F5344CB8AC3E}">
        <p14:creationId xmlns:p14="http://schemas.microsoft.com/office/powerpoint/2010/main" val="99782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on Rows or Columns, a continuous field defines an axis</a:t>
            </a:r>
          </a:p>
        </p:txBody>
      </p:sp>
      <p:pic>
        <p:nvPicPr>
          <p:cNvPr id="2" name="Picture 1">
            <a:extLst>
              <a:ext uri="{FF2B5EF4-FFF2-40B4-BE49-F238E27FC236}">
                <a16:creationId xmlns:a16="http://schemas.microsoft.com/office/drawing/2014/main" xmlns="" id="{1979CED0-4B34-438A-86EA-5EE9B37FB10E}"/>
              </a:ext>
            </a:extLst>
          </p:cNvPr>
          <p:cNvPicPr>
            <a:picLocks noChangeAspect="1"/>
          </p:cNvPicPr>
          <p:nvPr/>
        </p:nvPicPr>
        <p:blipFill rotWithShape="1">
          <a:blip r:embed="rId3"/>
          <a:srcRect l="8834" r="8971"/>
          <a:stretch/>
        </p:blipFill>
        <p:spPr>
          <a:xfrm>
            <a:off x="1375409" y="2337371"/>
            <a:ext cx="6393181" cy="1987863"/>
          </a:xfrm>
          <a:prstGeom prst="rect">
            <a:avLst/>
          </a:prstGeom>
        </p:spPr>
      </p:pic>
    </p:spTree>
    <p:extLst>
      <p:ext uri="{BB962C8B-B14F-4D97-AF65-F5344CB8AC3E}">
        <p14:creationId xmlns:p14="http://schemas.microsoft.com/office/powerpoint/2010/main" val="16702120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118015"/>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the new fields of Building and Unit, along with the row-level values, can be clearly seen:</a:t>
            </a:r>
          </a:p>
        </p:txBody>
      </p:sp>
      <p:pic>
        <p:nvPicPr>
          <p:cNvPr id="2" name="Picture 1">
            <a:extLst>
              <a:ext uri="{FF2B5EF4-FFF2-40B4-BE49-F238E27FC236}">
                <a16:creationId xmlns:a16="http://schemas.microsoft.com/office/drawing/2014/main" xmlns="" id="{464D3AB5-E0D7-4773-9EB0-715B747DA9DC}"/>
              </a:ext>
            </a:extLst>
          </p:cNvPr>
          <p:cNvPicPr>
            <a:picLocks noChangeAspect="1"/>
          </p:cNvPicPr>
          <p:nvPr/>
        </p:nvPicPr>
        <p:blipFill>
          <a:blip r:embed="rId3"/>
          <a:stretch>
            <a:fillRect/>
          </a:stretch>
        </p:blipFill>
        <p:spPr>
          <a:xfrm>
            <a:off x="842962" y="1924499"/>
            <a:ext cx="7458075" cy="2581275"/>
          </a:xfrm>
          <a:prstGeom prst="rect">
            <a:avLst/>
          </a:prstGeom>
        </p:spPr>
      </p:pic>
    </p:spTree>
    <p:extLst>
      <p:ext uri="{BB962C8B-B14F-4D97-AF65-F5344CB8AC3E}">
        <p14:creationId xmlns:p14="http://schemas.microsoft.com/office/powerpoint/2010/main" val="1677804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Extending the example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extend the example a bit more and assume you know that the floor of a room is indicated by its number. </a:t>
            </a:r>
          </a:p>
          <a:p>
            <a:pPr marL="342900" indent="-342900">
              <a:buFont typeface="Arial" panose="020B0604020202020204" pitchFamily="34" charset="0"/>
              <a:buChar char="•"/>
            </a:pPr>
            <a:r>
              <a:rPr lang="en-US" sz="2400" dirty="0"/>
              <a:t>Rooms 100 through 199 are on the first floor, and 200 through 299 are on the second. </a:t>
            </a:r>
          </a:p>
          <a:p>
            <a:pPr marL="342900" indent="-342900">
              <a:buFont typeface="Arial" panose="020B0604020202020204" pitchFamily="34" charset="0"/>
              <a:buChar char="•"/>
            </a:pPr>
            <a:r>
              <a:rPr lang="en-US" sz="2400" dirty="0"/>
              <a:t>You'd like to have that information available for analysis.</a:t>
            </a:r>
          </a:p>
        </p:txBody>
      </p:sp>
    </p:spTree>
    <p:extLst>
      <p:ext uri="{BB962C8B-B14F-4D97-AF65-F5344CB8AC3E}">
        <p14:creationId xmlns:p14="http://schemas.microsoft.com/office/powerpoint/2010/main" val="2253564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Instead, you can create a row-level calculation in Tableau to extend the data. </a:t>
            </a:r>
          </a:p>
          <a:p>
            <a:pPr marL="342900" indent="-342900">
              <a:buFont typeface="Arial" panose="020B0604020202020204" pitchFamily="34" charset="0"/>
              <a:buChar char="•"/>
            </a:pPr>
            <a:r>
              <a:rPr lang="en-US" sz="2400" dirty="0"/>
              <a:t>To do so, create a calculated field named Floor with the following code:</a:t>
            </a:r>
          </a:p>
          <a:p>
            <a:r>
              <a:rPr lang="en-US" sz="2400" dirty="0">
                <a:solidFill>
                  <a:srgbClr val="ED7D31"/>
                </a:solidFill>
              </a:rPr>
              <a:t>IF LEFT([Room], 1) = "1"</a:t>
            </a:r>
          </a:p>
          <a:p>
            <a:r>
              <a:rPr lang="en-US" sz="2400" dirty="0">
                <a:solidFill>
                  <a:srgbClr val="ED7D31"/>
                </a:solidFill>
              </a:rPr>
              <a:t>THEN "First Floor" </a:t>
            </a:r>
          </a:p>
          <a:p>
            <a:r>
              <a:rPr lang="en-US" sz="2400" dirty="0">
                <a:solidFill>
                  <a:srgbClr val="ED7D31"/>
                </a:solidFill>
              </a:rPr>
              <a:t>ELSEIF LEFT([Room], 1) = "2" </a:t>
            </a:r>
          </a:p>
          <a:p>
            <a:r>
              <a:rPr lang="en-US" sz="2400" dirty="0">
                <a:solidFill>
                  <a:srgbClr val="ED7D31"/>
                </a:solidFill>
              </a:rPr>
              <a:t>THEN "Second Floor" </a:t>
            </a:r>
          </a:p>
          <a:p>
            <a:r>
              <a:rPr lang="en-US" sz="2400" dirty="0">
                <a:solidFill>
                  <a:srgbClr val="ED7D31"/>
                </a:solidFill>
              </a:rPr>
              <a:t>END </a:t>
            </a:r>
          </a:p>
        </p:txBody>
      </p:sp>
    </p:spTree>
    <p:extLst>
      <p:ext uri="{BB962C8B-B14F-4D97-AF65-F5344CB8AC3E}">
        <p14:creationId xmlns:p14="http://schemas.microsoft.com/office/powerpoint/2010/main" val="17057198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Planning for data variations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1025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account for additional cases, we might simplify our calculation to the following:</a:t>
            </a:r>
          </a:p>
          <a:p>
            <a:pPr marL="342900" indent="-342900">
              <a:buFont typeface="Arial" panose="020B0604020202020204" pitchFamily="34" charset="0"/>
              <a:buChar char="•"/>
            </a:pPr>
            <a:endParaRPr lang="en-US" sz="2400" dirty="0"/>
          </a:p>
          <a:p>
            <a:r>
              <a:rPr lang="en-US" sz="2400" dirty="0">
                <a:solidFill>
                  <a:srgbClr val="ED7D31"/>
                </a:solidFill>
              </a:rPr>
              <a:t>LEFT([Room], 1) </a:t>
            </a:r>
          </a:p>
          <a:p>
            <a:endParaRPr lang="en-US" sz="2400" dirty="0">
              <a:solidFill>
                <a:srgbClr val="ED7D31"/>
              </a:solidFill>
            </a:endParaRPr>
          </a:p>
          <a:p>
            <a:pPr marL="342900" indent="-342900">
              <a:buFont typeface="Arial" panose="020B0604020202020204" pitchFamily="34" charset="0"/>
              <a:buChar char="•"/>
            </a:pPr>
            <a:r>
              <a:rPr lang="en-US" sz="2400" dirty="0">
                <a:solidFill>
                  <a:schemeClr val="tx1"/>
                </a:solidFill>
              </a:rPr>
              <a:t>This code simply returns the leftmost character of the room number. </a:t>
            </a:r>
          </a:p>
        </p:txBody>
      </p:sp>
    </p:spTree>
    <p:extLst>
      <p:ext uri="{BB962C8B-B14F-4D97-AF65-F5344CB8AC3E}">
        <p14:creationId xmlns:p14="http://schemas.microsoft.com/office/powerpoint/2010/main" val="34497599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Planning for data variations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968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get 3 for 306 and 8 for 822. But what if we have room numbers such as 1056 on the tenth floor, and 1617 on the sixteenth?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We'd have to consider other options, such as the following:</a:t>
            </a:r>
          </a:p>
          <a:p>
            <a:pPr marL="342900" indent="-342900">
              <a:buFont typeface="Arial" panose="020B0604020202020204" pitchFamily="34" charset="0"/>
              <a:buChar char="•"/>
            </a:pPr>
            <a:endParaRPr lang="en-US" sz="2400" dirty="0"/>
          </a:p>
          <a:p>
            <a:r>
              <a:rPr lang="en-US" sz="2400" dirty="0">
                <a:solidFill>
                  <a:srgbClr val="ED7D31"/>
                </a:solidFill>
              </a:rPr>
              <a:t>MID([Room], 0, LEN([Room]) - 2) </a:t>
            </a:r>
          </a:p>
        </p:txBody>
      </p:sp>
    </p:spTree>
    <p:extLst>
      <p:ext uri="{BB962C8B-B14F-4D97-AF65-F5344CB8AC3E}">
        <p14:creationId xmlns:p14="http://schemas.microsoft.com/office/powerpoint/2010/main" val="27671283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already considered aggregations such as sum, min, and max in Tableau. </a:t>
            </a:r>
          </a:p>
          <a:p>
            <a:pPr marL="342900" indent="-342900">
              <a:buFont typeface="Arial" panose="020B0604020202020204" pitchFamily="34" charset="0"/>
              <a:buChar char="•"/>
            </a:pPr>
            <a:r>
              <a:rPr lang="en-US" sz="2400" dirty="0"/>
              <a:t>Often, you'll use fields as simple aggregations in the view. </a:t>
            </a:r>
          </a:p>
          <a:p>
            <a:pPr marL="342900" indent="-342900">
              <a:buFont typeface="Arial" panose="020B0604020202020204" pitchFamily="34" charset="0"/>
              <a:buChar char="•"/>
            </a:pPr>
            <a:r>
              <a:rPr lang="en-US" sz="2400" dirty="0"/>
              <a:t>But sometimes, you'll want to use aggregations in more complex calculations.</a:t>
            </a:r>
          </a:p>
          <a:p>
            <a:pPr marL="342900" indent="-342900">
              <a:buFont typeface="Arial" panose="020B0604020202020204" pitchFamily="34" charset="0"/>
              <a:buChar char="•"/>
            </a:pPr>
            <a:r>
              <a:rPr lang="en-US" sz="2400" dirty="0"/>
              <a:t>For example, you might be curious to explore the percentage of the rent that was discounted, There is no such field in the data. </a:t>
            </a:r>
          </a:p>
        </p:txBody>
      </p:sp>
    </p:spTree>
    <p:extLst>
      <p:ext uri="{BB962C8B-B14F-4D97-AF65-F5344CB8AC3E}">
        <p14:creationId xmlns:p14="http://schemas.microsoft.com/office/powerpoint/2010/main" val="20390161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78838"/>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create a calculation named Discount % with the following code:</a:t>
            </a:r>
          </a:p>
          <a:p>
            <a:pPr marL="342900" indent="-342900">
              <a:buFont typeface="Arial" panose="020B0604020202020204" pitchFamily="34" charset="0"/>
              <a:buChar char="•"/>
            </a:pPr>
            <a:endParaRPr lang="en-US" sz="2400" dirty="0"/>
          </a:p>
          <a:p>
            <a:r>
              <a:rPr lang="en-US" sz="2400" dirty="0">
                <a:solidFill>
                  <a:srgbClr val="ED7D31"/>
                </a:solidFill>
              </a:rPr>
              <a:t>SUM([Discount]) / SUM([Rent]) </a:t>
            </a:r>
          </a:p>
        </p:txBody>
      </p:sp>
    </p:spTree>
    <p:extLst>
      <p:ext uri="{BB962C8B-B14F-4D97-AF65-F5344CB8AC3E}">
        <p14:creationId xmlns:p14="http://schemas.microsoft.com/office/powerpoint/2010/main" val="5673594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CE7A64A8-666F-494C-887C-0A5CAEE96702}"/>
              </a:ext>
            </a:extLst>
          </p:cNvPr>
          <p:cNvPicPr>
            <a:picLocks noChangeAspect="1"/>
          </p:cNvPicPr>
          <p:nvPr/>
        </p:nvPicPr>
        <p:blipFill>
          <a:blip r:embed="rId3"/>
          <a:stretch>
            <a:fillRect/>
          </a:stretch>
        </p:blipFill>
        <p:spPr>
          <a:xfrm>
            <a:off x="966787" y="139142"/>
            <a:ext cx="7210425" cy="4448175"/>
          </a:xfrm>
          <a:prstGeom prst="rect">
            <a:avLst/>
          </a:prstGeom>
        </p:spPr>
      </p:pic>
    </p:spTree>
    <p:extLst>
      <p:ext uri="{BB962C8B-B14F-4D97-AF65-F5344CB8AC3E}">
        <p14:creationId xmlns:p14="http://schemas.microsoft.com/office/powerpoint/2010/main" val="13640163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05483" y="1465478"/>
            <a:ext cx="4166517"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see the percentage given by way of discount for each rental period.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However, notice how the values change when you remove all fields except Building and Room:</a:t>
            </a:r>
          </a:p>
        </p:txBody>
      </p:sp>
      <p:pic>
        <p:nvPicPr>
          <p:cNvPr id="2" name="Picture 1">
            <a:extLst>
              <a:ext uri="{FF2B5EF4-FFF2-40B4-BE49-F238E27FC236}">
                <a16:creationId xmlns:a16="http://schemas.microsoft.com/office/drawing/2014/main" xmlns="" id="{2E2972B8-E6B1-4D82-BDA9-9048BB26E48C}"/>
              </a:ext>
            </a:extLst>
          </p:cNvPr>
          <p:cNvPicPr>
            <a:picLocks noChangeAspect="1"/>
          </p:cNvPicPr>
          <p:nvPr/>
        </p:nvPicPr>
        <p:blipFill>
          <a:blip r:embed="rId3"/>
          <a:stretch>
            <a:fillRect/>
          </a:stretch>
        </p:blipFill>
        <p:spPr>
          <a:xfrm>
            <a:off x="4776717" y="1243289"/>
            <a:ext cx="3956382" cy="3320415"/>
          </a:xfrm>
          <a:prstGeom prst="rect">
            <a:avLst/>
          </a:prstGeom>
        </p:spPr>
      </p:pic>
    </p:spTree>
    <p:extLst>
      <p:ext uri="{BB962C8B-B14F-4D97-AF65-F5344CB8AC3E}">
        <p14:creationId xmlns:p14="http://schemas.microsoft.com/office/powerpoint/2010/main" val="7036879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4312921"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95900" y="1785518"/>
            <a:ext cx="3610109"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Notice that the values change again, as expected, if you look at the overall dataset without slicing by any dimensions:</a:t>
            </a:r>
          </a:p>
        </p:txBody>
      </p:sp>
      <p:pic>
        <p:nvPicPr>
          <p:cNvPr id="2" name="Picture 1">
            <a:extLst>
              <a:ext uri="{FF2B5EF4-FFF2-40B4-BE49-F238E27FC236}">
                <a16:creationId xmlns:a16="http://schemas.microsoft.com/office/drawing/2014/main" xmlns="" id="{D97CB5D7-4C65-4421-9404-D38A2BF90F8E}"/>
              </a:ext>
            </a:extLst>
          </p:cNvPr>
          <p:cNvPicPr>
            <a:picLocks noChangeAspect="1"/>
          </p:cNvPicPr>
          <p:nvPr/>
        </p:nvPicPr>
        <p:blipFill rotWithShape="1">
          <a:blip r:embed="rId3"/>
          <a:srcRect l="13421" r="13947"/>
          <a:stretch/>
        </p:blipFill>
        <p:spPr>
          <a:xfrm>
            <a:off x="4776717" y="210443"/>
            <a:ext cx="3992529" cy="4457239"/>
          </a:xfrm>
          <a:prstGeom prst="rect">
            <a:avLst/>
          </a:prstGeom>
        </p:spPr>
      </p:pic>
    </p:spTree>
    <p:extLst>
      <p:ext uri="{BB962C8B-B14F-4D97-AF65-F5344CB8AC3E}">
        <p14:creationId xmlns:p14="http://schemas.microsoft.com/office/powerpoint/2010/main" val="108593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5117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for color, a continuous field defines a gradient:</a:t>
            </a:r>
          </a:p>
        </p:txBody>
      </p:sp>
      <p:pic>
        <p:nvPicPr>
          <p:cNvPr id="3" name="Picture 2">
            <a:extLst>
              <a:ext uri="{FF2B5EF4-FFF2-40B4-BE49-F238E27FC236}">
                <a16:creationId xmlns:a16="http://schemas.microsoft.com/office/drawing/2014/main" xmlns="" id="{E616E560-4A34-4AB2-8AA7-3D9FF381E55E}"/>
              </a:ext>
            </a:extLst>
          </p:cNvPr>
          <p:cNvPicPr>
            <a:picLocks noChangeAspect="1"/>
          </p:cNvPicPr>
          <p:nvPr/>
        </p:nvPicPr>
        <p:blipFill>
          <a:blip r:embed="rId3"/>
          <a:stretch>
            <a:fillRect/>
          </a:stretch>
        </p:blipFill>
        <p:spPr>
          <a:xfrm>
            <a:off x="1492787" y="2299921"/>
            <a:ext cx="6158426" cy="2060114"/>
          </a:xfrm>
          <a:prstGeom prst="rect">
            <a:avLst/>
          </a:prstGeom>
        </p:spPr>
      </p:pic>
    </p:spTree>
    <p:extLst>
      <p:ext uri="{BB962C8B-B14F-4D97-AF65-F5344CB8AC3E}">
        <p14:creationId xmlns:p14="http://schemas.microsoft.com/office/powerpoint/2010/main" val="28383693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say you created a Discount % (row level) calculation with the following code:</a:t>
            </a:r>
          </a:p>
          <a:p>
            <a:r>
              <a:rPr lang="en-US" sz="2400" dirty="0">
                <a:solidFill>
                  <a:srgbClr val="ED7D31"/>
                </a:solidFill>
              </a:rPr>
              <a:t>[Discount]/[Rent] </a:t>
            </a:r>
          </a:p>
          <a:p>
            <a:endParaRPr lang="en-US" sz="2400" dirty="0"/>
          </a:p>
          <a:p>
            <a:pPr marL="342900" indent="-342900">
              <a:buFont typeface="Arial" panose="020B0604020202020204" pitchFamily="34" charset="0"/>
              <a:buChar char="•"/>
            </a:pPr>
            <a:r>
              <a:rPr lang="en-US" sz="2400" dirty="0"/>
              <a:t>The code differs from the aggregate calculation you created previously, which had the following code:</a:t>
            </a:r>
          </a:p>
          <a:p>
            <a:r>
              <a:rPr lang="en-US" sz="2400" dirty="0">
                <a:solidFill>
                  <a:srgbClr val="ED7D31"/>
                </a:solidFill>
              </a:rPr>
              <a:t>SUM([Discount])/SUM([Rent]) </a:t>
            </a:r>
          </a:p>
        </p:txBody>
      </p:sp>
    </p:spTree>
    <p:extLst>
      <p:ext uri="{BB962C8B-B14F-4D97-AF65-F5344CB8AC3E}">
        <p14:creationId xmlns:p14="http://schemas.microsoft.com/office/powerpoint/2010/main" val="13733410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98BEB71F-C037-4F80-BE06-E970977C273F}"/>
              </a:ext>
            </a:extLst>
          </p:cNvPr>
          <p:cNvPicPr>
            <a:picLocks noChangeAspect="1"/>
          </p:cNvPicPr>
          <p:nvPr/>
        </p:nvPicPr>
        <p:blipFill>
          <a:blip r:embed="rId3"/>
          <a:stretch>
            <a:fillRect/>
          </a:stretch>
        </p:blipFill>
        <p:spPr>
          <a:xfrm>
            <a:off x="1470916" y="80962"/>
            <a:ext cx="6202167" cy="4614130"/>
          </a:xfrm>
          <a:prstGeom prst="rect">
            <a:avLst/>
          </a:prstGeom>
        </p:spPr>
      </p:pic>
    </p:spTree>
    <p:extLst>
      <p:ext uri="{BB962C8B-B14F-4D97-AF65-F5344CB8AC3E}">
        <p14:creationId xmlns:p14="http://schemas.microsoft.com/office/powerpoint/2010/main" val="13743633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086597"/>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fact, the row-level calculation and the final aggregation is performed like this:</a:t>
            </a:r>
          </a:p>
        </p:txBody>
      </p:sp>
      <p:pic>
        <p:nvPicPr>
          <p:cNvPr id="2" name="Picture 1">
            <a:extLst>
              <a:ext uri="{FF2B5EF4-FFF2-40B4-BE49-F238E27FC236}">
                <a16:creationId xmlns:a16="http://schemas.microsoft.com/office/drawing/2014/main" xmlns="" id="{D615110B-0D8D-4F10-853D-CE1E9043A0DB}"/>
              </a:ext>
            </a:extLst>
          </p:cNvPr>
          <p:cNvPicPr>
            <a:picLocks noChangeAspect="1"/>
          </p:cNvPicPr>
          <p:nvPr/>
        </p:nvPicPr>
        <p:blipFill>
          <a:blip r:embed="rId3"/>
          <a:stretch>
            <a:fillRect/>
          </a:stretch>
        </p:blipFill>
        <p:spPr>
          <a:xfrm>
            <a:off x="633412" y="1947055"/>
            <a:ext cx="7877175" cy="2638425"/>
          </a:xfrm>
          <a:prstGeom prst="rect">
            <a:avLst/>
          </a:prstGeom>
        </p:spPr>
      </p:pic>
    </p:spTree>
    <p:extLst>
      <p:ext uri="{BB962C8B-B14F-4D97-AF65-F5344CB8AC3E}">
        <p14:creationId xmlns:p14="http://schemas.microsoft.com/office/powerpoint/2010/main" val="11806349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pic>
        <p:nvPicPr>
          <p:cNvPr id="2" name="Picture 1">
            <a:extLst>
              <a:ext uri="{FF2B5EF4-FFF2-40B4-BE49-F238E27FC236}">
                <a16:creationId xmlns:a16="http://schemas.microsoft.com/office/drawing/2014/main" xmlns="" id="{7F08F35A-10CC-4C6A-918E-65FBC7BA1623}"/>
              </a:ext>
            </a:extLst>
          </p:cNvPr>
          <p:cNvPicPr>
            <a:picLocks noChangeAspect="1"/>
          </p:cNvPicPr>
          <p:nvPr/>
        </p:nvPicPr>
        <p:blipFill>
          <a:blip r:embed="rId3"/>
          <a:stretch>
            <a:fillRect/>
          </a:stretch>
        </p:blipFill>
        <p:spPr>
          <a:xfrm>
            <a:off x="785336" y="1105317"/>
            <a:ext cx="7573327" cy="3589775"/>
          </a:xfrm>
          <a:prstGeom prst="rect">
            <a:avLst/>
          </a:prstGeom>
        </p:spPr>
      </p:pic>
    </p:spTree>
    <p:extLst>
      <p:ext uri="{BB962C8B-B14F-4D97-AF65-F5344CB8AC3E}">
        <p14:creationId xmlns:p14="http://schemas.microsoft.com/office/powerpoint/2010/main" val="528035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Parameters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Before moving to some additional examples of row-level and aggregate calculations, let's take a little side trip to examine parameters, given that they can be used in incredible ways in calculations.</a:t>
            </a:r>
          </a:p>
          <a:p>
            <a:pPr marL="342900" indent="-342900">
              <a:buFont typeface="Arial" panose="020B0604020202020204" pitchFamily="34" charset="0"/>
              <a:buChar char="•"/>
            </a:pPr>
            <a:r>
              <a:rPr lang="en-US" sz="2200" dirty="0"/>
              <a:t>A parameter in Tableau is a placeholder for a single, global value such as a number, date, or string. </a:t>
            </a:r>
          </a:p>
          <a:p>
            <a:pPr marL="342900" indent="-342900">
              <a:buFont typeface="Arial" panose="020B0604020202020204" pitchFamily="34" charset="0"/>
              <a:buChar char="•"/>
            </a:pPr>
            <a:r>
              <a:rPr lang="en-US" sz="2200" dirty="0"/>
              <a:t>Parameters may be shown as controls (such as sliders, drop-down lists, or type-in text boxes) to end users of dashboards or views, giving them the ability to change the current value of the parameter. </a:t>
            </a:r>
          </a:p>
        </p:txBody>
      </p:sp>
    </p:spTree>
    <p:extLst>
      <p:ext uri="{BB962C8B-B14F-4D97-AF65-F5344CB8AC3E}">
        <p14:creationId xmlns:p14="http://schemas.microsoft.com/office/powerpoint/2010/main" val="34513150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Parameters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Alter the results of a calculation</a:t>
            </a:r>
          </a:p>
          <a:p>
            <a:pPr marL="342900" indent="-342900">
              <a:buFont typeface="Arial" panose="020B0604020202020204" pitchFamily="34" charset="0"/>
              <a:buChar char="•"/>
            </a:pPr>
            <a:r>
              <a:rPr lang="en-US" sz="2400" dirty="0"/>
              <a:t>Change the size of bins</a:t>
            </a:r>
          </a:p>
          <a:p>
            <a:pPr marL="342900" indent="-342900">
              <a:buFont typeface="Arial" panose="020B0604020202020204" pitchFamily="34" charset="0"/>
              <a:buChar char="•"/>
            </a:pPr>
            <a:r>
              <a:rPr lang="en-US" sz="2400" dirty="0"/>
              <a:t>Change the number of top or bottom items in a top n filter or top n set</a:t>
            </a:r>
          </a:p>
          <a:p>
            <a:pPr marL="342900" indent="-342900">
              <a:buFont typeface="Arial" panose="020B0604020202020204" pitchFamily="34" charset="0"/>
              <a:buChar char="•"/>
            </a:pPr>
            <a:r>
              <a:rPr lang="en-US" sz="2400" dirty="0"/>
              <a:t>Set the value of a reference line or band</a:t>
            </a:r>
          </a:p>
          <a:p>
            <a:pPr marL="342900" indent="-342900">
              <a:buFont typeface="Arial" panose="020B0604020202020204" pitchFamily="34" charset="0"/>
              <a:buChar char="•"/>
            </a:pPr>
            <a:r>
              <a:rPr lang="en-US" sz="2400" dirty="0"/>
              <a:t>Change the size of bins</a:t>
            </a:r>
          </a:p>
          <a:p>
            <a:pPr marL="342900" indent="-342900">
              <a:buFont typeface="Arial" panose="020B0604020202020204" pitchFamily="34" charset="0"/>
              <a:buChar char="•"/>
            </a:pPr>
            <a:r>
              <a:rPr lang="en-US" sz="2400" dirty="0"/>
              <a:t>Pass values to a custom SQL statement that's used in a data source</a:t>
            </a:r>
          </a:p>
        </p:txBody>
      </p:sp>
    </p:spTree>
    <p:extLst>
      <p:ext uri="{BB962C8B-B14F-4D97-AF65-F5344CB8AC3E}">
        <p14:creationId xmlns:p14="http://schemas.microsoft.com/office/powerpoint/2010/main" val="1989424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06090" y="1282309"/>
            <a:ext cx="7931820" cy="3059171"/>
          </a:xfrm>
          <a:prstGeom prst="rect">
            <a:avLst/>
          </a:prstGeom>
        </p:spPr>
        <p:txBody>
          <a:bodyPr vert="horz" wrap="square" lIns="0" tIns="12065" rIns="0" bIns="0" rtlCol="0">
            <a:spAutoFit/>
          </a:bodyPr>
          <a:lstStyle/>
          <a:p>
            <a:r>
              <a:rPr lang="en-US" sz="2200" dirty="0"/>
              <a:t>Creating a parameter is similar to creating a calculated field &amp; there are multiple ways to create a parameter in Tableau:</a:t>
            </a:r>
          </a:p>
          <a:p>
            <a:endParaRPr lang="en-US" sz="2200" dirty="0"/>
          </a:p>
          <a:p>
            <a:pPr marL="342900" indent="-342900">
              <a:buFont typeface="Arial" panose="020B0604020202020204" pitchFamily="34" charset="0"/>
              <a:buChar char="•"/>
            </a:pPr>
            <a:r>
              <a:rPr lang="en-US" sz="2200" dirty="0"/>
              <a:t>Use the drop-down menu next to Dimensions in the data pane and select Create Parameter.</a:t>
            </a:r>
          </a:p>
          <a:p>
            <a:pPr marL="342900" indent="-342900">
              <a:buFont typeface="Arial" panose="020B0604020202020204" pitchFamily="34" charset="0"/>
              <a:buChar char="•"/>
            </a:pPr>
            <a:r>
              <a:rPr lang="en-US" sz="2200" dirty="0"/>
              <a:t>Right-click an empty area in the data pane and select Create Parameter.</a:t>
            </a:r>
          </a:p>
          <a:p>
            <a:pPr marL="342900" indent="-342900">
              <a:buFont typeface="Arial" panose="020B0604020202020204" pitchFamily="34" charset="0"/>
              <a:buChar char="•"/>
            </a:pPr>
            <a:r>
              <a:rPr lang="en-US" sz="2200" dirty="0"/>
              <a:t>Use the drop-down menu on a field, set, or parameter already in the data pane and select Create | Parameter....</a:t>
            </a:r>
          </a:p>
        </p:txBody>
      </p:sp>
    </p:spTree>
    <p:extLst>
      <p:ext uri="{BB962C8B-B14F-4D97-AF65-F5344CB8AC3E}">
        <p14:creationId xmlns:p14="http://schemas.microsoft.com/office/powerpoint/2010/main" val="28047431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264754" y="1788477"/>
            <a:ext cx="386274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first create a parameter (or subsequently edit an existing parameter), Tableau will present an interface like this:</a:t>
            </a:r>
          </a:p>
        </p:txBody>
      </p:sp>
      <p:pic>
        <p:nvPicPr>
          <p:cNvPr id="2" name="Picture 1">
            <a:extLst>
              <a:ext uri="{FF2B5EF4-FFF2-40B4-BE49-F238E27FC236}">
                <a16:creationId xmlns:a16="http://schemas.microsoft.com/office/drawing/2014/main" xmlns="" id="{D2011419-3C85-4520-A72F-3BC209458695}"/>
              </a:ext>
            </a:extLst>
          </p:cNvPr>
          <p:cNvPicPr>
            <a:picLocks noChangeAspect="1"/>
          </p:cNvPicPr>
          <p:nvPr/>
        </p:nvPicPr>
        <p:blipFill>
          <a:blip r:embed="rId3"/>
          <a:stretch>
            <a:fillRect/>
          </a:stretch>
        </p:blipFill>
        <p:spPr>
          <a:xfrm>
            <a:off x="4220309" y="104829"/>
            <a:ext cx="4658937" cy="4524974"/>
          </a:xfrm>
          <a:prstGeom prst="rect">
            <a:avLst/>
          </a:prstGeom>
        </p:spPr>
      </p:pic>
    </p:spTree>
    <p:extLst>
      <p:ext uri="{BB962C8B-B14F-4D97-AF65-F5344CB8AC3E}">
        <p14:creationId xmlns:p14="http://schemas.microsoft.com/office/powerpoint/2010/main" val="4006076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348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parameter control, shown as a single value list, for the parameter we created earlier:</a:t>
            </a:r>
          </a:p>
        </p:txBody>
      </p:sp>
      <p:pic>
        <p:nvPicPr>
          <p:cNvPr id="2" name="Picture 1">
            <a:extLst>
              <a:ext uri="{FF2B5EF4-FFF2-40B4-BE49-F238E27FC236}">
                <a16:creationId xmlns:a16="http://schemas.microsoft.com/office/drawing/2014/main" xmlns="" id="{20EF324F-5575-417A-A225-FAFE298CB03C}"/>
              </a:ext>
            </a:extLst>
          </p:cNvPr>
          <p:cNvPicPr>
            <a:picLocks noChangeAspect="1"/>
          </p:cNvPicPr>
          <p:nvPr/>
        </p:nvPicPr>
        <p:blipFill rotWithShape="1">
          <a:blip r:embed="rId3"/>
          <a:srcRect l="34697" r="35000"/>
          <a:stretch/>
        </p:blipFill>
        <p:spPr>
          <a:xfrm>
            <a:off x="2918460" y="2250757"/>
            <a:ext cx="3307080" cy="2087594"/>
          </a:xfrm>
          <a:prstGeom prst="rect">
            <a:avLst/>
          </a:prstGeom>
        </p:spPr>
      </p:pic>
    </p:spTree>
    <p:extLst>
      <p:ext uri="{BB962C8B-B14F-4D97-AF65-F5344CB8AC3E}">
        <p14:creationId xmlns:p14="http://schemas.microsoft.com/office/powerpoint/2010/main" val="213499362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Practical examples of calculations and parameters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1975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turn our attention to some practical examples of row-level and aggregate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goal is to learn and understand some of what is possible with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will be able to build on these examples as you embark on your analysis and visualization journey.</a:t>
            </a:r>
          </a:p>
        </p:txBody>
      </p:sp>
    </p:spTree>
    <p:extLst>
      <p:ext uri="{BB962C8B-B14F-4D97-AF65-F5344CB8AC3E}">
        <p14:creationId xmlns:p14="http://schemas.microsoft.com/office/powerpoint/2010/main" val="105597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xmlns=""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xmlns=""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xmlns=""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xmlns=""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xmlns=""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xmlns=""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xmlns=""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xmlns=""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xmlns=""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xmlns=""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xmlns="" id="{97DA4C03-4ABE-4B8F-BE55-1F8B920E0742}"/>
              </a:ext>
            </a:extLst>
          </p:cNvPr>
          <p:cNvSpPr/>
          <p:nvPr/>
        </p:nvSpPr>
        <p:spPr>
          <a:xfrm>
            <a:off x="502317" y="1233470"/>
            <a:ext cx="8285623" cy="3046988"/>
          </a:xfrm>
          <a:prstGeom prst="rect">
            <a:avLst/>
          </a:prstGeom>
        </p:spPr>
        <p:txBody>
          <a:bodyPr wrap="square">
            <a:spAutoFit/>
          </a:bodyPr>
          <a:lstStyle/>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Taking Off with Tableau: 4</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Connecting to Data in Tableau: 54</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Moving Beyond Basic Visualizations: 96</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Starting an Adventure with Calculations and Parameters: 165</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Leveraging Level of Detail Calculations: 221</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Diving Deep with Table Calculations: 263</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Making Visualizations That Look Great and Work Well: 309</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Telling a Data Story with Dashboards: 341</a:t>
            </a:r>
          </a:p>
        </p:txBody>
      </p:sp>
      <p:sp>
        <p:nvSpPr>
          <p:cNvPr id="20" name="Rectangle 19">
            <a:extLst>
              <a:ext uri="{FF2B5EF4-FFF2-40B4-BE49-F238E27FC236}">
                <a16:creationId xmlns:a16="http://schemas.microsoft.com/office/drawing/2014/main" xmlns="" id="{EB5DA4E8-E26B-4E49-9C6B-AAB5916AF78B}"/>
              </a:ext>
            </a:extLst>
          </p:cNvPr>
          <p:cNvSpPr/>
          <p:nvPr/>
        </p:nvSpPr>
        <p:spPr>
          <a:xfrm>
            <a:off x="15570" y="203195"/>
            <a:ext cx="9128430" cy="584775"/>
          </a:xfrm>
          <a:prstGeom prst="rect">
            <a:avLst/>
          </a:prstGeom>
        </p:spPr>
        <p:txBody>
          <a:bodyPr wrap="square">
            <a:spAutoFit/>
          </a:bodyPr>
          <a:lstStyle/>
          <a:p>
            <a:pPr algn="ctr" defTabSz="685800">
              <a:buClrTx/>
            </a:pPr>
            <a:r>
              <a:rPr lang="en-US" sz="3200" b="1" kern="1200" dirty="0">
                <a:solidFill>
                  <a:prstClr val="black"/>
                </a:solidFill>
                <a:latin typeface="Montserrat-subs"/>
                <a:ea typeface="+mn-ea"/>
                <a:cs typeface="+mn-cs"/>
              </a:rPr>
              <a:t>Table of Contents</a:t>
            </a:r>
          </a:p>
        </p:txBody>
      </p:sp>
      <p:pic>
        <p:nvPicPr>
          <p:cNvPr id="3" name="Picture 2">
            <a:extLst>
              <a:ext uri="{FF2B5EF4-FFF2-40B4-BE49-F238E27FC236}">
                <a16:creationId xmlns:a16="http://schemas.microsoft.com/office/drawing/2014/main" xmlns="" id="{EC906552-3BDD-44E1-8767-981B091E328E}"/>
              </a:ext>
            </a:extLst>
          </p:cNvPr>
          <p:cNvPicPr>
            <a:picLocks noChangeAspect="1"/>
          </p:cNvPicPr>
          <p:nvPr/>
        </p:nvPicPr>
        <p:blipFill>
          <a:blip r:embed="rId3"/>
          <a:stretch>
            <a:fillRect/>
          </a:stretch>
        </p:blipFill>
        <p:spPr>
          <a:xfrm>
            <a:off x="7162800" y="226829"/>
            <a:ext cx="1625140" cy="1625140"/>
          </a:xfrm>
          <a:prstGeom prst="rect">
            <a:avLst/>
          </a:prstGeom>
        </p:spPr>
      </p:pic>
    </p:spTree>
    <p:extLst>
      <p:ext uri="{BB962C8B-B14F-4D97-AF65-F5344CB8AC3E}">
        <p14:creationId xmlns:p14="http://schemas.microsoft.com/office/powerpoint/2010/main" val="2099164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pic>
        <p:nvPicPr>
          <p:cNvPr id="3" name="Picture 2">
            <a:extLst>
              <a:ext uri="{FF2B5EF4-FFF2-40B4-BE49-F238E27FC236}">
                <a16:creationId xmlns:a16="http://schemas.microsoft.com/office/drawing/2014/main" xmlns="" id="{909AB1E3-FCDB-45B3-8152-F612E24C5646}"/>
              </a:ext>
            </a:extLst>
          </p:cNvPr>
          <p:cNvPicPr>
            <a:picLocks noChangeAspect="1"/>
          </p:cNvPicPr>
          <p:nvPr/>
        </p:nvPicPr>
        <p:blipFill>
          <a:blip r:embed="rId3"/>
          <a:stretch>
            <a:fillRect/>
          </a:stretch>
        </p:blipFill>
        <p:spPr>
          <a:xfrm>
            <a:off x="304800" y="1031666"/>
            <a:ext cx="8534400" cy="3560457"/>
          </a:xfrm>
          <a:prstGeom prst="rect">
            <a:avLst/>
          </a:prstGeom>
        </p:spPr>
      </p:pic>
    </p:spTree>
    <p:extLst>
      <p:ext uri="{BB962C8B-B14F-4D97-AF65-F5344CB8AC3E}">
        <p14:creationId xmlns:p14="http://schemas.microsoft.com/office/powerpoint/2010/main" val="13956517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data is not entirely clean. That is, it has problems that need to be corrected before meaningful analysis can be accomplished. </a:t>
            </a:r>
          </a:p>
          <a:p>
            <a:pPr marL="342900" indent="-342900">
              <a:buFont typeface="Arial" panose="020B0604020202020204" pitchFamily="34" charset="0"/>
              <a:buChar char="•"/>
            </a:pPr>
            <a:r>
              <a:rPr lang="en-US" sz="2400" dirty="0"/>
              <a:t>For example, dates may be incorrectly formatted, or fields may contain a mix of numeric values and character codes that need to be separated into multiple fields. </a:t>
            </a:r>
          </a:p>
          <a:p>
            <a:pPr marL="342900" indent="-342900">
              <a:buFont typeface="Arial" panose="020B0604020202020204" pitchFamily="34" charset="0"/>
              <a:buChar char="•"/>
            </a:pPr>
            <a:r>
              <a:rPr lang="en-US" sz="2400" dirty="0"/>
              <a:t>Calculated fields can often be used to fix these kinds of issues.</a:t>
            </a:r>
          </a:p>
        </p:txBody>
      </p:sp>
    </p:spTree>
    <p:extLst>
      <p:ext uri="{BB962C8B-B14F-4D97-AF65-F5344CB8AC3E}">
        <p14:creationId xmlns:p14="http://schemas.microsoft.com/office/powerpoint/2010/main" val="27271080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48940" y="1267358"/>
            <a:ext cx="804612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continue working with the Vacation Rentals data. </a:t>
            </a:r>
          </a:p>
          <a:p>
            <a:pPr marL="342900" indent="-342900">
              <a:buFont typeface="Arial" panose="020B0604020202020204" pitchFamily="34" charset="0"/>
              <a:buChar char="•"/>
            </a:pPr>
            <a:r>
              <a:rPr lang="en-US" sz="2400" dirty="0"/>
              <a:t>You'll recall that the start and end dates looked something like this:</a:t>
            </a:r>
          </a:p>
        </p:txBody>
      </p:sp>
      <p:pic>
        <p:nvPicPr>
          <p:cNvPr id="3" name="Picture 2">
            <a:extLst>
              <a:ext uri="{FF2B5EF4-FFF2-40B4-BE49-F238E27FC236}">
                <a16:creationId xmlns:a16="http://schemas.microsoft.com/office/drawing/2014/main" xmlns="" id="{BC9EF730-E22D-4945-8A71-E4DC5841EE86}"/>
              </a:ext>
            </a:extLst>
          </p:cNvPr>
          <p:cNvPicPr>
            <a:picLocks noChangeAspect="1"/>
          </p:cNvPicPr>
          <p:nvPr/>
        </p:nvPicPr>
        <p:blipFill>
          <a:blip r:embed="rId3"/>
          <a:stretch>
            <a:fillRect/>
          </a:stretch>
        </p:blipFill>
        <p:spPr>
          <a:xfrm>
            <a:off x="694372" y="2449830"/>
            <a:ext cx="7755255" cy="2044414"/>
          </a:xfrm>
          <a:prstGeom prst="rect">
            <a:avLst/>
          </a:prstGeom>
        </p:spPr>
      </p:pic>
    </p:spTree>
    <p:extLst>
      <p:ext uri="{BB962C8B-B14F-4D97-AF65-F5344CB8AC3E}">
        <p14:creationId xmlns:p14="http://schemas.microsoft.com/office/powerpoint/2010/main" val="35982041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777898"/>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the code for getting the start date:</a:t>
            </a:r>
          </a:p>
          <a:p>
            <a:r>
              <a:rPr lang="en-US" sz="2400" dirty="0">
                <a:solidFill>
                  <a:srgbClr val="ED7D31"/>
                </a:solidFill>
              </a:rPr>
              <a:t>DATE([Start] + ", 2020")</a:t>
            </a:r>
          </a:p>
          <a:p>
            <a:endParaRPr lang="en-US" sz="2400" dirty="0"/>
          </a:p>
          <a:p>
            <a:pPr marL="342900" indent="-342900">
              <a:buFont typeface="Arial" panose="020B0604020202020204" pitchFamily="34" charset="0"/>
              <a:buChar char="•"/>
            </a:pPr>
            <a:r>
              <a:rPr lang="en-US" sz="2400" dirty="0"/>
              <a:t>And here is the code for getting the end date:</a:t>
            </a:r>
          </a:p>
          <a:p>
            <a:r>
              <a:rPr lang="en-US" sz="2400" dirty="0">
                <a:solidFill>
                  <a:srgbClr val="ED7D31"/>
                </a:solidFill>
              </a:rPr>
              <a:t>DATE([End] + ", 2020") </a:t>
            </a:r>
          </a:p>
        </p:txBody>
      </p:sp>
    </p:spTree>
    <p:extLst>
      <p:ext uri="{BB962C8B-B14F-4D97-AF65-F5344CB8AC3E}">
        <p14:creationId xmlns:p14="http://schemas.microsoft.com/office/powerpoint/2010/main" val="37764028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26080" y="1129173"/>
            <a:ext cx="8091840"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quick check in Tableau reveals the expected results:</a:t>
            </a:r>
          </a:p>
        </p:txBody>
      </p:sp>
      <p:pic>
        <p:nvPicPr>
          <p:cNvPr id="2" name="Picture 1">
            <a:extLst>
              <a:ext uri="{FF2B5EF4-FFF2-40B4-BE49-F238E27FC236}">
                <a16:creationId xmlns:a16="http://schemas.microsoft.com/office/drawing/2014/main" xmlns="" id="{E46DF2A2-4C17-4261-AA78-048F7C713BFB}"/>
              </a:ext>
            </a:extLst>
          </p:cNvPr>
          <p:cNvPicPr>
            <a:picLocks noChangeAspect="1"/>
          </p:cNvPicPr>
          <p:nvPr/>
        </p:nvPicPr>
        <p:blipFill>
          <a:blip r:embed="rId3"/>
          <a:stretch>
            <a:fillRect/>
          </a:stretch>
        </p:blipFill>
        <p:spPr>
          <a:xfrm>
            <a:off x="1202480" y="1650205"/>
            <a:ext cx="6739040" cy="2886592"/>
          </a:xfrm>
          <a:prstGeom prst="rect">
            <a:avLst/>
          </a:prstGeom>
        </p:spPr>
      </p:pic>
    </p:spTree>
    <p:extLst>
      <p:ext uri="{BB962C8B-B14F-4D97-AF65-F5344CB8AC3E}">
        <p14:creationId xmlns:p14="http://schemas.microsoft.com/office/powerpoint/2010/main" val="1613883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Extending the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826995"/>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Create a calculated field named Nights Rented with the following code:</a:t>
            </a:r>
          </a:p>
          <a:p>
            <a:pPr marL="342900" indent="-342900">
              <a:buFont typeface="Arial" panose="020B0604020202020204" pitchFamily="34" charset="0"/>
              <a:buChar char="•"/>
            </a:pPr>
            <a:endParaRPr lang="en-US" sz="2400" dirty="0"/>
          </a:p>
          <a:p>
            <a:r>
              <a:rPr lang="en-US" sz="2400" dirty="0">
                <a:solidFill>
                  <a:srgbClr val="ED7D31"/>
                </a:solidFill>
              </a:rPr>
              <a:t>DATEDIFF('day', [Start Date], [End Date])</a:t>
            </a:r>
          </a:p>
        </p:txBody>
      </p:sp>
    </p:spTree>
    <p:extLst>
      <p:ext uri="{BB962C8B-B14F-4D97-AF65-F5344CB8AC3E}">
        <p14:creationId xmlns:p14="http://schemas.microsoft.com/office/powerpoint/2010/main" val="26125600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Extending the data</a:t>
            </a:r>
          </a:p>
        </p:txBody>
      </p:sp>
      <p:pic>
        <p:nvPicPr>
          <p:cNvPr id="2" name="Picture 1">
            <a:extLst>
              <a:ext uri="{FF2B5EF4-FFF2-40B4-BE49-F238E27FC236}">
                <a16:creationId xmlns:a16="http://schemas.microsoft.com/office/drawing/2014/main" xmlns="" id="{88A7EE78-F6C6-4AF5-A8E4-D4976F0731FE}"/>
              </a:ext>
            </a:extLst>
          </p:cNvPr>
          <p:cNvPicPr>
            <a:picLocks noChangeAspect="1"/>
          </p:cNvPicPr>
          <p:nvPr/>
        </p:nvPicPr>
        <p:blipFill>
          <a:blip r:embed="rId3"/>
          <a:stretch>
            <a:fillRect/>
          </a:stretch>
        </p:blipFill>
        <p:spPr>
          <a:xfrm>
            <a:off x="1133021" y="1105196"/>
            <a:ext cx="6877957" cy="3390149"/>
          </a:xfrm>
          <a:prstGeom prst="rect">
            <a:avLst/>
          </a:prstGeom>
        </p:spPr>
      </p:pic>
    </p:spTree>
    <p:extLst>
      <p:ext uri="{BB962C8B-B14F-4D97-AF65-F5344CB8AC3E}">
        <p14:creationId xmlns:p14="http://schemas.microsoft.com/office/powerpoint/2010/main" val="5036920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Extending the data</a:t>
            </a:r>
          </a:p>
        </p:txBody>
      </p:sp>
      <p:pic>
        <p:nvPicPr>
          <p:cNvPr id="2" name="Picture 1">
            <a:extLst>
              <a:ext uri="{FF2B5EF4-FFF2-40B4-BE49-F238E27FC236}">
                <a16:creationId xmlns:a16="http://schemas.microsoft.com/office/drawing/2014/main" xmlns="" id="{FF58A6B2-E9EB-48EE-AE7F-13F9283870AA}"/>
              </a:ext>
            </a:extLst>
          </p:cNvPr>
          <p:cNvPicPr>
            <a:picLocks noChangeAspect="1"/>
          </p:cNvPicPr>
          <p:nvPr/>
        </p:nvPicPr>
        <p:blipFill>
          <a:blip r:embed="rId3"/>
          <a:stretch>
            <a:fillRect/>
          </a:stretch>
        </p:blipFill>
        <p:spPr>
          <a:xfrm>
            <a:off x="628650" y="1245032"/>
            <a:ext cx="7886700" cy="3133725"/>
          </a:xfrm>
          <a:prstGeom prst="rect">
            <a:avLst/>
          </a:prstGeom>
        </p:spPr>
      </p:pic>
    </p:spTree>
    <p:extLst>
      <p:ext uri="{BB962C8B-B14F-4D97-AF65-F5344CB8AC3E}">
        <p14:creationId xmlns:p14="http://schemas.microsoft.com/office/powerpoint/2010/main" val="37979299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Enhancing user experience, analysis, and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Calculations and parameters can greatly enhance the user experience, the analysis, and the visualizations.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Let's say we want to give the vacation condo manager the ability to do some what-if analysis.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Every year, she offers a free night during the month of December. </a:t>
            </a:r>
            <a:endParaRPr lang="en-US" sz="2400" dirty="0">
              <a:solidFill>
                <a:srgbClr val="ED7D31"/>
              </a:solidFill>
            </a:endParaRPr>
          </a:p>
        </p:txBody>
      </p:sp>
    </p:spTree>
    <p:extLst>
      <p:ext uri="{BB962C8B-B14F-4D97-AF65-F5344CB8AC3E}">
        <p14:creationId xmlns:p14="http://schemas.microsoft.com/office/powerpoint/2010/main" val="17197320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208</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B168171B-CEC1-46EF-B684-CCAE0550FD43}"/>
              </a:ext>
            </a:extLst>
          </p:cNvPr>
          <p:cNvPicPr>
            <a:picLocks noChangeAspect="1"/>
          </p:cNvPicPr>
          <p:nvPr/>
        </p:nvPicPr>
        <p:blipFill rotWithShape="1">
          <a:blip r:embed="rId3"/>
          <a:srcRect l="2280" r="2056"/>
          <a:stretch/>
        </p:blipFill>
        <p:spPr>
          <a:xfrm>
            <a:off x="898052" y="139142"/>
            <a:ext cx="7347896" cy="4547158"/>
          </a:xfrm>
          <a:prstGeom prst="rect">
            <a:avLst/>
          </a:prstGeom>
        </p:spPr>
      </p:pic>
    </p:spTree>
    <p:extLst>
      <p:ext uri="{BB962C8B-B14F-4D97-AF65-F5344CB8AC3E}">
        <p14:creationId xmlns:p14="http://schemas.microsoft.com/office/powerpoint/2010/main" val="3467739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209</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391111" y="903665"/>
            <a:ext cx="4982994"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resulting dialog box, set Line Value to Free Night.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may wish to set the Label to None, or Custom with the text Free Night.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may also wish to adjust the formatting of the line:</a:t>
            </a:r>
            <a:endParaRPr lang="en-US" sz="2400" dirty="0">
              <a:solidFill>
                <a:srgbClr val="ED7D31"/>
              </a:solidFill>
            </a:endParaRPr>
          </a:p>
        </p:txBody>
      </p:sp>
      <p:pic>
        <p:nvPicPr>
          <p:cNvPr id="2" name="Picture 1">
            <a:extLst>
              <a:ext uri="{FF2B5EF4-FFF2-40B4-BE49-F238E27FC236}">
                <a16:creationId xmlns:a16="http://schemas.microsoft.com/office/drawing/2014/main" xmlns="" id="{9C1FACA0-A1B7-4925-A2C8-C26CE920B91D}"/>
              </a:ext>
            </a:extLst>
          </p:cNvPr>
          <p:cNvPicPr>
            <a:picLocks noChangeAspect="1"/>
          </p:cNvPicPr>
          <p:nvPr/>
        </p:nvPicPr>
        <p:blipFill rotWithShape="1">
          <a:blip r:embed="rId3"/>
          <a:srcRect l="14708" r="15935"/>
          <a:stretch/>
        </p:blipFill>
        <p:spPr>
          <a:xfrm>
            <a:off x="5535862" y="131113"/>
            <a:ext cx="3217027" cy="4563979"/>
          </a:xfrm>
          <a:prstGeom prst="rect">
            <a:avLst/>
          </a:prstGeom>
        </p:spPr>
      </p:pic>
    </p:spTree>
    <p:extLst>
      <p:ext uri="{BB962C8B-B14F-4D97-AF65-F5344CB8AC3E}">
        <p14:creationId xmlns:p14="http://schemas.microsoft.com/office/powerpoint/2010/main" val="218142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74978"/>
            <a:ext cx="7596822" cy="2966838"/>
          </a:xfrm>
          <a:prstGeom prst="rect">
            <a:avLst/>
          </a:prstGeom>
        </p:spPr>
        <p:txBody>
          <a:bodyPr vert="horz" wrap="square" lIns="0" tIns="12065" rIns="0" bIns="0" rtlCol="0">
            <a:spAutoFit/>
          </a:bodyPr>
          <a:lstStyle/>
          <a:p>
            <a:r>
              <a:rPr lang="en-US" sz="2400" dirty="0"/>
              <a:t>In general, you can think of the differences between the types of fields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Choosing between a dimension and measure tells Tableau how to slice or aggregate the data.</a:t>
            </a:r>
          </a:p>
          <a:p>
            <a:pPr marL="342900" indent="-342900">
              <a:buFont typeface="Arial" panose="020B0604020202020204" pitchFamily="34" charset="0"/>
              <a:buChar char="•"/>
            </a:pPr>
            <a:r>
              <a:rPr lang="en-US" sz="2400" dirty="0"/>
              <a:t>Choosing between discrete and continuous tells Tableau how to display the data with a header or an axis and defines individual colors or a gradient.</a:t>
            </a:r>
          </a:p>
        </p:txBody>
      </p:sp>
    </p:spTree>
    <p:extLst>
      <p:ext uri="{BB962C8B-B14F-4D97-AF65-F5344CB8AC3E}">
        <p14:creationId xmlns:p14="http://schemas.microsoft.com/office/powerpoint/2010/main" val="228394870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Enhancing user experience, analysis, and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5047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Create a calculated field called Gets Free Night that returns a true or false value, depending on whether the free night falls within the rental period:</a:t>
            </a:r>
          </a:p>
          <a:p>
            <a:pPr marL="342900" indent="-342900">
              <a:buFont typeface="Arial" panose="020B0604020202020204" pitchFamily="34" charset="0"/>
              <a:buChar char="•"/>
            </a:pPr>
            <a:endParaRPr lang="en-US" sz="2400" dirty="0"/>
          </a:p>
          <a:p>
            <a:r>
              <a:rPr lang="en-US" sz="2400" dirty="0">
                <a:solidFill>
                  <a:srgbClr val="ED7D31"/>
                </a:solidFill>
              </a:rPr>
              <a:t>[Free Night] &gt;= [Start Date]</a:t>
            </a:r>
          </a:p>
          <a:p>
            <a:r>
              <a:rPr lang="en-US" sz="2400" dirty="0">
                <a:solidFill>
                  <a:srgbClr val="ED7D31"/>
                </a:solidFill>
              </a:rPr>
              <a:t>AND</a:t>
            </a:r>
          </a:p>
          <a:p>
            <a:r>
              <a:rPr lang="en-US" sz="2400" dirty="0">
                <a:solidFill>
                  <a:srgbClr val="ED7D31"/>
                </a:solidFill>
              </a:rPr>
              <a:t>[Free Night] &lt;= [End Date]</a:t>
            </a:r>
          </a:p>
        </p:txBody>
      </p:sp>
    </p:spTree>
    <p:extLst>
      <p:ext uri="{BB962C8B-B14F-4D97-AF65-F5344CB8AC3E}">
        <p14:creationId xmlns:p14="http://schemas.microsoft.com/office/powerpoint/2010/main" val="36566698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7CFCE75D-FDB1-4BB9-9DEB-BBFB4C045642}"/>
              </a:ext>
            </a:extLst>
          </p:cNvPr>
          <p:cNvPicPr>
            <a:picLocks noChangeAspect="1"/>
          </p:cNvPicPr>
          <p:nvPr/>
        </p:nvPicPr>
        <p:blipFill>
          <a:blip r:embed="rId3"/>
          <a:stretch>
            <a:fillRect/>
          </a:stretch>
        </p:blipFill>
        <p:spPr>
          <a:xfrm>
            <a:off x="1508946" y="139142"/>
            <a:ext cx="6126108" cy="4486960"/>
          </a:xfrm>
          <a:prstGeom prst="rect">
            <a:avLst/>
          </a:prstGeom>
        </p:spPr>
      </p:pic>
    </p:spTree>
    <p:extLst>
      <p:ext uri="{BB962C8B-B14F-4D97-AF65-F5344CB8AC3E}">
        <p14:creationId xmlns:p14="http://schemas.microsoft.com/office/powerpoint/2010/main" val="1447708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Meeting business requirements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16424"/>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Sometimes, data doesn't exactly match what your organization wants.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example, the measures in the data may not be the exact metrics required to make key business decisions.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Or dimension values may need to be grouped according to a certain set of rules. </a:t>
            </a:r>
            <a:endParaRPr lang="en-US" sz="2400" dirty="0">
              <a:solidFill>
                <a:srgbClr val="ED7D31"/>
              </a:solidFill>
            </a:endParaRPr>
          </a:p>
        </p:txBody>
      </p:sp>
    </p:spTree>
    <p:extLst>
      <p:ext uri="{BB962C8B-B14F-4D97-AF65-F5344CB8AC3E}">
        <p14:creationId xmlns:p14="http://schemas.microsoft.com/office/powerpoint/2010/main" val="20606948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Meeting business requirements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example, consider that the measure Rent is simply the base rent and does not include the discount or taxes. </a:t>
            </a:r>
          </a:p>
          <a:p>
            <a:pPr marL="342900" indent="-342900">
              <a:buFont typeface="Arial" panose="020B0604020202020204" pitchFamily="34" charset="0"/>
              <a:buChar char="•"/>
            </a:pPr>
            <a:r>
              <a:rPr lang="en-US" sz="2400" dirty="0"/>
              <a:t>Those are separate fields in the data. </a:t>
            </a:r>
          </a:p>
          <a:p>
            <a:pPr marL="342900" indent="-342900">
              <a:buFont typeface="Arial" panose="020B0604020202020204" pitchFamily="34" charset="0"/>
              <a:buChar char="•"/>
            </a:pPr>
            <a:r>
              <a:rPr lang="en-US" sz="2400" dirty="0"/>
              <a:t>If you needed to analyze the total Revenue, you'd need to calculate it. That calculation might look something like this:</a:t>
            </a:r>
            <a:endParaRPr lang="en-US" sz="2400" dirty="0">
              <a:solidFill>
                <a:srgbClr val="ED7D31"/>
              </a:solidFill>
            </a:endParaRPr>
          </a:p>
          <a:p>
            <a:r>
              <a:rPr lang="en-US" sz="2400" dirty="0">
                <a:solidFill>
                  <a:srgbClr val="ED7D31"/>
                </a:solidFill>
              </a:rPr>
              <a:t>[Rent] - [Discount] + ([Tax per Night] * [Nights Rented])</a:t>
            </a:r>
          </a:p>
        </p:txBody>
      </p:sp>
    </p:spTree>
    <p:extLst>
      <p:ext uri="{BB962C8B-B14F-4D97-AF65-F5344CB8AC3E}">
        <p14:creationId xmlns:p14="http://schemas.microsoft.com/office/powerpoint/2010/main" val="2920670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 hoc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8" y="1028881"/>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Let's say you have a simple view that shows the Revenue per Guest, like this:</a:t>
            </a:r>
          </a:p>
        </p:txBody>
      </p:sp>
      <p:pic>
        <p:nvPicPr>
          <p:cNvPr id="2" name="Picture 1">
            <a:extLst>
              <a:ext uri="{FF2B5EF4-FFF2-40B4-BE49-F238E27FC236}">
                <a16:creationId xmlns:a16="http://schemas.microsoft.com/office/drawing/2014/main" xmlns="" id="{CD9C2C16-4735-4B55-9AEC-B3DDD9613373}"/>
              </a:ext>
            </a:extLst>
          </p:cNvPr>
          <p:cNvPicPr>
            <a:picLocks noChangeAspect="1"/>
          </p:cNvPicPr>
          <p:nvPr/>
        </p:nvPicPr>
        <p:blipFill>
          <a:blip r:embed="rId3"/>
          <a:stretch>
            <a:fillRect/>
          </a:stretch>
        </p:blipFill>
        <p:spPr>
          <a:xfrm>
            <a:off x="1528762" y="1656617"/>
            <a:ext cx="6086475" cy="3038475"/>
          </a:xfrm>
          <a:prstGeom prst="rect">
            <a:avLst/>
          </a:prstGeom>
        </p:spPr>
      </p:pic>
    </p:spTree>
    <p:extLst>
      <p:ext uri="{BB962C8B-B14F-4D97-AF65-F5344CB8AC3E}">
        <p14:creationId xmlns:p14="http://schemas.microsoft.com/office/powerpoint/2010/main" val="1067299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 hoc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80066"/>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example, we've double-clicked the empty space on the Marks shelf:</a:t>
            </a:r>
            <a:endParaRPr lang="en-US" sz="2400" dirty="0">
              <a:solidFill>
                <a:srgbClr val="ED7D31"/>
              </a:solidFill>
            </a:endParaRPr>
          </a:p>
        </p:txBody>
      </p:sp>
      <p:pic>
        <p:nvPicPr>
          <p:cNvPr id="2" name="Picture 1">
            <a:extLst>
              <a:ext uri="{FF2B5EF4-FFF2-40B4-BE49-F238E27FC236}">
                <a16:creationId xmlns:a16="http://schemas.microsoft.com/office/drawing/2014/main" xmlns="" id="{7D69929C-CBC6-4ACC-83C4-D214560FE21C}"/>
              </a:ext>
            </a:extLst>
          </p:cNvPr>
          <p:cNvPicPr>
            <a:picLocks noChangeAspect="1"/>
          </p:cNvPicPr>
          <p:nvPr/>
        </p:nvPicPr>
        <p:blipFill rotWithShape="1">
          <a:blip r:embed="rId3"/>
          <a:srcRect l="25690" r="29027"/>
          <a:stretch/>
        </p:blipFill>
        <p:spPr>
          <a:xfrm>
            <a:off x="3120561" y="1982282"/>
            <a:ext cx="2902878" cy="2564209"/>
          </a:xfrm>
          <a:prstGeom prst="rect">
            <a:avLst/>
          </a:prstGeom>
        </p:spPr>
      </p:pic>
    </p:spTree>
    <p:extLst>
      <p:ext uri="{BB962C8B-B14F-4D97-AF65-F5344CB8AC3E}">
        <p14:creationId xmlns:p14="http://schemas.microsoft.com/office/powerpoint/2010/main" val="13636396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216</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792679A0-A8C1-4F2C-807B-BDF78C76B14A}"/>
              </a:ext>
            </a:extLst>
          </p:cNvPr>
          <p:cNvPicPr>
            <a:picLocks noChangeAspect="1"/>
          </p:cNvPicPr>
          <p:nvPr/>
        </p:nvPicPr>
        <p:blipFill>
          <a:blip r:embed="rId3"/>
          <a:stretch>
            <a:fillRect/>
          </a:stretch>
        </p:blipFill>
        <p:spPr>
          <a:xfrm>
            <a:off x="1300914" y="138202"/>
            <a:ext cx="6542171" cy="4556890"/>
          </a:xfrm>
          <a:prstGeom prst="rect">
            <a:avLst/>
          </a:prstGeom>
        </p:spPr>
      </p:pic>
    </p:spTree>
    <p:extLst>
      <p:ext uri="{BB962C8B-B14F-4D97-AF65-F5344CB8AC3E}">
        <p14:creationId xmlns:p14="http://schemas.microsoft.com/office/powerpoint/2010/main" val="31721764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Performance considerations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working with a small dataset and an efficient database, you often won't notice inefficient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With larger datasets, the efficiency of your calculations can start to make a difference to the speed at which a view is rendered.</a:t>
            </a:r>
            <a:endParaRPr lang="en-US" sz="2400" dirty="0">
              <a:solidFill>
                <a:srgbClr val="ED7D31"/>
              </a:solidFill>
            </a:endParaRPr>
          </a:p>
        </p:txBody>
      </p:sp>
    </p:spTree>
    <p:extLst>
      <p:ext uri="{BB962C8B-B14F-4D97-AF65-F5344CB8AC3E}">
        <p14:creationId xmlns:p14="http://schemas.microsoft.com/office/powerpoint/2010/main" val="35501218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Performance considerations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824122" y="989590"/>
            <a:ext cx="7905190" cy="3705502"/>
          </a:xfrm>
          <a:prstGeom prst="rect">
            <a:avLst/>
          </a:prstGeom>
        </p:spPr>
        <p:txBody>
          <a:bodyPr vert="horz" wrap="square" lIns="0" tIns="12065" rIns="0" bIns="0" rtlCol="0">
            <a:spAutoFit/>
          </a:bodyPr>
          <a:lstStyle/>
          <a:p>
            <a:r>
              <a:rPr lang="en-US" sz="2400" dirty="0">
                <a:solidFill>
                  <a:srgbClr val="ED7D31"/>
                </a:solidFill>
              </a:rPr>
              <a:t>//This is potentially less efficient...</a:t>
            </a:r>
          </a:p>
          <a:p>
            <a:r>
              <a:rPr lang="en-US" sz="2400" dirty="0">
                <a:solidFill>
                  <a:srgbClr val="ED7D31"/>
                </a:solidFill>
              </a:rPr>
              <a:t>IF [Type] = "Dog" AND [Age] &lt; 1 THEN "Puppy" </a:t>
            </a:r>
          </a:p>
          <a:p>
            <a:r>
              <a:rPr lang="en-US" sz="2400" dirty="0">
                <a:solidFill>
                  <a:srgbClr val="ED7D31"/>
                </a:solidFill>
              </a:rPr>
              <a:t>ELSEIF [Type] = "Cat" AND [Age] &lt; 1 THEN "Kitten" </a:t>
            </a:r>
          </a:p>
          <a:p>
            <a:r>
              <a:rPr lang="en-US" sz="2400" dirty="0">
                <a:solidFill>
                  <a:srgbClr val="ED7D31"/>
                </a:solidFill>
              </a:rPr>
              <a:t>END</a:t>
            </a:r>
          </a:p>
          <a:p>
            <a:r>
              <a:rPr lang="en-US" sz="2400" dirty="0">
                <a:solidFill>
                  <a:srgbClr val="ED7D31"/>
                </a:solidFill>
              </a:rPr>
              <a:t>//...than this code:</a:t>
            </a:r>
          </a:p>
          <a:p>
            <a:r>
              <a:rPr lang="en-US" sz="2400" dirty="0">
                <a:solidFill>
                  <a:srgbClr val="ED7D31"/>
                </a:solidFill>
              </a:rPr>
              <a:t>IF [Age] &lt; 1 THEN</a:t>
            </a:r>
          </a:p>
          <a:p>
            <a:r>
              <a:rPr lang="en-US" sz="2400" dirty="0">
                <a:solidFill>
                  <a:srgbClr val="ED7D31"/>
                </a:solidFill>
              </a:rPr>
              <a:t>    IF [Type] = "Dog" THEN "Puppy"</a:t>
            </a:r>
          </a:p>
          <a:p>
            <a:r>
              <a:rPr lang="en-US" sz="2400" dirty="0">
                <a:solidFill>
                  <a:srgbClr val="ED7D31"/>
                </a:solidFill>
              </a:rPr>
              <a:t>    ELSEIF [Type] = "Cat" THEN "Kitten"</a:t>
            </a:r>
          </a:p>
          <a:p>
            <a:r>
              <a:rPr lang="en-US" sz="2400" dirty="0">
                <a:solidFill>
                  <a:srgbClr val="ED7D31"/>
                </a:solidFill>
              </a:rPr>
              <a:t>    END</a:t>
            </a:r>
          </a:p>
          <a:p>
            <a:r>
              <a:rPr lang="en-US" sz="2400" dirty="0">
                <a:solidFill>
                  <a:srgbClr val="ED7D31"/>
                </a:solidFill>
              </a:rPr>
              <a:t>END </a:t>
            </a:r>
          </a:p>
        </p:txBody>
      </p:sp>
    </p:spTree>
    <p:extLst>
      <p:ext uri="{BB962C8B-B14F-4D97-AF65-F5344CB8AC3E}">
        <p14:creationId xmlns:p14="http://schemas.microsoft.com/office/powerpoint/2010/main" val="40932566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84866"/>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Calculations open amazing possibilities in Tableau. </a:t>
            </a:r>
          </a:p>
          <a:p>
            <a:pPr marL="342900" indent="-342900">
              <a:buFont typeface="Arial" panose="020B0604020202020204" pitchFamily="34" charset="0"/>
              <a:buChar char="•"/>
            </a:pPr>
            <a:r>
              <a:rPr lang="en-US" sz="2400" dirty="0"/>
              <a:t>You are no longer confined to the fields in the source data. </a:t>
            </a:r>
          </a:p>
          <a:p>
            <a:pPr marL="342900" indent="-342900">
              <a:buFont typeface="Arial" panose="020B0604020202020204" pitchFamily="34" charset="0"/>
              <a:buChar char="•"/>
            </a:pPr>
            <a:r>
              <a:rPr lang="en-US" sz="2400" dirty="0"/>
              <a:t>With calculations, you can extend the data by adding new dimensions and measures, fix bad or poorly formatted data, and enhance the user experience with parameters for user input and calculations that enhance the visualizations.</a:t>
            </a:r>
          </a:p>
        </p:txBody>
      </p:sp>
    </p:spTree>
    <p:extLst>
      <p:ext uri="{BB962C8B-B14F-4D97-AF65-F5344CB8AC3E}">
        <p14:creationId xmlns:p14="http://schemas.microsoft.com/office/powerpoint/2010/main" val="253862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new connection to a data source is an invitation to explore and discover! At times, you may come to the data with very well-defined questions and a strong sense of what you expect to find.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Other times, you will come to the data with general questions and very little idea of what you will find. </a:t>
            </a:r>
          </a:p>
        </p:txBody>
      </p:sp>
    </p:spTree>
    <p:extLst>
      <p:ext uri="{BB962C8B-B14F-4D97-AF65-F5344CB8AC3E}">
        <p14:creationId xmlns:p14="http://schemas.microsoft.com/office/powerpoint/2010/main" val="189950531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4</a:t>
            </a:r>
          </a:p>
        </p:txBody>
      </p:sp>
    </p:spTree>
    <p:extLst>
      <p:ext uri="{BB962C8B-B14F-4D97-AF65-F5344CB8AC3E}">
        <p14:creationId xmlns:p14="http://schemas.microsoft.com/office/powerpoint/2010/main" val="26493319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5. Leveraging Level of Detail Calculations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176" y="4407572"/>
            <a:ext cx="948883" cy="352938"/>
          </a:xfrm>
          <a:prstGeom prst="rect">
            <a:avLst/>
          </a:prstGeom>
        </p:spPr>
      </p:pic>
    </p:spTree>
    <p:extLst>
      <p:ext uri="{BB962C8B-B14F-4D97-AF65-F5344CB8AC3E}">
        <p14:creationId xmlns:p14="http://schemas.microsoft.com/office/powerpoint/2010/main" val="8490090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Leveraging Level of Detail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In this lesson, we'll cover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Overview of level of detail</a:t>
            </a:r>
          </a:p>
          <a:p>
            <a:pPr marL="342900" indent="-342900">
              <a:buFont typeface="Arial" panose="020B0604020202020204" pitchFamily="34" charset="0"/>
              <a:buChar char="•"/>
            </a:pPr>
            <a:r>
              <a:rPr lang="en-US" sz="2400" dirty="0"/>
              <a:t>Level of detail calculation syntax and variations</a:t>
            </a:r>
          </a:p>
          <a:p>
            <a:pPr marL="342900" indent="-342900">
              <a:buFont typeface="Arial" panose="020B0604020202020204" pitchFamily="34" charset="0"/>
              <a:buChar char="•"/>
            </a:pPr>
            <a:r>
              <a:rPr lang="en-US" sz="2400" dirty="0"/>
              <a:t>Examples of FIXED level of detail calculations</a:t>
            </a:r>
          </a:p>
          <a:p>
            <a:pPr marL="342900" indent="-342900">
              <a:buFont typeface="Arial" panose="020B0604020202020204" pitchFamily="34" charset="0"/>
              <a:buChar char="•"/>
            </a:pPr>
            <a:r>
              <a:rPr lang="en-US" sz="2400" dirty="0"/>
              <a:t>Examples of INCLUDE level of detail calculations</a:t>
            </a:r>
          </a:p>
          <a:p>
            <a:pPr marL="342900" indent="-342900">
              <a:buFont typeface="Arial" panose="020B0604020202020204" pitchFamily="34" charset="0"/>
              <a:buChar char="•"/>
            </a:pPr>
            <a:r>
              <a:rPr lang="en-US" sz="2400" dirty="0"/>
              <a:t>Examples of EXCLUDE level of detail calculations</a:t>
            </a:r>
            <a:endParaRPr lang="en-US" sz="2400" dirty="0">
              <a:solidFill>
                <a:srgbClr val="ED7D31"/>
              </a:solidFill>
            </a:endParaRPr>
          </a:p>
        </p:txBody>
      </p:sp>
    </p:spTree>
    <p:extLst>
      <p:ext uri="{BB962C8B-B14F-4D97-AF65-F5344CB8AC3E}">
        <p14:creationId xmlns:p14="http://schemas.microsoft.com/office/powerpoint/2010/main" val="30004176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Overview of level of detail</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What does the term level of detail mean? A lot depends on the context in which the term is used. Within Tableau, we'll distinguish several levels of detail, each of which is vitally important to understand in order to properly analyze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level of detail</a:t>
            </a:r>
          </a:p>
          <a:p>
            <a:pPr marL="342900" indent="-342900">
              <a:buFont typeface="Arial" panose="020B0604020202020204" pitchFamily="34" charset="0"/>
              <a:buChar char="•"/>
            </a:pPr>
            <a:r>
              <a:rPr lang="en-US" sz="2400" dirty="0"/>
              <a:t>View level of detail</a:t>
            </a:r>
          </a:p>
          <a:p>
            <a:pPr marL="342900" indent="-342900">
              <a:buFont typeface="Arial" panose="020B0604020202020204" pitchFamily="34" charset="0"/>
              <a:buChar char="•"/>
            </a:pPr>
            <a:r>
              <a:rPr lang="en-US" sz="2400" dirty="0"/>
              <a:t>Calculated level of detail</a:t>
            </a:r>
            <a:endParaRPr lang="en-US" sz="2400" dirty="0">
              <a:solidFill>
                <a:srgbClr val="ED7D31"/>
              </a:solidFill>
            </a:endParaRPr>
          </a:p>
        </p:txBody>
      </p:sp>
    </p:spTree>
    <p:extLst>
      <p:ext uri="{BB962C8B-B14F-4D97-AF65-F5344CB8AC3E}">
        <p14:creationId xmlns:p14="http://schemas.microsoft.com/office/powerpoint/2010/main" val="5020763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Overview of level of detail</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74991" y="1182552"/>
            <a:ext cx="7994015"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the following data set, with a data level of detail of one record per customer:</a:t>
            </a:r>
            <a:endParaRPr lang="en-US" sz="2400" dirty="0">
              <a:solidFill>
                <a:srgbClr val="ED7D31"/>
              </a:solidFill>
            </a:endParaRPr>
          </a:p>
        </p:txBody>
      </p:sp>
      <p:graphicFrame>
        <p:nvGraphicFramePr>
          <p:cNvPr id="2" name="Table 1">
            <a:extLst>
              <a:ext uri="{FF2B5EF4-FFF2-40B4-BE49-F238E27FC236}">
                <a16:creationId xmlns:a16="http://schemas.microsoft.com/office/drawing/2014/main" xmlns="" id="{DB38262F-6FE6-46E1-B7B8-46A76E46AC2F}"/>
              </a:ext>
            </a:extLst>
          </p:cNvPr>
          <p:cNvGraphicFramePr>
            <a:graphicFrameLocks noGrp="1"/>
          </p:cNvGraphicFramePr>
          <p:nvPr>
            <p:extLst>
              <p:ext uri="{D42A27DB-BD31-4B8C-83A1-F6EECF244321}">
                <p14:modId xmlns:p14="http://schemas.microsoft.com/office/powerpoint/2010/main" val="886471045"/>
              </p:ext>
            </p:extLst>
          </p:nvPr>
        </p:nvGraphicFramePr>
        <p:xfrm>
          <a:off x="574992" y="2238956"/>
          <a:ext cx="7994015" cy="2150579"/>
        </p:xfrm>
        <a:graphic>
          <a:graphicData uri="http://schemas.openxmlformats.org/drawingml/2006/table">
            <a:tbl>
              <a:tblPr/>
              <a:tblGrid>
                <a:gridCol w="1598803">
                  <a:extLst>
                    <a:ext uri="{9D8B030D-6E8A-4147-A177-3AD203B41FA5}">
                      <a16:colId xmlns:a16="http://schemas.microsoft.com/office/drawing/2014/main" xmlns="" val="4227245341"/>
                    </a:ext>
                  </a:extLst>
                </a:gridCol>
                <a:gridCol w="1598803">
                  <a:extLst>
                    <a:ext uri="{9D8B030D-6E8A-4147-A177-3AD203B41FA5}">
                      <a16:colId xmlns:a16="http://schemas.microsoft.com/office/drawing/2014/main" xmlns="" val="2886678144"/>
                    </a:ext>
                  </a:extLst>
                </a:gridCol>
                <a:gridCol w="1598803">
                  <a:extLst>
                    <a:ext uri="{9D8B030D-6E8A-4147-A177-3AD203B41FA5}">
                      <a16:colId xmlns:a16="http://schemas.microsoft.com/office/drawing/2014/main" xmlns="" val="2510882627"/>
                    </a:ext>
                  </a:extLst>
                </a:gridCol>
                <a:gridCol w="1598803">
                  <a:extLst>
                    <a:ext uri="{9D8B030D-6E8A-4147-A177-3AD203B41FA5}">
                      <a16:colId xmlns:a16="http://schemas.microsoft.com/office/drawing/2014/main" xmlns="" val="607888868"/>
                    </a:ext>
                  </a:extLst>
                </a:gridCol>
                <a:gridCol w="1598803">
                  <a:extLst>
                    <a:ext uri="{9D8B030D-6E8A-4147-A177-3AD203B41FA5}">
                      <a16:colId xmlns:a16="http://schemas.microsoft.com/office/drawing/2014/main" xmlns="" val="2996005262"/>
                    </a:ext>
                  </a:extLst>
                </a:gridCol>
              </a:tblGrid>
              <a:tr h="650243">
                <a:tc>
                  <a:txBody>
                    <a:bodyPr/>
                    <a:lstStyle/>
                    <a:p>
                      <a:r>
                        <a:rPr lang="en-US" sz="1800" b="1" dirty="0">
                          <a:effectLst/>
                          <a:latin typeface="Lato"/>
                        </a:rPr>
                        <a:t>Customer</a:t>
                      </a:r>
                      <a:endParaRPr lang="en-US" sz="1800" dirty="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dirty="0">
                          <a:effectLst/>
                          <a:latin typeface="Lato"/>
                        </a:rPr>
                        <a:t>State</a:t>
                      </a:r>
                      <a:endParaRPr lang="en-US" sz="1800" dirty="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dirty="0">
                          <a:effectLst/>
                          <a:latin typeface="Lato"/>
                        </a:rPr>
                        <a:t>Membership Date</a:t>
                      </a:r>
                      <a:endParaRPr lang="en-US" sz="1800" dirty="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dirty="0">
                          <a:effectLst/>
                          <a:latin typeface="Lato"/>
                        </a:rPr>
                        <a:t>Membership Level</a:t>
                      </a:r>
                      <a:endParaRPr lang="en-US" sz="1800" dirty="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dirty="0">
                          <a:effectLst/>
                          <a:latin typeface="Lato"/>
                        </a:rPr>
                        <a:t>Orders</a:t>
                      </a:r>
                      <a:endParaRPr lang="en-US" sz="1800" dirty="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355109550"/>
                  </a:ext>
                </a:extLst>
              </a:tr>
              <a:tr h="375084">
                <a:tc>
                  <a:txBody>
                    <a:bodyPr/>
                    <a:lstStyle/>
                    <a:p>
                      <a:r>
                        <a:rPr lang="en-US" sz="1800" b="0" dirty="0">
                          <a:effectLst/>
                          <a:latin typeface="Lato"/>
                        </a:rPr>
                        <a:t>Neil</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Kansas</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2009-05-05</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Silver</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1</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783992904"/>
                  </a:ext>
                </a:extLst>
              </a:tr>
              <a:tr h="375084">
                <a:tc>
                  <a:txBody>
                    <a:bodyPr/>
                    <a:lstStyle/>
                    <a:p>
                      <a:r>
                        <a:rPr lang="en-US" sz="1800" b="0" dirty="0">
                          <a:effectLst/>
                          <a:latin typeface="Lato"/>
                        </a:rPr>
                        <a:t>Jeane</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Kansas</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2012-03-17</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Gold</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5</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4180972279"/>
                  </a:ext>
                </a:extLst>
              </a:tr>
              <a:tr h="375084">
                <a:tc>
                  <a:txBody>
                    <a:bodyPr/>
                    <a:lstStyle/>
                    <a:p>
                      <a:r>
                        <a:rPr lang="en-US" sz="1800" b="0" dirty="0">
                          <a:effectLst/>
                          <a:latin typeface="Lato"/>
                        </a:rPr>
                        <a:t>George</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Oklahoma</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2016-02-01</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Gold</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10</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186357386"/>
                  </a:ext>
                </a:extLst>
              </a:tr>
              <a:tr h="375084">
                <a:tc>
                  <a:txBody>
                    <a:bodyPr/>
                    <a:lstStyle/>
                    <a:p>
                      <a:r>
                        <a:rPr lang="en-US" sz="1800" b="0" dirty="0">
                          <a:effectLst/>
                          <a:latin typeface="Lato"/>
                        </a:rPr>
                        <a:t>Wilma</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Texas</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2018-09-17</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Silver</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4</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461615019"/>
                  </a:ext>
                </a:extLst>
              </a:tr>
            </a:tbl>
          </a:graphicData>
        </a:graphic>
      </p:graphicFrame>
    </p:spTree>
    <p:extLst>
      <p:ext uri="{BB962C8B-B14F-4D97-AF65-F5344CB8AC3E}">
        <p14:creationId xmlns:p14="http://schemas.microsoft.com/office/powerpoint/2010/main" val="27630557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225</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80284"/>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consider a view created from the data with a view level of detail of state:</a:t>
            </a:r>
            <a:endParaRPr lang="en-US" sz="2400" dirty="0">
              <a:solidFill>
                <a:srgbClr val="ED7D31"/>
              </a:solidFill>
            </a:endParaRPr>
          </a:p>
        </p:txBody>
      </p:sp>
      <p:pic>
        <p:nvPicPr>
          <p:cNvPr id="2" name="Picture 1">
            <a:extLst>
              <a:ext uri="{FF2B5EF4-FFF2-40B4-BE49-F238E27FC236}">
                <a16:creationId xmlns:a16="http://schemas.microsoft.com/office/drawing/2014/main" xmlns="" id="{3D428B1C-716F-4CBF-B13F-AC7D42465304}"/>
              </a:ext>
            </a:extLst>
          </p:cNvPr>
          <p:cNvPicPr>
            <a:picLocks noChangeAspect="1"/>
          </p:cNvPicPr>
          <p:nvPr/>
        </p:nvPicPr>
        <p:blipFill rotWithShape="1">
          <a:blip r:embed="rId3"/>
          <a:srcRect l="4106" r="4246"/>
          <a:stretch/>
        </p:blipFill>
        <p:spPr>
          <a:xfrm>
            <a:off x="1949116" y="1149267"/>
            <a:ext cx="5237747" cy="3438525"/>
          </a:xfrm>
          <a:prstGeom prst="rect">
            <a:avLst/>
          </a:prstGeom>
        </p:spPr>
      </p:pic>
    </p:spTree>
    <p:extLst>
      <p:ext uri="{BB962C8B-B14F-4D97-AF65-F5344CB8AC3E}">
        <p14:creationId xmlns:p14="http://schemas.microsoft.com/office/powerpoint/2010/main" val="1637420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Overview of level of detail</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48497"/>
            <a:ext cx="7596822" cy="3336170"/>
          </a:xfrm>
          <a:prstGeom prst="rect">
            <a:avLst/>
          </a:prstGeom>
        </p:spPr>
        <p:txBody>
          <a:bodyPr vert="horz" wrap="square" lIns="0" tIns="12065" rIns="0" bIns="0" rtlCol="0">
            <a:spAutoFit/>
          </a:bodyPr>
          <a:lstStyle/>
          <a:p>
            <a:r>
              <a:rPr lang="en-US" sz="2400" dirty="0"/>
              <a:t>Based on that view, we might want to enhance our understanding by asking additional questions, such as the following:</a:t>
            </a:r>
          </a:p>
          <a:p>
            <a:pPr marL="342900" indent="-342900">
              <a:buFont typeface="Arial" panose="020B0604020202020204" pitchFamily="34" charset="0"/>
              <a:buChar char="•"/>
            </a:pPr>
            <a:r>
              <a:rPr lang="en-US" sz="2400" dirty="0"/>
              <a:t>Which customer was the first member of each state in the view?</a:t>
            </a:r>
          </a:p>
          <a:p>
            <a:pPr marL="342900" indent="-342900">
              <a:buFont typeface="Arial" panose="020B0604020202020204" pitchFamily="34" charset="0"/>
              <a:buChar char="•"/>
            </a:pPr>
            <a:r>
              <a:rPr lang="en-US" sz="2400" dirty="0"/>
              <a:t>How does the number of orders per state compare to the average number of orders for all states?</a:t>
            </a:r>
          </a:p>
          <a:p>
            <a:pPr marL="342900" indent="-342900">
              <a:buFont typeface="Arial" panose="020B0604020202020204" pitchFamily="34" charset="0"/>
              <a:buChar char="•"/>
            </a:pPr>
            <a:r>
              <a:rPr lang="en-US" sz="2400" dirty="0"/>
              <a:t>Which membership level had the highest or lowest number of orders per state?</a:t>
            </a:r>
            <a:endParaRPr lang="en-US" sz="2400" dirty="0">
              <a:solidFill>
                <a:srgbClr val="ED7D31"/>
              </a:solidFill>
            </a:endParaRPr>
          </a:p>
        </p:txBody>
      </p:sp>
    </p:spTree>
    <p:extLst>
      <p:ext uri="{BB962C8B-B14F-4D97-AF65-F5344CB8AC3E}">
        <p14:creationId xmlns:p14="http://schemas.microsoft.com/office/powerpoint/2010/main" val="19245840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Level of detail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44517"/>
            <a:ext cx="7596822" cy="2597506"/>
          </a:xfrm>
          <a:prstGeom prst="rect">
            <a:avLst/>
          </a:prstGeom>
        </p:spPr>
        <p:txBody>
          <a:bodyPr vert="horz" wrap="square" lIns="0" tIns="12065" rIns="0" bIns="0" rtlCol="0">
            <a:spAutoFit/>
          </a:bodyPr>
          <a:lstStyle/>
          <a:p>
            <a:pPr algn="ctr"/>
            <a:r>
              <a:rPr lang="en-US" sz="2400" b="1" dirty="0"/>
              <a:t>Level of detail syntax</a:t>
            </a:r>
          </a:p>
          <a:p>
            <a:pPr algn="ctr"/>
            <a:endParaRPr lang="en-US" sz="2400" b="1" dirty="0"/>
          </a:p>
          <a:p>
            <a:pPr marL="342900" indent="-342900">
              <a:buFont typeface="Arial" panose="020B0604020202020204" pitchFamily="34" charset="0"/>
              <a:buChar char="•"/>
            </a:pPr>
            <a:r>
              <a:rPr lang="en-US" sz="2400" dirty="0"/>
              <a:t>Level of detail calculations follow this basic pattern of syntax:</a:t>
            </a:r>
          </a:p>
          <a:p>
            <a:pPr marL="342900" indent="-342900">
              <a:buFont typeface="Arial" panose="020B0604020202020204" pitchFamily="34" charset="0"/>
              <a:buChar char="•"/>
            </a:pPr>
            <a:endParaRPr lang="en-US" sz="2400" dirty="0"/>
          </a:p>
          <a:p>
            <a:r>
              <a:rPr lang="en-US" sz="2400" dirty="0">
                <a:solidFill>
                  <a:srgbClr val="ED7D31"/>
                </a:solidFill>
              </a:rPr>
              <a:t>{FIXED|INCLUDE|EXCLUDE [Dim 1],[Dim 2] : AGG([Field])}</a:t>
            </a:r>
          </a:p>
        </p:txBody>
      </p:sp>
    </p:spTree>
    <p:extLst>
      <p:ext uri="{BB962C8B-B14F-4D97-AF65-F5344CB8AC3E}">
        <p14:creationId xmlns:p14="http://schemas.microsoft.com/office/powerpoint/2010/main" val="17695373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Level of detail types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56529"/>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Three types of level of detail calculations are used in Tableau: FIXED, INCLUDE, and EXCLUDE.</a:t>
            </a:r>
            <a:endParaRPr lang="en-US" sz="2400" dirty="0">
              <a:solidFill>
                <a:srgbClr val="ED7D31"/>
              </a:solidFill>
            </a:endParaRPr>
          </a:p>
        </p:txBody>
      </p:sp>
    </p:spTree>
    <p:extLst>
      <p:ext uri="{BB962C8B-B14F-4D97-AF65-F5344CB8AC3E}">
        <p14:creationId xmlns:p14="http://schemas.microsoft.com/office/powerpoint/2010/main" val="331303260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FIXED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8113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Fixed level of detail expressions work at the level of detail that's specified by the list of dimensions in the code, regardless of what dimensions are in the view.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example, the following code returns the average orders per state, regardless of what other dimensions are in the view:</a:t>
            </a:r>
          </a:p>
          <a:p>
            <a:pPr marL="342900" indent="-342900">
              <a:buFont typeface="Arial" panose="020B0604020202020204" pitchFamily="34" charset="0"/>
              <a:buChar char="•"/>
            </a:pPr>
            <a:endParaRPr lang="en-US" sz="2400" dirty="0"/>
          </a:p>
          <a:p>
            <a:r>
              <a:rPr lang="en-US" sz="2400" dirty="0">
                <a:solidFill>
                  <a:srgbClr val="ED7D31"/>
                </a:solidFill>
              </a:rPr>
              <a:t>{FIXED [State] : AVG([Orders])} </a:t>
            </a:r>
          </a:p>
        </p:txBody>
      </p:sp>
    </p:spTree>
    <p:extLst>
      <p:ext uri="{BB962C8B-B14F-4D97-AF65-F5344CB8AC3E}">
        <p14:creationId xmlns:p14="http://schemas.microsoft.com/office/powerpoint/2010/main" val="645499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85331" y="1143809"/>
            <a:ext cx="7773338"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Bar charts visually represent data in a way that makes the comparison of values across different categories easy.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length of the bar is the primary means by which you will visually understand the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may also incorporate color, size, stacking, and order to communicate additional attributes and values.</a:t>
            </a:r>
          </a:p>
        </p:txBody>
      </p:sp>
    </p:spTree>
    <p:extLst>
      <p:ext uri="{BB962C8B-B14F-4D97-AF65-F5344CB8AC3E}">
        <p14:creationId xmlns:p14="http://schemas.microsoft.com/office/powerpoint/2010/main" val="241666228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FIXED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65097"/>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may include as many dimensions as needed or none. </a:t>
            </a:r>
          </a:p>
          <a:p>
            <a:pPr marL="342900" indent="-342900">
              <a:buFont typeface="Arial" panose="020B0604020202020204" pitchFamily="34" charset="0"/>
              <a:buChar char="•"/>
            </a:pPr>
            <a:r>
              <a:rPr lang="en-US" sz="2400" dirty="0"/>
              <a:t>The following code represents a fixed calculation of the average orders for the entire set of data from the data source:</a:t>
            </a:r>
          </a:p>
          <a:p>
            <a:r>
              <a:rPr lang="en-US" sz="2400" dirty="0">
                <a:solidFill>
                  <a:srgbClr val="ED7D31"/>
                </a:solidFill>
              </a:rPr>
              <a:t>{FIXED : AVG([Orders])} </a:t>
            </a:r>
            <a:endParaRPr lang="en-US" sz="2400" dirty="0"/>
          </a:p>
          <a:p>
            <a:pPr marL="342900" indent="-342900">
              <a:buFont typeface="Arial" panose="020B0604020202020204" pitchFamily="34" charset="0"/>
              <a:buChar char="•"/>
            </a:pPr>
            <a:r>
              <a:rPr lang="en-US" sz="2400" dirty="0"/>
              <a:t>Alternately, you might write the calculation in the following way with identical results:</a:t>
            </a:r>
          </a:p>
          <a:p>
            <a:r>
              <a:rPr lang="en-US" sz="2400" dirty="0">
                <a:solidFill>
                  <a:srgbClr val="ED7D31"/>
                </a:solidFill>
              </a:rPr>
              <a:t>{AVG([Orders])}</a:t>
            </a:r>
          </a:p>
        </p:txBody>
      </p:sp>
    </p:spTree>
    <p:extLst>
      <p:ext uri="{BB962C8B-B14F-4D97-AF65-F5344CB8AC3E}">
        <p14:creationId xmlns:p14="http://schemas.microsoft.com/office/powerpoint/2010/main" val="29209356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INCLUDE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the following code calculates the average orders at the level of detail that's defined by dimensions in the view, but includes the dimension Membership Level, even if Membership Level is not in the view:</a:t>
            </a:r>
          </a:p>
          <a:p>
            <a:pPr marL="342900" indent="-342900">
              <a:buFont typeface="Arial" panose="020B0604020202020204" pitchFamily="34" charset="0"/>
              <a:buChar char="•"/>
            </a:pPr>
            <a:endParaRPr lang="en-US" sz="2400" dirty="0"/>
          </a:p>
          <a:p>
            <a:r>
              <a:rPr lang="en-US" sz="2400" dirty="0">
                <a:solidFill>
                  <a:srgbClr val="ED7D31"/>
                </a:solidFill>
              </a:rPr>
              <a:t>{INCLUDE [Membership Level] : AVG([Orders])} </a:t>
            </a:r>
          </a:p>
        </p:txBody>
      </p:sp>
    </p:spTree>
    <p:extLst>
      <p:ext uri="{BB962C8B-B14F-4D97-AF65-F5344CB8AC3E}">
        <p14:creationId xmlns:p14="http://schemas.microsoft.com/office/powerpoint/2010/main" val="41260606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EXCLUDE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the following code calculates the average number of orders at the level of detail defined in the view, but does not include the Customer dimension as part of the level of detail, even if Customer is in the view:</a:t>
            </a:r>
          </a:p>
          <a:p>
            <a:pPr marL="342900" indent="-342900">
              <a:buFont typeface="Arial" panose="020B0604020202020204" pitchFamily="34" charset="0"/>
              <a:buChar char="•"/>
            </a:pPr>
            <a:endParaRPr lang="en-US" sz="2400" dirty="0"/>
          </a:p>
          <a:p>
            <a:r>
              <a:rPr lang="en-US" sz="2400" dirty="0">
                <a:solidFill>
                  <a:srgbClr val="ED7D31"/>
                </a:solidFill>
              </a:rPr>
              <a:t>{EXCLUDE [Customer] : AVG([Orders])}</a:t>
            </a:r>
          </a:p>
        </p:txBody>
      </p:sp>
    </p:spTree>
    <p:extLst>
      <p:ext uri="{BB962C8B-B14F-4D97-AF65-F5344CB8AC3E}">
        <p14:creationId xmlns:p14="http://schemas.microsoft.com/office/powerpoint/2010/main" val="33106769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An illustration of the difference level of detail can make</a:t>
            </a:r>
          </a:p>
        </p:txBody>
      </p:sp>
      <p:pic>
        <p:nvPicPr>
          <p:cNvPr id="2" name="Picture 1">
            <a:extLst>
              <a:ext uri="{FF2B5EF4-FFF2-40B4-BE49-F238E27FC236}">
                <a16:creationId xmlns:a16="http://schemas.microsoft.com/office/drawing/2014/main" xmlns="" id="{1B8DD5EA-FA15-4B66-921F-E9672565E272}"/>
              </a:ext>
            </a:extLst>
          </p:cNvPr>
          <p:cNvPicPr>
            <a:picLocks noChangeAspect="1"/>
          </p:cNvPicPr>
          <p:nvPr/>
        </p:nvPicPr>
        <p:blipFill>
          <a:blip r:embed="rId3"/>
          <a:stretch>
            <a:fillRect/>
          </a:stretch>
        </p:blipFill>
        <p:spPr>
          <a:xfrm>
            <a:off x="914400" y="1078344"/>
            <a:ext cx="7315200" cy="3467100"/>
          </a:xfrm>
          <a:prstGeom prst="rect">
            <a:avLst/>
          </a:prstGeom>
        </p:spPr>
      </p:pic>
    </p:spTree>
    <p:extLst>
      <p:ext uri="{BB962C8B-B14F-4D97-AF65-F5344CB8AC3E}">
        <p14:creationId xmlns:p14="http://schemas.microsoft.com/office/powerpoint/2010/main" val="32956365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An illustration of the difference level of detail can make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28193"/>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end up with an average line that looks like this:</a:t>
            </a:r>
            <a:endParaRPr lang="en-US" sz="2400" dirty="0">
              <a:solidFill>
                <a:srgbClr val="ED7D31"/>
              </a:solidFill>
            </a:endParaRPr>
          </a:p>
        </p:txBody>
      </p:sp>
      <p:pic>
        <p:nvPicPr>
          <p:cNvPr id="2" name="Picture 1">
            <a:extLst>
              <a:ext uri="{FF2B5EF4-FFF2-40B4-BE49-F238E27FC236}">
                <a16:creationId xmlns:a16="http://schemas.microsoft.com/office/drawing/2014/main" xmlns="" id="{29E5E2B0-CDC2-49BF-950F-6422593DEF9E}"/>
              </a:ext>
            </a:extLst>
          </p:cNvPr>
          <p:cNvPicPr>
            <a:picLocks noChangeAspect="1"/>
          </p:cNvPicPr>
          <p:nvPr/>
        </p:nvPicPr>
        <p:blipFill rotWithShape="1">
          <a:blip r:embed="rId3"/>
          <a:srcRect l="19252" r="19252"/>
          <a:stretch/>
        </p:blipFill>
        <p:spPr>
          <a:xfrm>
            <a:off x="1904999" y="1820529"/>
            <a:ext cx="5334001" cy="2610687"/>
          </a:xfrm>
          <a:prstGeom prst="rect">
            <a:avLst/>
          </a:prstGeom>
        </p:spPr>
      </p:pic>
    </p:spTree>
    <p:extLst>
      <p:ext uri="{BB962C8B-B14F-4D97-AF65-F5344CB8AC3E}">
        <p14:creationId xmlns:p14="http://schemas.microsoft.com/office/powerpoint/2010/main" val="21458562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An illustration of the difference level of detail can make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09456"/>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get the average number of orders present in the entire data set, we might consider creating a calculation named Overall Average Number of Orders and using a fixed level of detail calculation like this:</a:t>
            </a:r>
          </a:p>
          <a:p>
            <a:pPr marL="342900" indent="-342900">
              <a:buFont typeface="Arial" panose="020B0604020202020204" pitchFamily="34" charset="0"/>
              <a:buChar char="•"/>
            </a:pPr>
            <a:endParaRPr lang="en-US" sz="2400" dirty="0"/>
          </a:p>
          <a:p>
            <a:r>
              <a:rPr lang="en-US" sz="2400" dirty="0">
                <a:solidFill>
                  <a:srgbClr val="ED7D31"/>
                </a:solidFill>
              </a:rPr>
              <a:t>{FIXED : AVG([Orders])} </a:t>
            </a:r>
          </a:p>
        </p:txBody>
      </p:sp>
    </p:spTree>
    <p:extLst>
      <p:ext uri="{BB962C8B-B14F-4D97-AF65-F5344CB8AC3E}">
        <p14:creationId xmlns:p14="http://schemas.microsoft.com/office/powerpoint/2010/main" val="18283784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236</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0711E065-94A9-4EC4-833E-5F8FBFD3B32E}"/>
              </a:ext>
            </a:extLst>
          </p:cNvPr>
          <p:cNvPicPr>
            <a:picLocks noChangeAspect="1"/>
          </p:cNvPicPr>
          <p:nvPr/>
        </p:nvPicPr>
        <p:blipFill>
          <a:blip r:embed="rId3"/>
          <a:stretch>
            <a:fillRect/>
          </a:stretch>
        </p:blipFill>
        <p:spPr>
          <a:xfrm>
            <a:off x="1438651" y="75244"/>
            <a:ext cx="6266698" cy="4619848"/>
          </a:xfrm>
          <a:prstGeom prst="rect">
            <a:avLst/>
          </a:prstGeom>
        </p:spPr>
      </p:pic>
    </p:spTree>
    <p:extLst>
      <p:ext uri="{BB962C8B-B14F-4D97-AF65-F5344CB8AC3E}">
        <p14:creationId xmlns:p14="http://schemas.microsoft.com/office/powerpoint/2010/main" val="2634395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An illustration of the difference level of detail can make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826995"/>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recall that the original data set had four records, and a quick check validates the result:</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(1 + 5 + 10 + 4) / 4 = 5</a:t>
            </a:r>
          </a:p>
        </p:txBody>
      </p:sp>
    </p:spTree>
    <p:extLst>
      <p:ext uri="{BB962C8B-B14F-4D97-AF65-F5344CB8AC3E}">
        <p14:creationId xmlns:p14="http://schemas.microsoft.com/office/powerpoint/2010/main" val="2786272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Examples of fixed level of detail calculations</a:t>
            </a:r>
          </a:p>
        </p:txBody>
      </p:sp>
      <p:graphicFrame>
        <p:nvGraphicFramePr>
          <p:cNvPr id="2" name="Table 1">
            <a:extLst>
              <a:ext uri="{FF2B5EF4-FFF2-40B4-BE49-F238E27FC236}">
                <a16:creationId xmlns:a16="http://schemas.microsoft.com/office/drawing/2014/main" xmlns="" id="{D94EBEC1-A44D-4164-8AC0-046B51DDC423}"/>
              </a:ext>
            </a:extLst>
          </p:cNvPr>
          <p:cNvGraphicFramePr>
            <a:graphicFrameLocks noGrp="1"/>
          </p:cNvGraphicFramePr>
          <p:nvPr>
            <p:extLst>
              <p:ext uri="{D42A27DB-BD31-4B8C-83A1-F6EECF244321}">
                <p14:modId xmlns:p14="http://schemas.microsoft.com/office/powerpoint/2010/main" val="1476371578"/>
              </p:ext>
            </p:extLst>
          </p:nvPr>
        </p:nvGraphicFramePr>
        <p:xfrm>
          <a:off x="778041" y="1138990"/>
          <a:ext cx="7587918" cy="3466780"/>
        </p:xfrm>
        <a:graphic>
          <a:graphicData uri="http://schemas.openxmlformats.org/drawingml/2006/table">
            <a:tbl>
              <a:tblPr/>
              <a:tblGrid>
                <a:gridCol w="843102">
                  <a:extLst>
                    <a:ext uri="{9D8B030D-6E8A-4147-A177-3AD203B41FA5}">
                      <a16:colId xmlns:a16="http://schemas.microsoft.com/office/drawing/2014/main" xmlns="" val="3444576009"/>
                    </a:ext>
                  </a:extLst>
                </a:gridCol>
                <a:gridCol w="843102">
                  <a:extLst>
                    <a:ext uri="{9D8B030D-6E8A-4147-A177-3AD203B41FA5}">
                      <a16:colId xmlns:a16="http://schemas.microsoft.com/office/drawing/2014/main" xmlns="" val="1172957708"/>
                    </a:ext>
                  </a:extLst>
                </a:gridCol>
                <a:gridCol w="843102">
                  <a:extLst>
                    <a:ext uri="{9D8B030D-6E8A-4147-A177-3AD203B41FA5}">
                      <a16:colId xmlns:a16="http://schemas.microsoft.com/office/drawing/2014/main" xmlns="" val="2593935203"/>
                    </a:ext>
                  </a:extLst>
                </a:gridCol>
                <a:gridCol w="843102">
                  <a:extLst>
                    <a:ext uri="{9D8B030D-6E8A-4147-A177-3AD203B41FA5}">
                      <a16:colId xmlns:a16="http://schemas.microsoft.com/office/drawing/2014/main" xmlns="" val="1813361322"/>
                    </a:ext>
                  </a:extLst>
                </a:gridCol>
                <a:gridCol w="843102">
                  <a:extLst>
                    <a:ext uri="{9D8B030D-6E8A-4147-A177-3AD203B41FA5}">
                      <a16:colId xmlns:a16="http://schemas.microsoft.com/office/drawing/2014/main" xmlns="" val="3789027993"/>
                    </a:ext>
                  </a:extLst>
                </a:gridCol>
                <a:gridCol w="843102">
                  <a:extLst>
                    <a:ext uri="{9D8B030D-6E8A-4147-A177-3AD203B41FA5}">
                      <a16:colId xmlns:a16="http://schemas.microsoft.com/office/drawing/2014/main" xmlns="" val="1341566346"/>
                    </a:ext>
                  </a:extLst>
                </a:gridCol>
                <a:gridCol w="843102">
                  <a:extLst>
                    <a:ext uri="{9D8B030D-6E8A-4147-A177-3AD203B41FA5}">
                      <a16:colId xmlns:a16="http://schemas.microsoft.com/office/drawing/2014/main" xmlns="" val="357846800"/>
                    </a:ext>
                  </a:extLst>
                </a:gridCol>
                <a:gridCol w="843102">
                  <a:extLst>
                    <a:ext uri="{9D8B030D-6E8A-4147-A177-3AD203B41FA5}">
                      <a16:colId xmlns:a16="http://schemas.microsoft.com/office/drawing/2014/main" xmlns="" val="2430705488"/>
                    </a:ext>
                  </a:extLst>
                </a:gridCol>
                <a:gridCol w="843102">
                  <a:extLst>
                    <a:ext uri="{9D8B030D-6E8A-4147-A177-3AD203B41FA5}">
                      <a16:colId xmlns:a16="http://schemas.microsoft.com/office/drawing/2014/main" xmlns="" val="1416747772"/>
                    </a:ext>
                  </a:extLst>
                </a:gridCol>
              </a:tblGrid>
              <a:tr h="579514">
                <a:tc>
                  <a:txBody>
                    <a:bodyPr/>
                    <a:lstStyle/>
                    <a:p>
                      <a:r>
                        <a:rPr lang="en-US" sz="1200" b="1" dirty="0">
                          <a:effectLst/>
                          <a:latin typeface="Lato"/>
                        </a:rPr>
                        <a:t>Date</a:t>
                      </a:r>
                      <a:endParaRPr lang="en-US" sz="1200" dirty="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Portfolio</a:t>
                      </a:r>
                      <a:endParaRPr lang="en-US" sz="1200" dirty="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Loan Type</a:t>
                      </a:r>
                      <a:endParaRPr lang="en-US" sz="1200" dirty="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Balance</a:t>
                      </a:r>
                      <a:endParaRPr lang="en-US" sz="1200" dirty="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Open Date</a:t>
                      </a:r>
                      <a:endParaRPr lang="en-US" sz="1200" dirty="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Member Name</a:t>
                      </a:r>
                      <a:endParaRPr lang="en-US" sz="1200" dirty="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Credit Score</a:t>
                      </a:r>
                      <a:endParaRPr lang="en-US" sz="1200" dirty="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Age</a:t>
                      </a:r>
                      <a:endParaRPr lang="en-US" sz="1200" dirty="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State</a:t>
                      </a:r>
                      <a:endParaRPr lang="en-US" sz="1200" dirty="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420594605"/>
                  </a:ext>
                </a:extLst>
              </a:tr>
              <a:tr h="407570">
                <a:tc>
                  <a:txBody>
                    <a:bodyPr/>
                    <a:lstStyle/>
                    <a:p>
                      <a:r>
                        <a:rPr lang="en-US" sz="1200" b="0" dirty="0">
                          <a:effectLst/>
                          <a:latin typeface="Lato"/>
                        </a:rPr>
                        <a:t>3/1/2020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New 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15987</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9/29/2018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Samuel</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678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37</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California</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587097757"/>
                  </a:ext>
                </a:extLst>
              </a:tr>
              <a:tr h="579514">
                <a:tc>
                  <a:txBody>
                    <a:bodyPr/>
                    <a:lstStyle/>
                    <a:p>
                      <a:r>
                        <a:rPr lang="en-US" sz="1200" b="0" dirty="0">
                          <a:effectLst/>
                          <a:latin typeface="Lato"/>
                        </a:rPr>
                        <a:t>7/1/2020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1st 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96364</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8/7/2013</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Lloyd</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768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62</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Ohio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097134501"/>
                  </a:ext>
                </a:extLst>
              </a:tr>
              <a:tr h="407570">
                <a:tc>
                  <a:txBody>
                    <a:bodyPr/>
                    <a:lstStyle/>
                    <a:p>
                      <a:r>
                        <a:rPr lang="en-US" sz="1200" b="0" dirty="0">
                          <a:effectLst/>
                          <a:latin typeface="Lato"/>
                        </a:rPr>
                        <a:t>3/1/2020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HELOC</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15123</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4/2/2013</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Inez</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751</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66</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Illinois</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726519768"/>
                  </a:ext>
                </a:extLst>
              </a:tr>
              <a:tr h="579514">
                <a:tc>
                  <a:txBody>
                    <a:bodyPr/>
                    <a:lstStyle/>
                    <a:p>
                      <a:r>
                        <a:rPr lang="en-US" sz="1200" b="0" dirty="0">
                          <a:effectLst/>
                          <a:latin typeface="Lato"/>
                        </a:rPr>
                        <a:t>3/1/2020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1st 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418635</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9/30/2015</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Patrick</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766</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60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Ohio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046494800"/>
                  </a:ext>
                </a:extLst>
              </a:tr>
              <a:tr h="416455">
                <a:tc>
                  <a:txBody>
                    <a:bodyPr/>
                    <a:lstStyle/>
                    <a:p>
                      <a:r>
                        <a:rPr lang="en-US" sz="1200" b="0" dirty="0">
                          <a:effectLst/>
                          <a:latin typeface="Lato"/>
                        </a:rPr>
                        <a:t>5/1/2020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Used 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1151</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10/22/2018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Eric</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660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44</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Pennsylvania</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635156844"/>
                  </a:ext>
                </a:extLst>
              </a:tr>
              <a:tr h="240069">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750998439"/>
                  </a:ext>
                </a:extLst>
              </a:tr>
              <a:tr h="240069">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851535804"/>
                  </a:ext>
                </a:extLst>
              </a:tr>
            </a:tbl>
          </a:graphicData>
        </a:graphic>
      </p:graphicFrame>
    </p:spTree>
    <p:extLst>
      <p:ext uri="{BB962C8B-B14F-4D97-AF65-F5344CB8AC3E}">
        <p14:creationId xmlns:p14="http://schemas.microsoft.com/office/powerpoint/2010/main" val="7433032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928190"/>
            <a:ext cx="3376863" cy="1084588"/>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Was a member ever at risk?</a:t>
            </a:r>
          </a:p>
        </p:txBody>
      </p:sp>
      <p:pic>
        <p:nvPicPr>
          <p:cNvPr id="2" name="Picture 1">
            <a:extLst>
              <a:ext uri="{FF2B5EF4-FFF2-40B4-BE49-F238E27FC236}">
                <a16:creationId xmlns:a16="http://schemas.microsoft.com/office/drawing/2014/main" xmlns="" id="{0FAD0E33-F001-4BA7-97EC-895B39F272A7}"/>
              </a:ext>
            </a:extLst>
          </p:cNvPr>
          <p:cNvPicPr>
            <a:picLocks noChangeAspect="1"/>
          </p:cNvPicPr>
          <p:nvPr/>
        </p:nvPicPr>
        <p:blipFill rotWithShape="1">
          <a:blip r:embed="rId3"/>
          <a:srcRect l="8858" r="8620"/>
          <a:stretch/>
        </p:blipFill>
        <p:spPr>
          <a:xfrm>
            <a:off x="4325459" y="304800"/>
            <a:ext cx="4674162" cy="4331368"/>
          </a:xfrm>
          <a:prstGeom prst="rect">
            <a:avLst/>
          </a:prstGeom>
        </p:spPr>
      </p:pic>
    </p:spTree>
    <p:extLst>
      <p:ext uri="{BB962C8B-B14F-4D97-AF65-F5344CB8AC3E}">
        <p14:creationId xmlns:p14="http://schemas.microsoft.com/office/powerpoint/2010/main" val="538673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E2A42A7A-83D3-44D1-907B-137BA6BDEA3D}"/>
              </a:ext>
            </a:extLst>
          </p:cNvPr>
          <p:cNvPicPr>
            <a:picLocks noChangeAspect="1"/>
          </p:cNvPicPr>
          <p:nvPr/>
        </p:nvPicPr>
        <p:blipFill rotWithShape="1">
          <a:blip r:embed="rId3"/>
          <a:srcRect l="2161" t="1188" r="1492"/>
          <a:stretch/>
        </p:blipFill>
        <p:spPr>
          <a:xfrm>
            <a:off x="895350" y="259079"/>
            <a:ext cx="7353300" cy="4358031"/>
          </a:xfrm>
          <a:prstGeom prst="rect">
            <a:avLst/>
          </a:prstGeom>
        </p:spPr>
      </p:pic>
    </p:spTree>
    <p:extLst>
      <p:ext uri="{BB962C8B-B14F-4D97-AF65-F5344CB8AC3E}">
        <p14:creationId xmlns:p14="http://schemas.microsoft.com/office/powerpoint/2010/main" val="34539086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Was a member ever at risk?</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want every record for a given member to be TRUE if any of the records for that member are below the threshold and FALSE if none of the records are below the threshold.</a:t>
            </a:r>
          </a:p>
          <a:p>
            <a:pPr marL="342900" indent="-342900">
              <a:buFont typeface="Arial" panose="020B0604020202020204" pitchFamily="34" charset="0"/>
              <a:buChar char="•"/>
            </a:pPr>
            <a:r>
              <a:rPr lang="en-US" sz="2400" dirty="0"/>
              <a:t>One solution is to use a level of detail calculation, which we'll name Member Ever at Risk?, with the code:</a:t>
            </a:r>
          </a:p>
          <a:p>
            <a:pPr marL="342900" indent="-342900">
              <a:buFont typeface="Arial" panose="020B0604020202020204" pitchFamily="34" charset="0"/>
              <a:buChar char="•"/>
            </a:pPr>
            <a:endParaRPr lang="en-US" sz="2400" dirty="0"/>
          </a:p>
          <a:p>
            <a:r>
              <a:rPr lang="en-US" sz="2400" dirty="0">
                <a:solidFill>
                  <a:srgbClr val="ED7D31"/>
                </a:solidFill>
              </a:rPr>
              <a:t>{FIXED [Member ID] : MIN([Credit Score])} &lt; 550</a:t>
            </a:r>
          </a:p>
        </p:txBody>
      </p:sp>
    </p:spTree>
    <p:extLst>
      <p:ext uri="{BB962C8B-B14F-4D97-AF65-F5344CB8AC3E}">
        <p14:creationId xmlns:p14="http://schemas.microsoft.com/office/powerpoint/2010/main" val="14111247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7C024F42-17F3-4051-A568-A2ABA0847FC1}"/>
              </a:ext>
            </a:extLst>
          </p:cNvPr>
          <p:cNvPicPr>
            <a:picLocks noChangeAspect="1"/>
          </p:cNvPicPr>
          <p:nvPr/>
        </p:nvPicPr>
        <p:blipFill rotWithShape="1">
          <a:blip r:embed="rId3"/>
          <a:srcRect l="5070" r="5426"/>
          <a:stretch/>
        </p:blipFill>
        <p:spPr>
          <a:xfrm>
            <a:off x="1854654" y="66945"/>
            <a:ext cx="5434691" cy="4628147"/>
          </a:xfrm>
          <a:prstGeom prst="rect">
            <a:avLst/>
          </a:prstGeom>
        </p:spPr>
      </p:pic>
    </p:spTree>
    <p:extLst>
      <p:ext uri="{BB962C8B-B14F-4D97-AF65-F5344CB8AC3E}">
        <p14:creationId xmlns:p14="http://schemas.microsoft.com/office/powerpoint/2010/main" val="25665613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Was a member ever at risk?</a:t>
            </a:r>
          </a:p>
        </p:txBody>
      </p:sp>
      <p:pic>
        <p:nvPicPr>
          <p:cNvPr id="2" name="Picture 1">
            <a:extLst>
              <a:ext uri="{FF2B5EF4-FFF2-40B4-BE49-F238E27FC236}">
                <a16:creationId xmlns:a16="http://schemas.microsoft.com/office/drawing/2014/main" xmlns="" id="{3389AEBE-8C43-4A4A-880E-76983ECFC5CA}"/>
              </a:ext>
            </a:extLst>
          </p:cNvPr>
          <p:cNvPicPr>
            <a:picLocks noChangeAspect="1"/>
          </p:cNvPicPr>
          <p:nvPr/>
        </p:nvPicPr>
        <p:blipFill rotWithShape="1">
          <a:blip r:embed="rId3"/>
          <a:srcRect l="1943" r="1720"/>
          <a:stretch/>
        </p:blipFill>
        <p:spPr>
          <a:xfrm>
            <a:off x="690232" y="1052542"/>
            <a:ext cx="7763536" cy="3642550"/>
          </a:xfrm>
          <a:prstGeom prst="rect">
            <a:avLst/>
          </a:prstGeom>
        </p:spPr>
      </p:pic>
    </p:spTree>
    <p:extLst>
      <p:ext uri="{BB962C8B-B14F-4D97-AF65-F5344CB8AC3E}">
        <p14:creationId xmlns:p14="http://schemas.microsoft.com/office/powerpoint/2010/main" val="41836195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Latest balance for a member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99615" y="1176319"/>
            <a:ext cx="7744769" cy="3397725"/>
          </a:xfrm>
          <a:prstGeom prst="rect">
            <a:avLst/>
          </a:prstGeom>
        </p:spPr>
        <p:txBody>
          <a:bodyPr vert="horz" wrap="square" lIns="0" tIns="12065" rIns="0" bIns="0" rtlCol="0">
            <a:spAutoFit/>
          </a:bodyPr>
          <a:lstStyle/>
          <a:p>
            <a:r>
              <a:rPr lang="en-US" sz="2200" dirty="0"/>
              <a:t>Many data sets contain a series of events or a history of transactions. You may find yourself asking questions such as: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What diagnoses are common for a patient's first visit to the hospital?</a:t>
            </a:r>
          </a:p>
          <a:p>
            <a:pPr marL="342900" indent="-342900">
              <a:buFont typeface="Arial" panose="020B0604020202020204" pitchFamily="34" charset="0"/>
              <a:buChar char="•"/>
            </a:pPr>
            <a:r>
              <a:rPr lang="en-US" sz="2200" dirty="0"/>
              <a:t>What was the last reported status of each computer on the network?</a:t>
            </a:r>
          </a:p>
          <a:p>
            <a:pPr marL="342900" indent="-342900">
              <a:buFont typeface="Arial" panose="020B0604020202020204" pitchFamily="34" charset="0"/>
              <a:buChar char="•"/>
            </a:pPr>
            <a:r>
              <a:rPr lang="en-US" sz="2200" dirty="0"/>
              <a:t>How much did each customer spend on their last order?</a:t>
            </a:r>
          </a:p>
          <a:p>
            <a:pPr marL="342900" indent="-342900">
              <a:buFont typeface="Arial" panose="020B0604020202020204" pitchFamily="34" charset="0"/>
              <a:buChar char="•"/>
            </a:pPr>
            <a:r>
              <a:rPr lang="en-US" sz="2200" dirty="0"/>
              <a:t>How much did the first trade of the week make compared to the last?</a:t>
            </a:r>
            <a:endParaRPr lang="en-US" sz="2200" dirty="0">
              <a:solidFill>
                <a:srgbClr val="ED7D31"/>
              </a:solidFill>
            </a:endParaRPr>
          </a:p>
        </p:txBody>
      </p:sp>
    </p:spTree>
    <p:extLst>
      <p:ext uri="{BB962C8B-B14F-4D97-AF65-F5344CB8AC3E}">
        <p14:creationId xmlns:p14="http://schemas.microsoft.com/office/powerpoint/2010/main" val="32702856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C3C43B1E-7055-4245-88B8-B55217025C7D}"/>
              </a:ext>
            </a:extLst>
          </p:cNvPr>
          <p:cNvPicPr>
            <a:picLocks noChangeAspect="1"/>
          </p:cNvPicPr>
          <p:nvPr/>
        </p:nvPicPr>
        <p:blipFill rotWithShape="1">
          <a:blip r:embed="rId3"/>
          <a:srcRect l="12908" r="13259"/>
          <a:stretch/>
        </p:blipFill>
        <p:spPr>
          <a:xfrm>
            <a:off x="2294021" y="50407"/>
            <a:ext cx="4555957" cy="4644685"/>
          </a:xfrm>
          <a:prstGeom prst="rect">
            <a:avLst/>
          </a:prstGeom>
        </p:spPr>
      </p:pic>
    </p:spTree>
    <p:extLst>
      <p:ext uri="{BB962C8B-B14F-4D97-AF65-F5344CB8AC3E}">
        <p14:creationId xmlns:p14="http://schemas.microsoft.com/office/powerpoint/2010/main" val="41198767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Latest balance for a member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95078" y="1513141"/>
            <a:ext cx="8153843"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What if you want to identify only the records that represent the latest known balance for a member? </a:t>
            </a:r>
          </a:p>
          <a:p>
            <a:pPr marL="342900" indent="-342900">
              <a:buFont typeface="Arial" panose="020B0604020202020204" pitchFamily="34" charset="0"/>
              <a:buChar char="•"/>
            </a:pPr>
            <a:r>
              <a:rPr lang="en-US" sz="2400" dirty="0"/>
              <a:t>You might consider using a fixed level of detail calculation called Latest Date per Member/Loan with code such as this:</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{FIXED [Member ID],[Loan Number] : MAX([Date])} = [Date]</a:t>
            </a:r>
          </a:p>
        </p:txBody>
      </p:sp>
    </p:spTree>
    <p:extLst>
      <p:ext uri="{BB962C8B-B14F-4D97-AF65-F5344CB8AC3E}">
        <p14:creationId xmlns:p14="http://schemas.microsoft.com/office/powerpoint/2010/main" val="3110729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246</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404621" y="1931631"/>
            <a:ext cx="3662053"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see the results of the calculation here:</a:t>
            </a:r>
            <a:endParaRPr lang="en-US" sz="2400" dirty="0">
              <a:solidFill>
                <a:srgbClr val="ED7D31"/>
              </a:solidFill>
            </a:endParaRPr>
          </a:p>
        </p:txBody>
      </p:sp>
      <p:pic>
        <p:nvPicPr>
          <p:cNvPr id="2" name="Picture 1">
            <a:extLst>
              <a:ext uri="{FF2B5EF4-FFF2-40B4-BE49-F238E27FC236}">
                <a16:creationId xmlns:a16="http://schemas.microsoft.com/office/drawing/2014/main" xmlns="" id="{2C00186F-4424-4990-86AA-302B4FF02B34}"/>
              </a:ext>
            </a:extLst>
          </p:cNvPr>
          <p:cNvPicPr>
            <a:picLocks noChangeAspect="1"/>
          </p:cNvPicPr>
          <p:nvPr/>
        </p:nvPicPr>
        <p:blipFill rotWithShape="1">
          <a:blip r:embed="rId3"/>
          <a:srcRect l="10201" r="9795"/>
          <a:stretch/>
        </p:blipFill>
        <p:spPr>
          <a:xfrm>
            <a:off x="4531827" y="139142"/>
            <a:ext cx="4184724" cy="4555950"/>
          </a:xfrm>
          <a:prstGeom prst="rect">
            <a:avLst/>
          </a:prstGeom>
        </p:spPr>
      </p:pic>
    </p:spTree>
    <p:extLst>
      <p:ext uri="{BB962C8B-B14F-4D97-AF65-F5344CB8AC3E}">
        <p14:creationId xmlns:p14="http://schemas.microsoft.com/office/powerpoint/2010/main" val="34836854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Example of include level of detail expressions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09456"/>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Include level of detail calculations can be very useful when you need to perform certain calculations at levels of detail that are lower (more detailed) than the view level of detail.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Let's take a look at an example.</a:t>
            </a:r>
            <a:endParaRPr lang="en-US" sz="2400" dirty="0">
              <a:solidFill>
                <a:srgbClr val="ED7D31"/>
              </a:solidFill>
            </a:endParaRPr>
          </a:p>
        </p:txBody>
      </p:sp>
    </p:spTree>
    <p:extLst>
      <p:ext uri="{BB962C8B-B14F-4D97-AF65-F5344CB8AC3E}">
        <p14:creationId xmlns:p14="http://schemas.microsoft.com/office/powerpoint/2010/main" val="185067915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248</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29D3EE26-F6DF-43E6-8C7A-D460469BE17A}"/>
              </a:ext>
            </a:extLst>
          </p:cNvPr>
          <p:cNvPicPr>
            <a:picLocks noChangeAspect="1"/>
          </p:cNvPicPr>
          <p:nvPr/>
        </p:nvPicPr>
        <p:blipFill rotWithShape="1">
          <a:blip r:embed="rId3"/>
          <a:srcRect l="2439" r="2651"/>
          <a:stretch/>
        </p:blipFill>
        <p:spPr>
          <a:xfrm>
            <a:off x="1138989" y="0"/>
            <a:ext cx="6866021" cy="4744205"/>
          </a:xfrm>
          <a:prstGeom prst="rect">
            <a:avLst/>
          </a:prstGeom>
        </p:spPr>
      </p:pic>
    </p:spTree>
    <p:extLst>
      <p:ext uri="{BB962C8B-B14F-4D97-AF65-F5344CB8AC3E}">
        <p14:creationId xmlns:p14="http://schemas.microsoft.com/office/powerpoint/2010/main" val="127701702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Average loans per member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While there are several possible approaches to solving this kind of problem, here we'll consider using the following level of detail expression named Number of Loans per Member:</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{INCLUDE [Member ID] : COUNTD([Loan Number])}</a:t>
            </a:r>
          </a:p>
        </p:txBody>
      </p:sp>
    </p:spTree>
    <p:extLst>
      <p:ext uri="{BB962C8B-B14F-4D97-AF65-F5344CB8AC3E}">
        <p14:creationId xmlns:p14="http://schemas.microsoft.com/office/powerpoint/2010/main" val="3782515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Iterations of bar charts for deeper analysis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457200" indent="-457200">
              <a:buFont typeface="+mj-lt"/>
              <a:buAutoNum type="arabicPeriod"/>
            </a:pPr>
            <a:r>
              <a:rPr lang="en-US" sz="2400" dirty="0"/>
              <a:t>Navigate to the Bar Chart (two levels) sheet, where you will find an initial view that is identical to the one you created earlier.</a:t>
            </a:r>
          </a:p>
          <a:p>
            <a:pPr marL="457200" indent="-457200">
              <a:buFont typeface="+mj-lt"/>
              <a:buAutoNum type="arabicPeriod"/>
            </a:pPr>
            <a:endParaRPr lang="en-US" sz="2400" dirty="0"/>
          </a:p>
          <a:p>
            <a:pPr marL="457200" indent="-457200">
              <a:buFont typeface="+mj-lt"/>
              <a:buAutoNum type="arabicPeriod"/>
            </a:pPr>
            <a:r>
              <a:rPr lang="en-US" sz="2400" dirty="0"/>
              <a:t>Drag the Region field from Dimensions in the Data pane to the Rows shelf and drop it to the left of the Department field already in view.</a:t>
            </a:r>
          </a:p>
        </p:txBody>
      </p:sp>
    </p:spTree>
    <p:extLst>
      <p:ext uri="{BB962C8B-B14F-4D97-AF65-F5344CB8AC3E}">
        <p14:creationId xmlns:p14="http://schemas.microsoft.com/office/powerpoint/2010/main" val="21636911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07DD1B01-71DA-4512-8FC0-4E3D33ECB67D}"/>
              </a:ext>
            </a:extLst>
          </p:cNvPr>
          <p:cNvPicPr>
            <a:picLocks noChangeAspect="1"/>
          </p:cNvPicPr>
          <p:nvPr/>
        </p:nvPicPr>
        <p:blipFill>
          <a:blip r:embed="rId3"/>
          <a:stretch>
            <a:fillRect/>
          </a:stretch>
        </p:blipFill>
        <p:spPr>
          <a:xfrm>
            <a:off x="879809" y="111067"/>
            <a:ext cx="7384382" cy="4584025"/>
          </a:xfrm>
          <a:prstGeom prst="rect">
            <a:avLst/>
          </a:prstGeom>
        </p:spPr>
      </p:pic>
    </p:spTree>
    <p:extLst>
      <p:ext uri="{BB962C8B-B14F-4D97-AF65-F5344CB8AC3E}">
        <p14:creationId xmlns:p14="http://schemas.microsoft.com/office/powerpoint/2010/main" val="37954440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97AA2F5D-1BA1-44BA-A27C-37B6EDC8D825}"/>
              </a:ext>
            </a:extLst>
          </p:cNvPr>
          <p:cNvPicPr>
            <a:picLocks noChangeAspect="1"/>
          </p:cNvPicPr>
          <p:nvPr/>
        </p:nvPicPr>
        <p:blipFill>
          <a:blip r:embed="rId3"/>
          <a:stretch>
            <a:fillRect/>
          </a:stretch>
        </p:blipFill>
        <p:spPr>
          <a:xfrm>
            <a:off x="1171575" y="268204"/>
            <a:ext cx="6800850" cy="4286250"/>
          </a:xfrm>
          <a:prstGeom prst="rect">
            <a:avLst/>
          </a:prstGeom>
        </p:spPr>
      </p:pic>
    </p:spTree>
    <p:extLst>
      <p:ext uri="{BB962C8B-B14F-4D97-AF65-F5344CB8AC3E}">
        <p14:creationId xmlns:p14="http://schemas.microsoft.com/office/powerpoint/2010/main" val="5349901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Alternative approaches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It's worth noting that the above dataset actually allows you to use MAX([Loan Number]) instead of COUNTD([Loan Number]) as the number simply increments for each member based on how many loans they have.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highest number is identical to the number of loans for that member. </a:t>
            </a:r>
            <a:endParaRPr lang="en-US" sz="2400" dirty="0">
              <a:solidFill>
                <a:srgbClr val="ED7D31"/>
              </a:solidFill>
            </a:endParaRPr>
          </a:p>
        </p:txBody>
      </p:sp>
    </p:spTree>
    <p:extLst>
      <p:ext uri="{BB962C8B-B14F-4D97-AF65-F5344CB8AC3E}">
        <p14:creationId xmlns:p14="http://schemas.microsoft.com/office/powerpoint/2010/main" val="22032788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Alternative approaches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There are also a few other approaches to solving this problem, such as the calculation. </a:t>
            </a:r>
          </a:p>
          <a:p>
            <a:pPr marL="342900" indent="-342900">
              <a:buFont typeface="Arial" panose="020B0604020202020204" pitchFamily="34" charset="0"/>
              <a:buChar char="•"/>
            </a:pPr>
            <a:r>
              <a:rPr lang="en-US" sz="2400" dirty="0"/>
              <a:t>For example, you could write the following code:</a:t>
            </a:r>
          </a:p>
          <a:p>
            <a:pPr marL="342900" indent="-342900">
              <a:buFont typeface="Arial" panose="020B0604020202020204" pitchFamily="34" charset="0"/>
              <a:buChar char="•"/>
            </a:pPr>
            <a:endParaRPr lang="en-US" sz="2400" dirty="0"/>
          </a:p>
          <a:p>
            <a:r>
              <a:rPr lang="en-US" sz="2400" dirty="0">
                <a:solidFill>
                  <a:srgbClr val="ED7D31"/>
                </a:solidFill>
              </a:rPr>
              <a:t>COUNTD(STR([Member ID]) + "_" + STR([Loan Number])) </a:t>
            </a:r>
          </a:p>
          <a:p>
            <a:r>
              <a:rPr lang="en-US" sz="2400" dirty="0">
                <a:solidFill>
                  <a:srgbClr val="ED7D31"/>
                </a:solidFill>
              </a:rPr>
              <a:t>/ </a:t>
            </a:r>
          </a:p>
          <a:p>
            <a:r>
              <a:rPr lang="en-US" sz="2400" dirty="0">
                <a:solidFill>
                  <a:srgbClr val="ED7D31"/>
                </a:solidFill>
              </a:rPr>
              <a:t>COUNTD([Member ID])</a:t>
            </a:r>
          </a:p>
        </p:txBody>
      </p:sp>
    </p:spTree>
    <p:extLst>
      <p:ext uri="{BB962C8B-B14F-4D97-AF65-F5344CB8AC3E}">
        <p14:creationId xmlns:p14="http://schemas.microsoft.com/office/powerpoint/2010/main" val="1060824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Alternative approaches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79563" y="1826995"/>
            <a:ext cx="7784874"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Another approach would be to use a fixed level of detail expression, such as:</a:t>
            </a:r>
          </a:p>
          <a:p>
            <a:pPr marL="342900" indent="-342900">
              <a:buFont typeface="Arial" panose="020B0604020202020204" pitchFamily="34" charset="0"/>
              <a:buChar char="•"/>
            </a:pPr>
            <a:endParaRPr lang="en-US" sz="2400" dirty="0"/>
          </a:p>
          <a:p>
            <a:r>
              <a:rPr lang="en-US" sz="2400" dirty="0">
                <a:solidFill>
                  <a:srgbClr val="ED7D31"/>
                </a:solidFill>
              </a:rPr>
              <a:t>{FIXED [State],[Member ID] : COUNTD([Loan Number])}</a:t>
            </a:r>
          </a:p>
        </p:txBody>
      </p:sp>
    </p:spTree>
    <p:extLst>
      <p:ext uri="{BB962C8B-B14F-4D97-AF65-F5344CB8AC3E}">
        <p14:creationId xmlns:p14="http://schemas.microsoft.com/office/powerpoint/2010/main" val="2013179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Example of exclude level of detail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77372"/>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Exclude level of detail calculations are useful when you want to perform certain calculations at higher (less detailed) levels than the view level of detail.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following example will demonstrate how we can leverage this functionality.</a:t>
            </a:r>
            <a:endParaRPr lang="en-US" sz="2400" dirty="0">
              <a:solidFill>
                <a:srgbClr val="ED7D31"/>
              </a:solidFill>
            </a:endParaRPr>
          </a:p>
        </p:txBody>
      </p:sp>
    </p:spTree>
    <p:extLst>
      <p:ext uri="{BB962C8B-B14F-4D97-AF65-F5344CB8AC3E}">
        <p14:creationId xmlns:p14="http://schemas.microsoft.com/office/powerpoint/2010/main" val="324984939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Average credit score per loan type</a:t>
            </a:r>
          </a:p>
        </p:txBody>
      </p:sp>
      <p:pic>
        <p:nvPicPr>
          <p:cNvPr id="2" name="Picture 1">
            <a:extLst>
              <a:ext uri="{FF2B5EF4-FFF2-40B4-BE49-F238E27FC236}">
                <a16:creationId xmlns:a16="http://schemas.microsoft.com/office/drawing/2014/main" xmlns="" id="{B8CE867D-3E3B-4327-98CC-B5990DB26E54}"/>
              </a:ext>
            </a:extLst>
          </p:cNvPr>
          <p:cNvPicPr>
            <a:picLocks noChangeAspect="1"/>
          </p:cNvPicPr>
          <p:nvPr/>
        </p:nvPicPr>
        <p:blipFill>
          <a:blip r:embed="rId3"/>
          <a:stretch>
            <a:fillRect/>
          </a:stretch>
        </p:blipFill>
        <p:spPr>
          <a:xfrm>
            <a:off x="1347787" y="1101641"/>
            <a:ext cx="6448425" cy="3533775"/>
          </a:xfrm>
          <a:prstGeom prst="rect">
            <a:avLst/>
          </a:prstGeom>
        </p:spPr>
      </p:pic>
    </p:spTree>
    <p:extLst>
      <p:ext uri="{BB962C8B-B14F-4D97-AF65-F5344CB8AC3E}">
        <p14:creationId xmlns:p14="http://schemas.microsoft.com/office/powerpoint/2010/main" val="375416991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Average credit score per loan type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What if we wanted to compare the average credit score of each loan type with the overall average credit score for the entire portfolio? </a:t>
            </a:r>
          </a:p>
          <a:p>
            <a:pPr marL="342900" indent="-342900">
              <a:buFont typeface="Arial" panose="020B0604020202020204" pitchFamily="34" charset="0"/>
              <a:buChar char="•"/>
            </a:pPr>
            <a:r>
              <a:rPr lang="en-US" sz="2400" dirty="0"/>
              <a:t>We could accomplish this with an exclude level of detail calculation that looks like this:</a:t>
            </a:r>
          </a:p>
          <a:p>
            <a:pPr marL="342900" indent="-342900">
              <a:buFont typeface="Arial" panose="020B0604020202020204" pitchFamily="34" charset="0"/>
              <a:buChar char="•"/>
            </a:pPr>
            <a:endParaRPr lang="en-US" sz="2400" dirty="0"/>
          </a:p>
          <a:p>
            <a:r>
              <a:rPr lang="en-US" sz="2400" dirty="0">
                <a:solidFill>
                  <a:srgbClr val="ED7D31"/>
                </a:solidFill>
              </a:rPr>
              <a:t>{EXCLUDE [Loan Type] : AVG([Credit Score])}</a:t>
            </a:r>
          </a:p>
        </p:txBody>
      </p:sp>
    </p:spTree>
    <p:extLst>
      <p:ext uri="{BB962C8B-B14F-4D97-AF65-F5344CB8AC3E}">
        <p14:creationId xmlns:p14="http://schemas.microsoft.com/office/powerpoint/2010/main" val="1422870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258</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5243C63B-C496-4309-A35E-C4A49AF04774}"/>
              </a:ext>
            </a:extLst>
          </p:cNvPr>
          <p:cNvPicPr>
            <a:picLocks noChangeAspect="1"/>
          </p:cNvPicPr>
          <p:nvPr/>
        </p:nvPicPr>
        <p:blipFill>
          <a:blip r:embed="rId3"/>
          <a:stretch>
            <a:fillRect/>
          </a:stretch>
        </p:blipFill>
        <p:spPr>
          <a:xfrm>
            <a:off x="1042987" y="75467"/>
            <a:ext cx="7058025" cy="4619625"/>
          </a:xfrm>
          <a:prstGeom prst="rect">
            <a:avLst/>
          </a:prstGeom>
        </p:spPr>
      </p:pic>
    </p:spTree>
    <p:extLst>
      <p:ext uri="{BB962C8B-B14F-4D97-AF65-F5344CB8AC3E}">
        <p14:creationId xmlns:p14="http://schemas.microsoft.com/office/powerpoint/2010/main" val="19593274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Average credit score per loan type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can extend the calculation a bit to give us the difference between the overall portfolio average and the average of each loan type. </a:t>
            </a:r>
          </a:p>
          <a:p>
            <a:pPr marL="342900" indent="-342900">
              <a:buFont typeface="Arial" panose="020B0604020202020204" pitchFamily="34" charset="0"/>
              <a:buChar char="•"/>
            </a:pPr>
            <a:r>
              <a:rPr lang="en-US" sz="2400" dirty="0"/>
              <a:t>The code would look like this:</a:t>
            </a:r>
          </a:p>
          <a:p>
            <a:pPr marL="342900" indent="-342900">
              <a:buFont typeface="Arial" panose="020B0604020202020204" pitchFamily="34" charset="0"/>
              <a:buChar char="•"/>
            </a:pPr>
            <a:endParaRPr lang="en-US" sz="2400" dirty="0"/>
          </a:p>
          <a:p>
            <a:r>
              <a:rPr lang="en-US" sz="2400" dirty="0">
                <a:solidFill>
                  <a:srgbClr val="ED7D31"/>
                </a:solidFill>
              </a:rPr>
              <a:t>AVG([Credit Score]) - AVG([Average Credit Score Excluding Loan Type])</a:t>
            </a:r>
          </a:p>
        </p:txBody>
      </p:sp>
    </p:spTree>
    <p:extLst>
      <p:ext uri="{BB962C8B-B14F-4D97-AF65-F5344CB8AC3E}">
        <p14:creationId xmlns:p14="http://schemas.microsoft.com/office/powerpoint/2010/main" val="1007172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4334E82F-8946-4535-898D-1FB980A866A0}"/>
              </a:ext>
            </a:extLst>
          </p:cNvPr>
          <p:cNvPicPr>
            <a:picLocks noChangeAspect="1"/>
          </p:cNvPicPr>
          <p:nvPr/>
        </p:nvPicPr>
        <p:blipFill rotWithShape="1">
          <a:blip r:embed="rId3"/>
          <a:srcRect l="4793" r="4539"/>
          <a:stretch/>
        </p:blipFill>
        <p:spPr>
          <a:xfrm>
            <a:off x="1725929" y="139142"/>
            <a:ext cx="5692141" cy="4474389"/>
          </a:xfrm>
          <a:prstGeom prst="rect">
            <a:avLst/>
          </a:prstGeom>
        </p:spPr>
      </p:pic>
    </p:spTree>
    <p:extLst>
      <p:ext uri="{BB962C8B-B14F-4D97-AF65-F5344CB8AC3E}">
        <p14:creationId xmlns:p14="http://schemas.microsoft.com/office/powerpoint/2010/main" val="21697835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31128B7-1089-4740-9DD8-0C6BFA26A3B6}"/>
              </a:ext>
            </a:extLst>
          </p:cNvPr>
          <p:cNvPicPr>
            <a:picLocks noChangeAspect="1"/>
          </p:cNvPicPr>
          <p:nvPr/>
        </p:nvPicPr>
        <p:blipFill>
          <a:blip r:embed="rId3"/>
          <a:stretch>
            <a:fillRect/>
          </a:stretch>
        </p:blipFill>
        <p:spPr>
          <a:xfrm>
            <a:off x="1040105" y="163280"/>
            <a:ext cx="7063790" cy="453181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260</a:t>
            </a:fld>
            <a:endParaRPr dirty="0">
              <a:uFillTx/>
              <a:latin typeface="Calibri Light"/>
              <a:cs typeface="Calibri Light"/>
            </a:endParaRPr>
          </a:p>
        </p:txBody>
      </p:sp>
    </p:spTree>
    <p:extLst>
      <p:ext uri="{BB962C8B-B14F-4D97-AF65-F5344CB8AC3E}">
        <p14:creationId xmlns:p14="http://schemas.microsoft.com/office/powerpoint/2010/main" val="225225435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Level of detail expressions greatly extend what you can accomplish with calculations. </a:t>
            </a:r>
          </a:p>
          <a:p>
            <a:pPr marL="342900" indent="-342900">
              <a:buFont typeface="Arial" panose="020B0604020202020204" pitchFamily="34" charset="0"/>
              <a:buChar char="•"/>
            </a:pPr>
            <a:r>
              <a:rPr lang="en-US" sz="2400" dirty="0"/>
              <a:t>You now have a toolset for working with data at different levels of detail. </a:t>
            </a:r>
          </a:p>
          <a:p>
            <a:pPr marL="342900" indent="-342900">
              <a:buFont typeface="Arial" panose="020B0604020202020204" pitchFamily="34" charset="0"/>
              <a:buChar char="•"/>
            </a:pPr>
            <a:r>
              <a:rPr lang="en-US" sz="2400" dirty="0"/>
              <a:t>With fixed level of detail calculations, you can identify the first or last event in a series or whether a condition is ever true across entire subsets of data. </a:t>
            </a:r>
            <a:endParaRPr lang="en-US" sz="2400" dirty="0">
              <a:solidFill>
                <a:srgbClr val="ED7D31"/>
              </a:solidFill>
            </a:endParaRPr>
          </a:p>
        </p:txBody>
      </p:sp>
    </p:spTree>
    <p:extLst>
      <p:ext uri="{BB962C8B-B14F-4D97-AF65-F5344CB8AC3E}">
        <p14:creationId xmlns:p14="http://schemas.microsoft.com/office/powerpoint/2010/main" val="16007886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5</a:t>
            </a:r>
          </a:p>
        </p:txBody>
      </p:sp>
    </p:spTree>
    <p:extLst>
      <p:ext uri="{BB962C8B-B14F-4D97-AF65-F5344CB8AC3E}">
        <p14:creationId xmlns:p14="http://schemas.microsoft.com/office/powerpoint/2010/main" val="5291054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6. Diving Deep with Table Calculations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428" y="4336575"/>
            <a:ext cx="995182" cy="370159"/>
          </a:xfrm>
          <a:prstGeom prst="rect">
            <a:avLst/>
          </a:prstGeom>
        </p:spPr>
      </p:pic>
    </p:spTree>
    <p:extLst>
      <p:ext uri="{BB962C8B-B14F-4D97-AF65-F5344CB8AC3E}">
        <p14:creationId xmlns:p14="http://schemas.microsoft.com/office/powerpoint/2010/main" val="30788083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Diving Deep with Table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They make it possible to use data that isn't structured well and still get quick results without waiting for someone to fix the data at the source.</a:t>
            </a:r>
          </a:p>
          <a:p>
            <a:pPr marL="342900" indent="-342900">
              <a:buFont typeface="Arial" panose="020B0604020202020204" pitchFamily="34" charset="0"/>
              <a:buChar char="•"/>
            </a:pPr>
            <a:r>
              <a:rPr lang="en-US" sz="2400" dirty="0"/>
              <a:t>They make it possible to compare and perform calculations on aggregate values across rows of the resulting table.</a:t>
            </a:r>
          </a:p>
          <a:p>
            <a:pPr marL="342900" indent="-342900">
              <a:buFont typeface="Arial" panose="020B0604020202020204" pitchFamily="34" charset="0"/>
              <a:buChar char="•"/>
            </a:pPr>
            <a:r>
              <a:rPr lang="en-US" sz="2400" dirty="0"/>
              <a:t>They open incredible possibilities for analysis and creative approaches to solving problems, highlighting insights, or improving the user experience.</a:t>
            </a:r>
            <a:endParaRPr lang="en-US" sz="2400" dirty="0">
              <a:solidFill>
                <a:srgbClr val="ED7D31"/>
              </a:solidFill>
            </a:endParaRPr>
          </a:p>
        </p:txBody>
      </p:sp>
    </p:spTree>
    <p:extLst>
      <p:ext uri="{BB962C8B-B14F-4D97-AF65-F5344CB8AC3E}">
        <p14:creationId xmlns:p14="http://schemas.microsoft.com/office/powerpoint/2010/main" val="252562433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Diving Deep with Table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92887"/>
            <a:ext cx="7596822" cy="2966838"/>
          </a:xfrm>
          <a:prstGeom prst="rect">
            <a:avLst/>
          </a:prstGeom>
        </p:spPr>
        <p:txBody>
          <a:bodyPr vert="horz" wrap="square" lIns="0" tIns="12065" rIns="0" bIns="0" rtlCol="0">
            <a:spAutoFit/>
          </a:bodyPr>
          <a:lstStyle/>
          <a:p>
            <a:r>
              <a:rPr lang="en-US" sz="2400" dirty="0"/>
              <a:t>We'll consider these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 overview of table calculations</a:t>
            </a:r>
          </a:p>
          <a:p>
            <a:pPr marL="342900" indent="-342900">
              <a:buFont typeface="Arial" panose="020B0604020202020204" pitchFamily="34" charset="0"/>
              <a:buChar char="•"/>
            </a:pPr>
            <a:r>
              <a:rPr lang="en-US" sz="2400" dirty="0"/>
              <a:t>Quick table calculations</a:t>
            </a:r>
          </a:p>
          <a:p>
            <a:pPr marL="342900" indent="-342900">
              <a:buFont typeface="Arial" panose="020B0604020202020204" pitchFamily="34" charset="0"/>
              <a:buChar char="•"/>
            </a:pPr>
            <a:r>
              <a:rPr lang="en-US" sz="2400" dirty="0"/>
              <a:t>Scope and direction</a:t>
            </a:r>
          </a:p>
          <a:p>
            <a:pPr marL="342900" indent="-342900">
              <a:buFont typeface="Arial" panose="020B0604020202020204" pitchFamily="34" charset="0"/>
              <a:buChar char="•"/>
            </a:pPr>
            <a:r>
              <a:rPr lang="en-US" sz="2400" dirty="0"/>
              <a:t>Addressing and partitioning</a:t>
            </a:r>
          </a:p>
          <a:p>
            <a:pPr marL="342900" indent="-342900">
              <a:buFont typeface="Arial" panose="020B0604020202020204" pitchFamily="34" charset="0"/>
              <a:buChar char="•"/>
            </a:pPr>
            <a:r>
              <a:rPr lang="en-US" sz="2400" dirty="0"/>
              <a:t>Custom table calculations</a:t>
            </a:r>
          </a:p>
          <a:p>
            <a:pPr marL="342900" indent="-342900">
              <a:buFont typeface="Arial" panose="020B0604020202020204" pitchFamily="34" charset="0"/>
              <a:buChar char="•"/>
            </a:pPr>
            <a:r>
              <a:rPr lang="en-US" sz="2400" dirty="0"/>
              <a:t>Practical examples</a:t>
            </a:r>
            <a:endParaRPr lang="en-US" sz="2400" dirty="0">
              <a:solidFill>
                <a:srgbClr val="ED7D31"/>
              </a:solidFill>
            </a:endParaRPr>
          </a:p>
        </p:txBody>
      </p:sp>
    </p:spTree>
    <p:extLst>
      <p:ext uri="{BB962C8B-B14F-4D97-AF65-F5344CB8AC3E}">
        <p14:creationId xmlns:p14="http://schemas.microsoft.com/office/powerpoint/2010/main" val="1026765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An overview of table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40487"/>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 calculations are different from all other calculations in Tableau. Row-level, aggregate calculations, and LOD expressions, which we explored in the previous lessons, are performed as part of the query to the data source. </a:t>
            </a:r>
          </a:p>
          <a:p>
            <a:pPr marL="342900" indent="-342900">
              <a:buFont typeface="Arial" panose="020B0604020202020204" pitchFamily="34" charset="0"/>
              <a:buChar char="•"/>
            </a:pPr>
            <a:r>
              <a:rPr lang="en-US" sz="2400" dirty="0"/>
              <a:t>If you were to examine the queries sent to the data source by Tableau, you'd find the code for your calculations translated into whatever implementation of SQL the data source used.</a:t>
            </a:r>
          </a:p>
        </p:txBody>
      </p:sp>
    </p:spTree>
    <p:extLst>
      <p:ext uri="{BB962C8B-B14F-4D97-AF65-F5344CB8AC3E}">
        <p14:creationId xmlns:p14="http://schemas.microsoft.com/office/powerpoint/2010/main" val="803665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267</a:t>
            </a:fld>
            <a:endParaRPr dirty="0">
              <a:uFillTx/>
              <a:latin typeface="Calibri Light"/>
              <a:cs typeface="Calibri Light"/>
            </a:endParaRPr>
          </a:p>
        </p:txBody>
      </p:sp>
      <p:pic>
        <p:nvPicPr>
          <p:cNvPr id="3" name="Picture 2">
            <a:extLst>
              <a:ext uri="{FF2B5EF4-FFF2-40B4-BE49-F238E27FC236}">
                <a16:creationId xmlns:a16="http://schemas.microsoft.com/office/drawing/2014/main" xmlns="" id="{35CF087A-56ED-4E37-AB05-B16DB37DCB16}"/>
              </a:ext>
            </a:extLst>
          </p:cNvPr>
          <p:cNvPicPr>
            <a:picLocks noChangeAspect="1"/>
          </p:cNvPicPr>
          <p:nvPr/>
        </p:nvPicPr>
        <p:blipFill rotWithShape="1">
          <a:blip r:embed="rId3"/>
          <a:srcRect l="14785" t="-1" r="14886" b="1021"/>
          <a:stretch/>
        </p:blipFill>
        <p:spPr>
          <a:xfrm>
            <a:off x="1322454" y="94024"/>
            <a:ext cx="6499091" cy="4601068"/>
          </a:xfrm>
          <a:prstGeom prst="rect">
            <a:avLst/>
          </a:prstGeom>
        </p:spPr>
      </p:pic>
    </p:spTree>
    <p:extLst>
      <p:ext uri="{BB962C8B-B14F-4D97-AF65-F5344CB8AC3E}">
        <p14:creationId xmlns:p14="http://schemas.microsoft.com/office/powerpoint/2010/main" val="5296392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and editing table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r>
              <a:rPr lang="en-US" sz="2000" dirty="0"/>
              <a:t>There are several ways to create table calculations in Tableau, including:</a:t>
            </a:r>
          </a:p>
          <a:p>
            <a:endParaRPr lang="en-US" sz="2000" dirty="0"/>
          </a:p>
          <a:p>
            <a:pPr marL="342900" indent="-342900">
              <a:buFont typeface="Arial" panose="020B0604020202020204" pitchFamily="34" charset="0"/>
              <a:buChar char="•"/>
            </a:pPr>
            <a:r>
              <a:rPr lang="en-US" sz="2000" dirty="0"/>
              <a:t>Using the drop-down menu for any active field used as a numeric aggregate in the view, select Quick Table Calculation and then the desired calculation type.</a:t>
            </a:r>
          </a:p>
          <a:p>
            <a:pPr marL="342900" indent="-342900">
              <a:buFont typeface="Arial" panose="020B0604020202020204" pitchFamily="34" charset="0"/>
              <a:buChar char="•"/>
            </a:pPr>
            <a:r>
              <a:rPr lang="en-US" sz="2000" dirty="0"/>
              <a:t>Using the drop-down menu for any active field that is used as a numeric aggregate in the view, select Add Table Calculation, then select the calculation type, and adjust any desired settings.</a:t>
            </a:r>
          </a:p>
          <a:p>
            <a:pPr marL="342900" indent="-342900">
              <a:buFont typeface="Arial" panose="020B0604020202020204" pitchFamily="34" charset="0"/>
              <a:buChar char="•"/>
            </a:pPr>
            <a:r>
              <a:rPr lang="en-US" sz="2000" dirty="0"/>
              <a:t>Creating a calculated field and using one or more table calculation functions to write your own custom table calculations.</a:t>
            </a:r>
            <a:endParaRPr lang="en-US" sz="2000" dirty="0">
              <a:solidFill>
                <a:srgbClr val="ED7D31"/>
              </a:solidFill>
            </a:endParaRPr>
          </a:p>
        </p:txBody>
      </p:sp>
    </p:spTree>
    <p:extLst>
      <p:ext uri="{BB962C8B-B14F-4D97-AF65-F5344CB8AC3E}">
        <p14:creationId xmlns:p14="http://schemas.microsoft.com/office/powerpoint/2010/main" val="388523653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An overview of table calculations</a:t>
            </a:r>
          </a:p>
        </p:txBody>
      </p:sp>
      <p:pic>
        <p:nvPicPr>
          <p:cNvPr id="3" name="Picture 2">
            <a:extLst>
              <a:ext uri="{FF2B5EF4-FFF2-40B4-BE49-F238E27FC236}">
                <a16:creationId xmlns:a16="http://schemas.microsoft.com/office/drawing/2014/main" xmlns="" id="{619F558E-52D9-4294-9F2A-5761A9124BC4}"/>
              </a:ext>
            </a:extLst>
          </p:cNvPr>
          <p:cNvPicPr>
            <a:picLocks noChangeAspect="1"/>
          </p:cNvPicPr>
          <p:nvPr/>
        </p:nvPicPr>
        <p:blipFill>
          <a:blip r:embed="rId3"/>
          <a:stretch>
            <a:fillRect/>
          </a:stretch>
        </p:blipFill>
        <p:spPr>
          <a:xfrm>
            <a:off x="1176337" y="1378618"/>
            <a:ext cx="6791325" cy="3124200"/>
          </a:xfrm>
          <a:prstGeom prst="rect">
            <a:avLst/>
          </a:prstGeom>
        </p:spPr>
      </p:pic>
      <p:sp>
        <p:nvSpPr>
          <p:cNvPr id="8" name="Rectangle 7">
            <a:extLst>
              <a:ext uri="{FF2B5EF4-FFF2-40B4-BE49-F238E27FC236}">
                <a16:creationId xmlns:a16="http://schemas.microsoft.com/office/drawing/2014/main" xmlns="" id="{1F0FBFDD-A818-4DD6-B74C-1BE40526D55D}"/>
              </a:ext>
            </a:extLst>
          </p:cNvPr>
          <p:cNvSpPr/>
          <p:nvPr/>
        </p:nvSpPr>
        <p:spPr>
          <a:xfrm>
            <a:off x="1291390" y="2784307"/>
            <a:ext cx="906379" cy="312821"/>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3344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Iterations of bar charts for deeper analysis</a:t>
            </a:r>
          </a:p>
        </p:txBody>
      </p:sp>
      <p:pic>
        <p:nvPicPr>
          <p:cNvPr id="2" name="Picture 1">
            <a:extLst>
              <a:ext uri="{FF2B5EF4-FFF2-40B4-BE49-F238E27FC236}">
                <a16:creationId xmlns:a16="http://schemas.microsoft.com/office/drawing/2014/main" xmlns="" id="{81CDD5F3-44D4-4D2F-A0EA-C04929EAF326}"/>
              </a:ext>
            </a:extLst>
          </p:cNvPr>
          <p:cNvPicPr>
            <a:picLocks noChangeAspect="1"/>
          </p:cNvPicPr>
          <p:nvPr/>
        </p:nvPicPr>
        <p:blipFill>
          <a:blip r:embed="rId3"/>
          <a:stretch>
            <a:fillRect/>
          </a:stretch>
        </p:blipFill>
        <p:spPr>
          <a:xfrm>
            <a:off x="1023937" y="1035482"/>
            <a:ext cx="7096125" cy="3552825"/>
          </a:xfrm>
          <a:prstGeom prst="rect">
            <a:avLst/>
          </a:prstGeom>
        </p:spPr>
      </p:pic>
    </p:spTree>
    <p:extLst>
      <p:ext uri="{BB962C8B-B14F-4D97-AF65-F5344CB8AC3E}">
        <p14:creationId xmlns:p14="http://schemas.microsoft.com/office/powerpoint/2010/main" val="110167939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140627"/>
            <a:ext cx="457200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Quick table calculations</a:t>
            </a:r>
          </a:p>
        </p:txBody>
      </p:sp>
      <p:pic>
        <p:nvPicPr>
          <p:cNvPr id="2" name="Picture 1">
            <a:extLst>
              <a:ext uri="{FF2B5EF4-FFF2-40B4-BE49-F238E27FC236}">
                <a16:creationId xmlns:a16="http://schemas.microsoft.com/office/drawing/2014/main" xmlns="" id="{E3ADCF6D-5084-491E-9A5F-9C8DCB29FD39}"/>
              </a:ext>
            </a:extLst>
          </p:cNvPr>
          <p:cNvPicPr>
            <a:picLocks noChangeAspect="1"/>
          </p:cNvPicPr>
          <p:nvPr/>
        </p:nvPicPr>
        <p:blipFill rotWithShape="1">
          <a:blip r:embed="rId3"/>
          <a:srcRect l="17953" r="17887"/>
          <a:stretch/>
        </p:blipFill>
        <p:spPr>
          <a:xfrm>
            <a:off x="4884820" y="579781"/>
            <a:ext cx="3862317" cy="3819525"/>
          </a:xfrm>
          <a:prstGeom prst="rect">
            <a:avLst/>
          </a:prstGeom>
        </p:spPr>
      </p:pic>
    </p:spTree>
    <p:extLst>
      <p:ext uri="{BB962C8B-B14F-4D97-AF65-F5344CB8AC3E}">
        <p14:creationId xmlns:p14="http://schemas.microsoft.com/office/powerpoint/2010/main" val="11181476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54EDC746-F0D1-469D-8D28-B08741D46B06}"/>
              </a:ext>
            </a:extLst>
          </p:cNvPr>
          <p:cNvPicPr>
            <a:picLocks noChangeAspect="1"/>
          </p:cNvPicPr>
          <p:nvPr/>
        </p:nvPicPr>
        <p:blipFill>
          <a:blip r:embed="rId3"/>
          <a:stretch>
            <a:fillRect/>
          </a:stretch>
        </p:blipFill>
        <p:spPr>
          <a:xfrm>
            <a:off x="2060736" y="139142"/>
            <a:ext cx="5022527" cy="4531895"/>
          </a:xfrm>
          <a:prstGeom prst="rect">
            <a:avLst/>
          </a:prstGeom>
        </p:spPr>
      </p:pic>
    </p:spTree>
    <p:extLst>
      <p:ext uri="{BB962C8B-B14F-4D97-AF65-F5344CB8AC3E}">
        <p14:creationId xmlns:p14="http://schemas.microsoft.com/office/powerpoint/2010/main" val="10833830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28FAC848-B3CE-4F26-9B51-4A5F7327D617}"/>
              </a:ext>
            </a:extLst>
          </p:cNvPr>
          <p:cNvPicPr>
            <a:picLocks noChangeAspect="1"/>
          </p:cNvPicPr>
          <p:nvPr/>
        </p:nvPicPr>
        <p:blipFill>
          <a:blip r:embed="rId3"/>
          <a:stretch>
            <a:fillRect/>
          </a:stretch>
        </p:blipFill>
        <p:spPr>
          <a:xfrm>
            <a:off x="1171074" y="80462"/>
            <a:ext cx="6929437" cy="4539976"/>
          </a:xfrm>
          <a:prstGeom prst="rect">
            <a:avLst/>
          </a:prstGeom>
        </p:spPr>
      </p:pic>
    </p:spTree>
    <p:extLst>
      <p:ext uri="{BB962C8B-B14F-4D97-AF65-F5344CB8AC3E}">
        <p14:creationId xmlns:p14="http://schemas.microsoft.com/office/powerpoint/2010/main" val="405247059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Relative versus fixed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r>
              <a:rPr lang="en-US" sz="2400" dirty="0"/>
              <a:t>We'll look at the details shortly, but first it is important to understand that table calculations may be computed in one of the two following ways: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Relative</a:t>
            </a:r>
          </a:p>
          <a:p>
            <a:pPr marL="342900" indent="-342900">
              <a:buFont typeface="Arial" panose="020B0604020202020204" pitchFamily="34" charset="0"/>
              <a:buChar char="•"/>
            </a:pPr>
            <a:r>
              <a:rPr lang="en-US" sz="2400" dirty="0"/>
              <a:t>Fixed</a:t>
            </a:r>
            <a:endParaRPr lang="en-US" sz="2400" dirty="0">
              <a:solidFill>
                <a:srgbClr val="ED7D31"/>
              </a:solidFill>
            </a:endParaRPr>
          </a:p>
        </p:txBody>
      </p:sp>
    </p:spTree>
    <p:extLst>
      <p:ext uri="{BB962C8B-B14F-4D97-AF65-F5344CB8AC3E}">
        <p14:creationId xmlns:p14="http://schemas.microsoft.com/office/powerpoint/2010/main" val="5208803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274</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320580" y="646503"/>
            <a:ext cx="4003130"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see these concepts in the user interface.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following is the Table Calculation editor that appears when you select Edit Table Calculation from the menu of a table calculation field:</a:t>
            </a:r>
            <a:endParaRPr lang="en-US" sz="2400" dirty="0">
              <a:solidFill>
                <a:srgbClr val="ED7D31"/>
              </a:solidFill>
            </a:endParaRPr>
          </a:p>
        </p:txBody>
      </p:sp>
      <p:pic>
        <p:nvPicPr>
          <p:cNvPr id="2" name="Picture 1">
            <a:extLst>
              <a:ext uri="{FF2B5EF4-FFF2-40B4-BE49-F238E27FC236}">
                <a16:creationId xmlns:a16="http://schemas.microsoft.com/office/drawing/2014/main" xmlns="" id="{6BD32850-E383-4DAB-BF40-3F7BE24BFC16}"/>
              </a:ext>
            </a:extLst>
          </p:cNvPr>
          <p:cNvPicPr>
            <a:picLocks noChangeAspect="1"/>
          </p:cNvPicPr>
          <p:nvPr/>
        </p:nvPicPr>
        <p:blipFill rotWithShape="1">
          <a:blip r:embed="rId3"/>
          <a:srcRect l="3685" r="3975"/>
          <a:stretch/>
        </p:blipFill>
        <p:spPr>
          <a:xfrm>
            <a:off x="4460067" y="139142"/>
            <a:ext cx="4443301" cy="4479979"/>
          </a:xfrm>
          <a:prstGeom prst="rect">
            <a:avLst/>
          </a:prstGeom>
        </p:spPr>
      </p:pic>
    </p:spTree>
    <p:extLst>
      <p:ext uri="{BB962C8B-B14F-4D97-AF65-F5344CB8AC3E}">
        <p14:creationId xmlns:p14="http://schemas.microsoft.com/office/powerpoint/2010/main" val="16801002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Scope and direction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Scope and direction are terms that describe how a table calculation is computed relative to the table. Specifically, scope and direction refer to the following:</a:t>
            </a:r>
          </a:p>
          <a:p>
            <a:endParaRPr lang="en-US" sz="2400" dirty="0"/>
          </a:p>
          <a:p>
            <a:pPr marL="342900" indent="-342900">
              <a:buFont typeface="Arial" panose="020B0604020202020204" pitchFamily="34" charset="0"/>
              <a:buChar char="•"/>
            </a:pPr>
            <a:r>
              <a:rPr lang="en-US" sz="2400" b="1" dirty="0"/>
              <a:t>Scope: </a:t>
            </a:r>
            <a:r>
              <a:rPr lang="en-US" sz="2400" dirty="0"/>
              <a:t>The scope defines the boundaries within which a given table calculation can reference other values.</a:t>
            </a:r>
          </a:p>
          <a:p>
            <a:pPr marL="342900" indent="-342900">
              <a:buFont typeface="Arial" panose="020B0604020202020204" pitchFamily="34" charset="0"/>
              <a:buChar char="•"/>
            </a:pPr>
            <a:r>
              <a:rPr lang="en-US" sz="2400" b="1" dirty="0"/>
              <a:t>Direction: </a:t>
            </a:r>
            <a:r>
              <a:rPr lang="en-US" sz="2400" dirty="0"/>
              <a:t>The direction defines how the table calculation moves within the scope.</a:t>
            </a:r>
            <a:endParaRPr lang="en-US" sz="2400" dirty="0">
              <a:solidFill>
                <a:srgbClr val="ED7D31"/>
              </a:solidFill>
            </a:endParaRPr>
          </a:p>
        </p:txBody>
      </p:sp>
    </p:spTree>
    <p:extLst>
      <p:ext uri="{BB962C8B-B14F-4D97-AF65-F5344CB8AC3E}">
        <p14:creationId xmlns:p14="http://schemas.microsoft.com/office/powerpoint/2010/main" val="11187822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Scope and direction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81645"/>
            <a:ext cx="7596822" cy="2597506"/>
          </a:xfrm>
          <a:prstGeom prst="rect">
            <a:avLst/>
          </a:prstGeom>
        </p:spPr>
        <p:txBody>
          <a:bodyPr vert="horz" wrap="square" lIns="0" tIns="12065" rIns="0" bIns="0" rtlCol="0">
            <a:spAutoFit/>
          </a:bodyPr>
          <a:lstStyle/>
          <a:p>
            <a:r>
              <a:rPr lang="en-US" sz="2400" dirty="0"/>
              <a:t>The options for scope and direction relative to the table are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Scope options: Table, pane, and cells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Direction options: Down, across, down then across, across then down</a:t>
            </a:r>
            <a:endParaRPr lang="en-US" sz="2400" dirty="0">
              <a:solidFill>
                <a:srgbClr val="ED7D31"/>
              </a:solidFill>
            </a:endParaRPr>
          </a:p>
        </p:txBody>
      </p:sp>
    </p:spTree>
    <p:extLst>
      <p:ext uri="{BB962C8B-B14F-4D97-AF65-F5344CB8AC3E}">
        <p14:creationId xmlns:p14="http://schemas.microsoft.com/office/powerpoint/2010/main" val="346900390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19A1A79-45A4-4A89-A59D-EA13CA864218}"/>
              </a:ext>
            </a:extLst>
          </p:cNvPr>
          <p:cNvPicPr>
            <a:picLocks noChangeAspect="1"/>
          </p:cNvPicPr>
          <p:nvPr/>
        </p:nvPicPr>
        <p:blipFill>
          <a:blip r:embed="rId3"/>
          <a:stretch>
            <a:fillRect/>
          </a:stretch>
        </p:blipFill>
        <p:spPr>
          <a:xfrm>
            <a:off x="1324224" y="139142"/>
            <a:ext cx="6348578" cy="4475747"/>
          </a:xfrm>
          <a:prstGeom prst="rect">
            <a:avLst/>
          </a:prstGeom>
        </p:spPr>
      </p:pic>
    </p:spTree>
    <p:extLst>
      <p:ext uri="{BB962C8B-B14F-4D97-AF65-F5344CB8AC3E}">
        <p14:creationId xmlns:p14="http://schemas.microsoft.com/office/powerpoint/2010/main" val="330575857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Working with scope and direction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order to see how scope and direction work together, let's work through a few examples. </a:t>
            </a:r>
          </a:p>
          <a:p>
            <a:pPr marL="342900" indent="-342900">
              <a:buFont typeface="Arial" panose="020B0604020202020204" pitchFamily="34" charset="0"/>
              <a:buChar char="•"/>
            </a:pPr>
            <a:r>
              <a:rPr lang="en-US" sz="2400" dirty="0"/>
              <a:t>We'll start by creating our own custom table calculations. Create a new calculated field named Index with the code Index().</a:t>
            </a:r>
          </a:p>
          <a:p>
            <a:pPr marL="342900" indent="-342900">
              <a:buFont typeface="Arial" panose="020B0604020202020204" pitchFamily="34" charset="0"/>
              <a:buChar char="•"/>
            </a:pPr>
            <a:r>
              <a:rPr lang="en-US" sz="2400" dirty="0"/>
              <a:t>Index() is a table calculation function that starts with a value of 1 and increments by one as it moves in each direction and within a given scope. </a:t>
            </a:r>
            <a:endParaRPr lang="en-US" sz="2400" dirty="0">
              <a:solidFill>
                <a:srgbClr val="ED7D31"/>
              </a:solidFill>
            </a:endParaRPr>
          </a:p>
        </p:txBody>
      </p:sp>
    </p:spTree>
    <p:extLst>
      <p:ext uri="{BB962C8B-B14F-4D97-AF65-F5344CB8AC3E}">
        <p14:creationId xmlns:p14="http://schemas.microsoft.com/office/powerpoint/2010/main" val="35833652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Table (across): </a:t>
            </a:r>
          </a:p>
        </p:txBody>
      </p:sp>
      <p:pic>
        <p:nvPicPr>
          <p:cNvPr id="2" name="Picture 1">
            <a:extLst>
              <a:ext uri="{FF2B5EF4-FFF2-40B4-BE49-F238E27FC236}">
                <a16:creationId xmlns:a16="http://schemas.microsoft.com/office/drawing/2014/main" xmlns="" id="{2B2CD6E2-CD5C-4A6B-9B1B-D932A7E53A0A}"/>
              </a:ext>
            </a:extLst>
          </p:cNvPr>
          <p:cNvPicPr>
            <a:picLocks noChangeAspect="1"/>
          </p:cNvPicPr>
          <p:nvPr/>
        </p:nvPicPr>
        <p:blipFill>
          <a:blip r:embed="rId3"/>
          <a:stretch>
            <a:fillRect/>
          </a:stretch>
        </p:blipFill>
        <p:spPr>
          <a:xfrm>
            <a:off x="832124" y="1241007"/>
            <a:ext cx="7479752" cy="3322972"/>
          </a:xfrm>
          <a:prstGeom prst="rect">
            <a:avLst/>
          </a:prstGeom>
        </p:spPr>
      </p:pic>
    </p:spTree>
    <p:extLst>
      <p:ext uri="{BB962C8B-B14F-4D97-AF65-F5344CB8AC3E}">
        <p14:creationId xmlns:p14="http://schemas.microsoft.com/office/powerpoint/2010/main" val="3053762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Line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0451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Line charts connect related marks in a visualization to show movement or a relationship between those connected marks. </a:t>
            </a:r>
          </a:p>
          <a:p>
            <a:pPr marL="342900" indent="-342900">
              <a:buFont typeface="Arial" panose="020B0604020202020204" pitchFamily="34" charset="0"/>
              <a:buChar char="•"/>
            </a:pPr>
            <a:r>
              <a:rPr lang="en-US" sz="2400" dirty="0"/>
              <a:t>The position of the marks and the lines that connect them are the primary means of communicating the data. </a:t>
            </a:r>
          </a:p>
          <a:p>
            <a:pPr marL="342900" indent="-342900">
              <a:buFont typeface="Arial" panose="020B0604020202020204" pitchFamily="34" charset="0"/>
              <a:buChar char="•"/>
            </a:pPr>
            <a:r>
              <a:rPr lang="en-US" sz="2400" dirty="0"/>
              <a:t>Additionally, you can use size and color to communicate additional information.</a:t>
            </a:r>
          </a:p>
        </p:txBody>
      </p:sp>
    </p:spTree>
    <p:extLst>
      <p:ext uri="{BB962C8B-B14F-4D97-AF65-F5344CB8AC3E}">
        <p14:creationId xmlns:p14="http://schemas.microsoft.com/office/powerpoint/2010/main" val="211843373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Table (down): </a:t>
            </a:r>
          </a:p>
        </p:txBody>
      </p:sp>
      <p:pic>
        <p:nvPicPr>
          <p:cNvPr id="2" name="Picture 1">
            <a:extLst>
              <a:ext uri="{FF2B5EF4-FFF2-40B4-BE49-F238E27FC236}">
                <a16:creationId xmlns:a16="http://schemas.microsoft.com/office/drawing/2014/main" xmlns="" id="{BE1F571C-C400-4AD7-BEEE-923366913DD3}"/>
              </a:ext>
            </a:extLst>
          </p:cNvPr>
          <p:cNvPicPr>
            <a:picLocks noChangeAspect="1"/>
          </p:cNvPicPr>
          <p:nvPr/>
        </p:nvPicPr>
        <p:blipFill rotWithShape="1">
          <a:blip r:embed="rId3"/>
          <a:srcRect l="3245" r="1987"/>
          <a:stretch/>
        </p:blipFill>
        <p:spPr>
          <a:xfrm>
            <a:off x="348223" y="1422232"/>
            <a:ext cx="8447554" cy="2740693"/>
          </a:xfrm>
          <a:prstGeom prst="rect">
            <a:avLst/>
          </a:prstGeom>
        </p:spPr>
      </p:pic>
    </p:spTree>
    <p:extLst>
      <p:ext uri="{BB962C8B-B14F-4D97-AF65-F5344CB8AC3E}">
        <p14:creationId xmlns:p14="http://schemas.microsoft.com/office/powerpoint/2010/main" val="161186291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Table (across then down): </a:t>
            </a:r>
          </a:p>
        </p:txBody>
      </p:sp>
      <p:pic>
        <p:nvPicPr>
          <p:cNvPr id="2" name="Picture 1">
            <a:extLst>
              <a:ext uri="{FF2B5EF4-FFF2-40B4-BE49-F238E27FC236}">
                <a16:creationId xmlns:a16="http://schemas.microsoft.com/office/drawing/2014/main" xmlns="" id="{CB3320A3-0E33-49D1-90FB-B2E0A4E1A982}"/>
              </a:ext>
            </a:extLst>
          </p:cNvPr>
          <p:cNvPicPr>
            <a:picLocks noChangeAspect="1"/>
          </p:cNvPicPr>
          <p:nvPr/>
        </p:nvPicPr>
        <p:blipFill rotWithShape="1">
          <a:blip r:embed="rId3"/>
          <a:srcRect l="6712" t="2047" r="5942" b="-2047"/>
          <a:stretch/>
        </p:blipFill>
        <p:spPr>
          <a:xfrm>
            <a:off x="987843" y="1226501"/>
            <a:ext cx="7168314" cy="3425466"/>
          </a:xfrm>
          <a:prstGeom prst="rect">
            <a:avLst/>
          </a:prstGeom>
        </p:spPr>
      </p:pic>
    </p:spTree>
    <p:extLst>
      <p:ext uri="{BB962C8B-B14F-4D97-AF65-F5344CB8AC3E}">
        <p14:creationId xmlns:p14="http://schemas.microsoft.com/office/powerpoint/2010/main" val="33143523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Pane (across): </a:t>
            </a:r>
          </a:p>
        </p:txBody>
      </p:sp>
      <p:pic>
        <p:nvPicPr>
          <p:cNvPr id="2" name="Picture 1">
            <a:extLst>
              <a:ext uri="{FF2B5EF4-FFF2-40B4-BE49-F238E27FC236}">
                <a16:creationId xmlns:a16="http://schemas.microsoft.com/office/drawing/2014/main" xmlns="" id="{7A67D360-3D43-4497-99E3-C2F00F6FECA5}"/>
              </a:ext>
            </a:extLst>
          </p:cNvPr>
          <p:cNvPicPr>
            <a:picLocks noChangeAspect="1"/>
          </p:cNvPicPr>
          <p:nvPr/>
        </p:nvPicPr>
        <p:blipFill>
          <a:blip r:embed="rId3"/>
          <a:stretch>
            <a:fillRect/>
          </a:stretch>
        </p:blipFill>
        <p:spPr>
          <a:xfrm>
            <a:off x="974443" y="1247524"/>
            <a:ext cx="7195113" cy="3268329"/>
          </a:xfrm>
          <a:prstGeom prst="rect">
            <a:avLst/>
          </a:prstGeom>
        </p:spPr>
      </p:pic>
    </p:spTree>
    <p:extLst>
      <p:ext uri="{BB962C8B-B14F-4D97-AF65-F5344CB8AC3E}">
        <p14:creationId xmlns:p14="http://schemas.microsoft.com/office/powerpoint/2010/main" val="4705087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Pane (down): </a:t>
            </a:r>
          </a:p>
        </p:txBody>
      </p:sp>
      <p:pic>
        <p:nvPicPr>
          <p:cNvPr id="2" name="Picture 1">
            <a:extLst>
              <a:ext uri="{FF2B5EF4-FFF2-40B4-BE49-F238E27FC236}">
                <a16:creationId xmlns:a16="http://schemas.microsoft.com/office/drawing/2014/main" xmlns="" id="{84C55597-7EEF-4900-BCC0-F3BFEA4E9E24}"/>
              </a:ext>
            </a:extLst>
          </p:cNvPr>
          <p:cNvPicPr>
            <a:picLocks noChangeAspect="1"/>
          </p:cNvPicPr>
          <p:nvPr/>
        </p:nvPicPr>
        <p:blipFill>
          <a:blip r:embed="rId3"/>
          <a:stretch>
            <a:fillRect/>
          </a:stretch>
        </p:blipFill>
        <p:spPr>
          <a:xfrm>
            <a:off x="303807" y="1670634"/>
            <a:ext cx="8536385" cy="2676776"/>
          </a:xfrm>
          <a:prstGeom prst="rect">
            <a:avLst/>
          </a:prstGeom>
        </p:spPr>
      </p:pic>
    </p:spTree>
    <p:extLst>
      <p:ext uri="{BB962C8B-B14F-4D97-AF65-F5344CB8AC3E}">
        <p14:creationId xmlns:p14="http://schemas.microsoft.com/office/powerpoint/2010/main" val="30501807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EAB890E-870C-4BB6-9585-7F3CF803CB06}"/>
              </a:ext>
            </a:extLst>
          </p:cNvPr>
          <p:cNvPicPr>
            <a:picLocks noChangeAspect="1"/>
          </p:cNvPicPr>
          <p:nvPr/>
        </p:nvPicPr>
        <p:blipFill>
          <a:blip r:embed="rId3"/>
          <a:stretch>
            <a:fillRect/>
          </a:stretch>
        </p:blipFill>
        <p:spPr>
          <a:xfrm>
            <a:off x="1066067" y="356936"/>
            <a:ext cx="7011865" cy="4191000"/>
          </a:xfrm>
          <a:prstGeom prst="rect">
            <a:avLst/>
          </a:prstGeom>
        </p:spPr>
      </p:pic>
    </p:spTree>
    <p:extLst>
      <p:ext uri="{BB962C8B-B14F-4D97-AF65-F5344CB8AC3E}">
        <p14:creationId xmlns:p14="http://schemas.microsoft.com/office/powerpoint/2010/main" val="352086085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Addressing and partitioning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65077"/>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Addressing and partitioning are very similar to scope and direction but are most often used to describe how table calculations are computed with absolute reference to certain fields in the view. </a:t>
            </a:r>
          </a:p>
          <a:p>
            <a:pPr marL="342900" indent="-342900">
              <a:buFont typeface="Arial" panose="020B0604020202020204" pitchFamily="34" charset="0"/>
              <a:buChar char="•"/>
            </a:pPr>
            <a:r>
              <a:rPr lang="en-US" sz="2400" dirty="0"/>
              <a:t>With addressing and partitioning, you define which dimensions in the view define the addressing (direction) and all others define the partitioning (scope).</a:t>
            </a:r>
          </a:p>
        </p:txBody>
      </p:sp>
    </p:spTree>
    <p:extLst>
      <p:ext uri="{BB962C8B-B14F-4D97-AF65-F5344CB8AC3E}">
        <p14:creationId xmlns:p14="http://schemas.microsoft.com/office/powerpoint/2010/main" val="2578643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Addressing and partitioning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27913" y="2321785"/>
            <a:ext cx="3870600"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result of selecting Department is as follows:</a:t>
            </a:r>
            <a:endParaRPr lang="en-US" sz="2400" dirty="0">
              <a:solidFill>
                <a:srgbClr val="ED7D31"/>
              </a:solidFill>
            </a:endParaRPr>
          </a:p>
        </p:txBody>
      </p:sp>
      <p:pic>
        <p:nvPicPr>
          <p:cNvPr id="2" name="Picture 1">
            <a:extLst>
              <a:ext uri="{FF2B5EF4-FFF2-40B4-BE49-F238E27FC236}">
                <a16:creationId xmlns:a16="http://schemas.microsoft.com/office/drawing/2014/main" xmlns="" id="{17135A2F-B9A3-4BC7-9F86-69244D73266C}"/>
              </a:ext>
            </a:extLst>
          </p:cNvPr>
          <p:cNvPicPr>
            <a:picLocks noChangeAspect="1"/>
          </p:cNvPicPr>
          <p:nvPr/>
        </p:nvPicPr>
        <p:blipFill rotWithShape="1">
          <a:blip r:embed="rId3"/>
          <a:srcRect l="11239" r="11239"/>
          <a:stretch/>
        </p:blipFill>
        <p:spPr>
          <a:xfrm>
            <a:off x="5510463" y="677779"/>
            <a:ext cx="3154403" cy="3787942"/>
          </a:xfrm>
          <a:prstGeom prst="rect">
            <a:avLst/>
          </a:prstGeom>
        </p:spPr>
      </p:pic>
    </p:spTree>
    <p:extLst>
      <p:ext uri="{BB962C8B-B14F-4D97-AF65-F5344CB8AC3E}">
        <p14:creationId xmlns:p14="http://schemas.microsoft.com/office/powerpoint/2010/main" val="97239533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75506E55-4962-47CD-9163-ADECAA5EC866}"/>
              </a:ext>
            </a:extLst>
          </p:cNvPr>
          <p:cNvPicPr>
            <a:picLocks noChangeAspect="1"/>
          </p:cNvPicPr>
          <p:nvPr/>
        </p:nvPicPr>
        <p:blipFill rotWithShape="1">
          <a:blip r:embed="rId3"/>
          <a:srcRect l="8936" r="9211"/>
          <a:stretch/>
        </p:blipFill>
        <p:spPr>
          <a:xfrm>
            <a:off x="2397430" y="64168"/>
            <a:ext cx="4349139" cy="4695092"/>
          </a:xfrm>
          <a:prstGeom prst="rect">
            <a:avLst/>
          </a:prstGeom>
        </p:spPr>
      </p:pic>
    </p:spTree>
    <p:extLst>
      <p:ext uri="{BB962C8B-B14F-4D97-AF65-F5344CB8AC3E}">
        <p14:creationId xmlns:p14="http://schemas.microsoft.com/office/powerpoint/2010/main" val="28596084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549967"/>
            <a:ext cx="3914274" cy="165408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Working with addressing and partitioning</a:t>
            </a:r>
          </a:p>
        </p:txBody>
      </p:sp>
      <p:pic>
        <p:nvPicPr>
          <p:cNvPr id="2" name="Picture 1">
            <a:extLst>
              <a:ext uri="{FF2B5EF4-FFF2-40B4-BE49-F238E27FC236}">
                <a16:creationId xmlns:a16="http://schemas.microsoft.com/office/drawing/2014/main" xmlns="" id="{B9AADF1E-11A6-49F3-AADC-A7AC0F485260}"/>
              </a:ext>
            </a:extLst>
          </p:cNvPr>
          <p:cNvPicPr>
            <a:picLocks noChangeAspect="1"/>
          </p:cNvPicPr>
          <p:nvPr/>
        </p:nvPicPr>
        <p:blipFill rotWithShape="1">
          <a:blip r:embed="rId3"/>
          <a:srcRect l="10654" r="10498"/>
          <a:stretch/>
        </p:blipFill>
        <p:spPr>
          <a:xfrm>
            <a:off x="5316442" y="58924"/>
            <a:ext cx="3651095" cy="4636168"/>
          </a:xfrm>
          <a:prstGeom prst="rect">
            <a:avLst/>
          </a:prstGeom>
        </p:spPr>
      </p:pic>
    </p:spTree>
    <p:extLst>
      <p:ext uri="{BB962C8B-B14F-4D97-AF65-F5344CB8AC3E}">
        <p14:creationId xmlns:p14="http://schemas.microsoft.com/office/powerpoint/2010/main" val="22164361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D3D76650-2E46-43CC-BCAF-5708D647F708}"/>
              </a:ext>
            </a:extLst>
          </p:cNvPr>
          <p:cNvPicPr>
            <a:picLocks noChangeAspect="1"/>
          </p:cNvPicPr>
          <p:nvPr/>
        </p:nvPicPr>
        <p:blipFill rotWithShape="1">
          <a:blip r:embed="rId3"/>
          <a:srcRect l="7197" r="7197"/>
          <a:stretch/>
        </p:blipFill>
        <p:spPr>
          <a:xfrm>
            <a:off x="2704946" y="0"/>
            <a:ext cx="3734108" cy="4695092"/>
          </a:xfrm>
          <a:prstGeom prst="rect">
            <a:avLst/>
          </a:prstGeom>
        </p:spPr>
      </p:pic>
    </p:spTree>
    <p:extLst>
      <p:ext uri="{BB962C8B-B14F-4D97-AF65-F5344CB8AC3E}">
        <p14:creationId xmlns:p14="http://schemas.microsoft.com/office/powerpoint/2010/main" val="1289767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D4D363A4-8A4D-4BDE-8974-C1B643CC3A8E}"/>
              </a:ext>
            </a:extLst>
          </p:cNvPr>
          <p:cNvPicPr>
            <a:picLocks noChangeAspect="1"/>
          </p:cNvPicPr>
          <p:nvPr/>
        </p:nvPicPr>
        <p:blipFill>
          <a:blip r:embed="rId3"/>
          <a:stretch>
            <a:fillRect/>
          </a:stretch>
        </p:blipFill>
        <p:spPr>
          <a:xfrm>
            <a:off x="1802130" y="121718"/>
            <a:ext cx="5539739" cy="4573374"/>
          </a:xfrm>
          <a:prstGeom prst="rect">
            <a:avLst/>
          </a:prstGeom>
        </p:spPr>
      </p:pic>
    </p:spTree>
    <p:extLst>
      <p:ext uri="{BB962C8B-B14F-4D97-AF65-F5344CB8AC3E}">
        <p14:creationId xmlns:p14="http://schemas.microsoft.com/office/powerpoint/2010/main" val="26039246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Custom table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730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Before we move on to some practical examples, let's briefly discuss how to write your own table calculations, instead of using quick table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see a list of available table calculation functions by creating a new calculation and selecting Table Calculation from the drop-down list under Functions.</a:t>
            </a:r>
          </a:p>
        </p:txBody>
      </p:sp>
    </p:spTree>
    <p:extLst>
      <p:ext uri="{BB962C8B-B14F-4D97-AF65-F5344CB8AC3E}">
        <p14:creationId xmlns:p14="http://schemas.microsoft.com/office/powerpoint/2010/main" val="1190161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Meta table functions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42329"/>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These are the functions that give you information about the partitioning and addressing.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functions also include Index, First, Last, and Size:</a:t>
            </a:r>
          </a:p>
        </p:txBody>
      </p:sp>
    </p:spTree>
    <p:extLst>
      <p:ext uri="{BB962C8B-B14F-4D97-AF65-F5344CB8AC3E}">
        <p14:creationId xmlns:p14="http://schemas.microsoft.com/office/powerpoint/2010/main" val="17532767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Meta table functions</a:t>
            </a:r>
          </a:p>
        </p:txBody>
      </p:sp>
      <p:pic>
        <p:nvPicPr>
          <p:cNvPr id="2" name="Picture 1">
            <a:extLst>
              <a:ext uri="{FF2B5EF4-FFF2-40B4-BE49-F238E27FC236}">
                <a16:creationId xmlns:a16="http://schemas.microsoft.com/office/drawing/2014/main" xmlns="" id="{0DD05D00-BAC8-446C-895E-D8598BDE7CCB}"/>
              </a:ext>
            </a:extLst>
          </p:cNvPr>
          <p:cNvPicPr>
            <a:picLocks noChangeAspect="1"/>
          </p:cNvPicPr>
          <p:nvPr/>
        </p:nvPicPr>
        <p:blipFill>
          <a:blip r:embed="rId3"/>
          <a:stretch>
            <a:fillRect/>
          </a:stretch>
        </p:blipFill>
        <p:spPr>
          <a:xfrm>
            <a:off x="2129585" y="1054156"/>
            <a:ext cx="4884830" cy="3515476"/>
          </a:xfrm>
          <a:prstGeom prst="rect">
            <a:avLst/>
          </a:prstGeom>
        </p:spPr>
      </p:pic>
    </p:spTree>
    <p:extLst>
      <p:ext uri="{BB962C8B-B14F-4D97-AF65-F5344CB8AC3E}">
        <p14:creationId xmlns:p14="http://schemas.microsoft.com/office/powerpoint/2010/main" val="9312195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981330"/>
            <a:ext cx="3344779" cy="1180840"/>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Lookup and previous value</a:t>
            </a:r>
          </a:p>
        </p:txBody>
      </p:sp>
      <p:pic>
        <p:nvPicPr>
          <p:cNvPr id="2" name="Picture 1">
            <a:extLst>
              <a:ext uri="{FF2B5EF4-FFF2-40B4-BE49-F238E27FC236}">
                <a16:creationId xmlns:a16="http://schemas.microsoft.com/office/drawing/2014/main" xmlns="" id="{505FA226-1E85-4DD4-9DE2-B9DBAFE25270}"/>
              </a:ext>
            </a:extLst>
          </p:cNvPr>
          <p:cNvPicPr>
            <a:picLocks noChangeAspect="1"/>
          </p:cNvPicPr>
          <p:nvPr/>
        </p:nvPicPr>
        <p:blipFill>
          <a:blip r:embed="rId3"/>
          <a:stretch>
            <a:fillRect/>
          </a:stretch>
        </p:blipFill>
        <p:spPr>
          <a:xfrm>
            <a:off x="3880756" y="230865"/>
            <a:ext cx="5093165" cy="4464227"/>
          </a:xfrm>
          <a:prstGeom prst="rect">
            <a:avLst/>
          </a:prstGeom>
        </p:spPr>
      </p:pic>
    </p:spTree>
    <p:extLst>
      <p:ext uri="{BB962C8B-B14F-4D97-AF65-F5344CB8AC3E}">
        <p14:creationId xmlns:p14="http://schemas.microsoft.com/office/powerpoint/2010/main" val="353926639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Lookup and previous value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76987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first row in each partition gets a NULL result from the lookup (because there isn't a row before it).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Previous_Value, we used this code:</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Previous_Value("") + "," + ATTR([Category]) </a:t>
            </a:r>
          </a:p>
        </p:txBody>
      </p:sp>
    </p:spTree>
    <p:extLst>
      <p:ext uri="{BB962C8B-B14F-4D97-AF65-F5344CB8AC3E}">
        <p14:creationId xmlns:p14="http://schemas.microsoft.com/office/powerpoint/2010/main" val="157031583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93CB0F47-C539-4BEE-A195-750FAD315AEC}"/>
              </a:ext>
            </a:extLst>
          </p:cNvPr>
          <p:cNvPicPr>
            <a:picLocks noChangeAspect="1"/>
          </p:cNvPicPr>
          <p:nvPr/>
        </p:nvPicPr>
        <p:blipFill rotWithShape="1">
          <a:blip r:embed="rId3"/>
          <a:srcRect l="9894" r="10426"/>
          <a:stretch/>
        </p:blipFill>
        <p:spPr>
          <a:xfrm>
            <a:off x="1981200" y="139142"/>
            <a:ext cx="5181600" cy="4475952"/>
          </a:xfrm>
          <a:prstGeom prst="rect">
            <a:avLst/>
          </a:prstGeom>
        </p:spPr>
      </p:pic>
    </p:spTree>
    <p:extLst>
      <p:ext uri="{BB962C8B-B14F-4D97-AF65-F5344CB8AC3E}">
        <p14:creationId xmlns:p14="http://schemas.microsoft.com/office/powerpoint/2010/main" val="359791329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Window functions</a:t>
            </a:r>
          </a:p>
        </p:txBody>
      </p:sp>
      <p:pic>
        <p:nvPicPr>
          <p:cNvPr id="2" name="Picture 1">
            <a:extLst>
              <a:ext uri="{FF2B5EF4-FFF2-40B4-BE49-F238E27FC236}">
                <a16:creationId xmlns:a16="http://schemas.microsoft.com/office/drawing/2014/main" xmlns="" id="{796594B6-AE91-4506-B4C4-6704BBB4F4CA}"/>
              </a:ext>
            </a:extLst>
          </p:cNvPr>
          <p:cNvPicPr>
            <a:picLocks noChangeAspect="1"/>
          </p:cNvPicPr>
          <p:nvPr/>
        </p:nvPicPr>
        <p:blipFill rotWithShape="1">
          <a:blip r:embed="rId3"/>
          <a:srcRect l="10245" r="9305"/>
          <a:stretch/>
        </p:blipFill>
        <p:spPr>
          <a:xfrm>
            <a:off x="2486526" y="1007215"/>
            <a:ext cx="4170948" cy="3687877"/>
          </a:xfrm>
          <a:prstGeom prst="rect">
            <a:avLst/>
          </a:prstGeom>
        </p:spPr>
      </p:pic>
    </p:spTree>
    <p:extLst>
      <p:ext uri="{BB962C8B-B14F-4D97-AF65-F5344CB8AC3E}">
        <p14:creationId xmlns:p14="http://schemas.microsoft.com/office/powerpoint/2010/main" val="235586201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222834"/>
            <a:ext cx="3056021"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Rank functions</a:t>
            </a:r>
          </a:p>
        </p:txBody>
      </p:sp>
      <p:pic>
        <p:nvPicPr>
          <p:cNvPr id="2" name="Picture 1">
            <a:extLst>
              <a:ext uri="{FF2B5EF4-FFF2-40B4-BE49-F238E27FC236}">
                <a16:creationId xmlns:a16="http://schemas.microsoft.com/office/drawing/2014/main" xmlns="" id="{9A3F5757-8CB1-450E-B9D6-C586CDC49EA5}"/>
              </a:ext>
            </a:extLst>
          </p:cNvPr>
          <p:cNvPicPr>
            <a:picLocks noChangeAspect="1"/>
          </p:cNvPicPr>
          <p:nvPr/>
        </p:nvPicPr>
        <p:blipFill rotWithShape="1">
          <a:blip r:embed="rId3"/>
          <a:srcRect l="15608" r="15326"/>
          <a:stretch/>
        </p:blipFill>
        <p:spPr>
          <a:xfrm>
            <a:off x="4776717" y="230865"/>
            <a:ext cx="3914274" cy="4162425"/>
          </a:xfrm>
          <a:prstGeom prst="rect">
            <a:avLst/>
          </a:prstGeom>
        </p:spPr>
      </p:pic>
    </p:spTree>
    <p:extLst>
      <p:ext uri="{BB962C8B-B14F-4D97-AF65-F5344CB8AC3E}">
        <p14:creationId xmlns:p14="http://schemas.microsoft.com/office/powerpoint/2010/main" val="8819621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Script functions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64551"/>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These functions allow integration with the R analytics platform or Python, either of which can incorporate simple or complex scripts for everything from advanced statistics to predictive modeling.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It's beyond the scope of this course to dive into all that is possible, but documentation and examples are readily available on Tableau's website and from various members of the Tableau community.</a:t>
            </a:r>
          </a:p>
        </p:txBody>
      </p:sp>
    </p:spTree>
    <p:extLst>
      <p:ext uri="{BB962C8B-B14F-4D97-AF65-F5344CB8AC3E}">
        <p14:creationId xmlns:p14="http://schemas.microsoft.com/office/powerpoint/2010/main" val="423209776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Total function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Total function deserves its own category because it functions a little differently from the others. </a:t>
            </a:r>
          </a:p>
          <a:p>
            <a:pPr marL="342900" indent="-342900">
              <a:buFont typeface="Arial" panose="020B0604020202020204" pitchFamily="34" charset="0"/>
              <a:buChar char="•"/>
            </a:pPr>
            <a:r>
              <a:rPr lang="en-US" sz="2400" dirty="0"/>
              <a:t>Unlike the other functions that work on the aggregate table in the cache, Total will re-query the underlying source for all the source data rows that make up a given partition. </a:t>
            </a:r>
          </a:p>
          <a:p>
            <a:pPr marL="342900" indent="-342900">
              <a:buFont typeface="Arial" panose="020B0604020202020204" pitchFamily="34" charset="0"/>
              <a:buChar char="•"/>
            </a:pPr>
            <a:r>
              <a:rPr lang="en-US" sz="2400" dirty="0"/>
              <a:t>In most cases, this will yield the same result as a window function.</a:t>
            </a:r>
          </a:p>
        </p:txBody>
      </p:sp>
    </p:spTree>
    <p:extLst>
      <p:ext uri="{BB962C8B-B14F-4D97-AF65-F5344CB8AC3E}">
        <p14:creationId xmlns:p14="http://schemas.microsoft.com/office/powerpoint/2010/main" val="1456689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1321D5C3-4B9D-4160-B906-4E5EB456CA11}"/>
              </a:ext>
            </a:extLst>
          </p:cNvPr>
          <p:cNvPicPr>
            <a:picLocks noChangeAspect="1"/>
          </p:cNvPicPr>
          <p:nvPr/>
        </p:nvPicPr>
        <p:blipFill>
          <a:blip r:embed="rId3"/>
          <a:stretch>
            <a:fillRect/>
          </a:stretch>
        </p:blipFill>
        <p:spPr>
          <a:xfrm>
            <a:off x="7903742" y="3633088"/>
            <a:ext cx="1031379" cy="1031379"/>
          </a:xfrm>
          <a:prstGeom prst="rect">
            <a:avLst/>
          </a:prstGeom>
        </p:spPr>
      </p:pic>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3</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xmlns=""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xmlns=""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xmlns=""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xmlns=""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xmlns=""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xmlns=""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xmlns=""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xmlns=""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xmlns=""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xmlns=""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xmlns="" id="{97DA4C03-4ABE-4B8F-BE55-1F8B920E0742}"/>
              </a:ext>
            </a:extLst>
          </p:cNvPr>
          <p:cNvSpPr/>
          <p:nvPr/>
        </p:nvSpPr>
        <p:spPr>
          <a:xfrm>
            <a:off x="436973" y="1048621"/>
            <a:ext cx="8498148" cy="3416320"/>
          </a:xfrm>
          <a:prstGeom prst="rect">
            <a:avLst/>
          </a:prstGeom>
        </p:spPr>
        <p:txBody>
          <a:bodyPr wrap="square">
            <a:spAutoFit/>
          </a:bodyPr>
          <a:lstStyle/>
          <a:p>
            <a:pPr defTabSz="685800">
              <a:buClrTx/>
            </a:pPr>
            <a:r>
              <a:rPr lang="en-US" sz="2400" kern="1200" dirty="0">
                <a:solidFill>
                  <a:prstClr val="black"/>
                </a:solidFill>
                <a:latin typeface="Calibri" panose="020F0502020204030204"/>
                <a:ea typeface="+mn-ea"/>
                <a:cs typeface="+mn-cs"/>
              </a:rPr>
              <a:t>9.   Visual Analytics – Trends, Clustering, Distributions, and Forecasting: 404</a:t>
            </a:r>
          </a:p>
          <a:p>
            <a:pPr defTabSz="685800">
              <a:buClrTx/>
            </a:pPr>
            <a:r>
              <a:rPr lang="en-US" sz="2400" kern="1200" dirty="0">
                <a:solidFill>
                  <a:prstClr val="black"/>
                </a:solidFill>
                <a:latin typeface="Calibri" panose="020F0502020204030204"/>
                <a:ea typeface="+mn-ea"/>
                <a:cs typeface="+mn-cs"/>
              </a:rPr>
              <a:t>10. Advanced Visualizations: 450</a:t>
            </a:r>
          </a:p>
          <a:p>
            <a:pPr defTabSz="685800">
              <a:buClrTx/>
            </a:pPr>
            <a:r>
              <a:rPr lang="en-US" sz="2400" kern="1200" dirty="0">
                <a:solidFill>
                  <a:prstClr val="black"/>
                </a:solidFill>
                <a:latin typeface="Calibri" panose="020F0502020204030204"/>
                <a:ea typeface="+mn-ea"/>
                <a:cs typeface="+mn-cs"/>
              </a:rPr>
              <a:t>11.  Dynamic Dashboards: 474</a:t>
            </a:r>
          </a:p>
          <a:p>
            <a:pPr defTabSz="685800">
              <a:buClrTx/>
            </a:pPr>
            <a:r>
              <a:rPr lang="en-US" sz="2400" kern="1200" dirty="0">
                <a:solidFill>
                  <a:prstClr val="black"/>
                </a:solidFill>
                <a:latin typeface="Calibri" panose="020F0502020204030204"/>
                <a:ea typeface="+mn-ea"/>
                <a:cs typeface="+mn-cs"/>
              </a:rPr>
              <a:t>12.  Exploring Mapping and Advanced Geospatial Features: 496</a:t>
            </a:r>
          </a:p>
          <a:p>
            <a:pPr defTabSz="685800">
              <a:buClrTx/>
            </a:pPr>
            <a:r>
              <a:rPr lang="en-US" sz="2400" kern="1200" dirty="0">
                <a:solidFill>
                  <a:prstClr val="black"/>
                </a:solidFill>
                <a:latin typeface="Calibri" panose="020F0502020204030204"/>
                <a:ea typeface="+mn-ea"/>
                <a:cs typeface="+mn-cs"/>
              </a:rPr>
              <a:t>13.  Understanding the Tableau Data Model, Joins, and Blends: 539</a:t>
            </a:r>
          </a:p>
          <a:p>
            <a:pPr defTabSz="685800">
              <a:buClrTx/>
            </a:pPr>
            <a:r>
              <a:rPr lang="en-US" sz="2400" kern="1200" dirty="0">
                <a:solidFill>
                  <a:prstClr val="black"/>
                </a:solidFill>
                <a:latin typeface="Calibri" panose="020F0502020204030204"/>
                <a:ea typeface="+mn-ea"/>
                <a:cs typeface="+mn-cs"/>
              </a:rPr>
              <a:t>14.  Structuring Messy Data to Work Well in Tableau: 592</a:t>
            </a:r>
          </a:p>
          <a:p>
            <a:pPr defTabSz="685800">
              <a:buClrTx/>
            </a:pPr>
            <a:r>
              <a:rPr lang="en-US" sz="2400" kern="1200" dirty="0">
                <a:solidFill>
                  <a:prstClr val="black"/>
                </a:solidFill>
                <a:latin typeface="Calibri" panose="020F0502020204030204"/>
                <a:ea typeface="+mn-ea"/>
                <a:cs typeface="+mn-cs"/>
              </a:rPr>
              <a:t>15.  Taming Data with Tableau Prep: 643</a:t>
            </a:r>
          </a:p>
          <a:p>
            <a:pPr defTabSz="685800">
              <a:buClrTx/>
            </a:pPr>
            <a:r>
              <a:rPr lang="en-US" sz="2400" kern="1200" dirty="0">
                <a:solidFill>
                  <a:prstClr val="black"/>
                </a:solidFill>
                <a:latin typeface="Calibri" panose="020F0502020204030204"/>
                <a:ea typeface="+mn-ea"/>
                <a:cs typeface="+mn-cs"/>
              </a:rPr>
              <a:t>16.  Sharing Your Data Story: 701</a:t>
            </a:r>
          </a:p>
        </p:txBody>
      </p:sp>
      <p:sp>
        <p:nvSpPr>
          <p:cNvPr id="20" name="Rectangle 19">
            <a:extLst>
              <a:ext uri="{FF2B5EF4-FFF2-40B4-BE49-F238E27FC236}">
                <a16:creationId xmlns:a16="http://schemas.microsoft.com/office/drawing/2014/main" xmlns="" id="{EB5DA4E8-E26B-4E49-9C6B-AAB5916AF78B}"/>
              </a:ext>
            </a:extLst>
          </p:cNvPr>
          <p:cNvSpPr/>
          <p:nvPr/>
        </p:nvSpPr>
        <p:spPr>
          <a:xfrm>
            <a:off x="15570" y="203195"/>
            <a:ext cx="9128430" cy="584775"/>
          </a:xfrm>
          <a:prstGeom prst="rect">
            <a:avLst/>
          </a:prstGeom>
        </p:spPr>
        <p:txBody>
          <a:bodyPr wrap="square">
            <a:spAutoFit/>
          </a:bodyPr>
          <a:lstStyle/>
          <a:p>
            <a:pPr algn="ctr" defTabSz="685800">
              <a:buClrTx/>
            </a:pPr>
            <a:r>
              <a:rPr lang="en-US" sz="3200" b="1" kern="1200" dirty="0">
                <a:solidFill>
                  <a:prstClr val="black"/>
                </a:solidFill>
                <a:latin typeface="Montserrat-subs"/>
                <a:ea typeface="+mn-ea"/>
                <a:cs typeface="+mn-cs"/>
              </a:rPr>
              <a:t>Table of Contents</a:t>
            </a:r>
          </a:p>
        </p:txBody>
      </p:sp>
    </p:spTree>
    <p:extLst>
      <p:ext uri="{BB962C8B-B14F-4D97-AF65-F5344CB8AC3E}">
        <p14:creationId xmlns:p14="http://schemas.microsoft.com/office/powerpoint/2010/main" val="3719326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AEDC0C92-053C-4C83-AA29-758393800447}"/>
              </a:ext>
            </a:extLst>
          </p:cNvPr>
          <p:cNvPicPr>
            <a:picLocks noChangeAspect="1"/>
          </p:cNvPicPr>
          <p:nvPr/>
        </p:nvPicPr>
        <p:blipFill rotWithShape="1">
          <a:blip r:embed="rId3"/>
          <a:srcRect l="14410" r="14562"/>
          <a:stretch/>
        </p:blipFill>
        <p:spPr>
          <a:xfrm>
            <a:off x="2788919" y="0"/>
            <a:ext cx="3558541" cy="4743450"/>
          </a:xfrm>
          <a:prstGeom prst="rect">
            <a:avLst/>
          </a:prstGeom>
        </p:spPr>
      </p:pic>
    </p:spTree>
    <p:extLst>
      <p:ext uri="{BB962C8B-B14F-4D97-AF65-F5344CB8AC3E}">
        <p14:creationId xmlns:p14="http://schemas.microsoft.com/office/powerpoint/2010/main" val="185552801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Practical examples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58922"/>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Having looked at some of the essential concepts of table calculations, let's consider some practical examples.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We'll look at several examples, although the practical use of table calculations is nearly endless. </a:t>
            </a:r>
          </a:p>
        </p:txBody>
      </p:sp>
    </p:spTree>
    <p:extLst>
      <p:ext uri="{BB962C8B-B14F-4D97-AF65-F5344CB8AC3E}">
        <p14:creationId xmlns:p14="http://schemas.microsoft.com/office/powerpoint/2010/main" val="122629007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041488"/>
            <a:ext cx="2823411" cy="1060524"/>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Year over year growth</a:t>
            </a:r>
          </a:p>
        </p:txBody>
      </p:sp>
      <p:pic>
        <p:nvPicPr>
          <p:cNvPr id="2" name="Picture 1">
            <a:extLst>
              <a:ext uri="{FF2B5EF4-FFF2-40B4-BE49-F238E27FC236}">
                <a16:creationId xmlns:a16="http://schemas.microsoft.com/office/drawing/2014/main" xmlns="" id="{6F403745-A0BF-4D81-8434-AB817A298E2D}"/>
              </a:ext>
            </a:extLst>
          </p:cNvPr>
          <p:cNvPicPr>
            <a:picLocks noChangeAspect="1"/>
          </p:cNvPicPr>
          <p:nvPr/>
        </p:nvPicPr>
        <p:blipFill>
          <a:blip r:embed="rId3"/>
          <a:stretch>
            <a:fillRect/>
          </a:stretch>
        </p:blipFill>
        <p:spPr>
          <a:xfrm>
            <a:off x="3224464" y="139142"/>
            <a:ext cx="5808533" cy="4507591"/>
          </a:xfrm>
          <a:prstGeom prst="rect">
            <a:avLst/>
          </a:prstGeom>
        </p:spPr>
      </p:pic>
    </p:spTree>
    <p:extLst>
      <p:ext uri="{BB962C8B-B14F-4D97-AF65-F5344CB8AC3E}">
        <p14:creationId xmlns:p14="http://schemas.microsoft.com/office/powerpoint/2010/main" val="1836725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C71FC64F-14C9-43C6-85B5-43C1E78394B2}"/>
              </a:ext>
            </a:extLst>
          </p:cNvPr>
          <p:cNvPicPr>
            <a:picLocks noChangeAspect="1"/>
          </p:cNvPicPr>
          <p:nvPr/>
        </p:nvPicPr>
        <p:blipFill>
          <a:blip r:embed="rId3"/>
          <a:stretch>
            <a:fillRect/>
          </a:stretch>
        </p:blipFill>
        <p:spPr>
          <a:xfrm>
            <a:off x="1230915" y="117092"/>
            <a:ext cx="6682169" cy="4538374"/>
          </a:xfrm>
          <a:prstGeom prst="rect">
            <a:avLst/>
          </a:prstGeom>
        </p:spPr>
      </p:pic>
    </p:spTree>
    <p:extLst>
      <p:ext uri="{BB962C8B-B14F-4D97-AF65-F5344CB8AC3E}">
        <p14:creationId xmlns:p14="http://schemas.microsoft.com/office/powerpoint/2010/main" val="414265922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957137"/>
            <a:ext cx="2819219" cy="98759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Dynamic titles with totals</a:t>
            </a:r>
          </a:p>
        </p:txBody>
      </p:sp>
      <p:pic>
        <p:nvPicPr>
          <p:cNvPr id="2" name="Picture 1">
            <a:extLst>
              <a:ext uri="{FF2B5EF4-FFF2-40B4-BE49-F238E27FC236}">
                <a16:creationId xmlns:a16="http://schemas.microsoft.com/office/drawing/2014/main" xmlns="" id="{223B7C6D-CB58-4E63-ADDC-BFC980CB444C}"/>
              </a:ext>
            </a:extLst>
          </p:cNvPr>
          <p:cNvPicPr>
            <a:picLocks noChangeAspect="1"/>
          </p:cNvPicPr>
          <p:nvPr/>
        </p:nvPicPr>
        <p:blipFill>
          <a:blip r:embed="rId3"/>
          <a:stretch>
            <a:fillRect/>
          </a:stretch>
        </p:blipFill>
        <p:spPr>
          <a:xfrm>
            <a:off x="3168741" y="352927"/>
            <a:ext cx="5655242" cy="4073691"/>
          </a:xfrm>
          <a:prstGeom prst="rect">
            <a:avLst/>
          </a:prstGeom>
        </p:spPr>
      </p:pic>
    </p:spTree>
    <p:extLst>
      <p:ext uri="{BB962C8B-B14F-4D97-AF65-F5344CB8AC3E}">
        <p14:creationId xmlns:p14="http://schemas.microsoft.com/office/powerpoint/2010/main" val="5371460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AE115C96-311D-4F85-88D1-533D02025C6D}"/>
              </a:ext>
            </a:extLst>
          </p:cNvPr>
          <p:cNvPicPr>
            <a:picLocks noChangeAspect="1"/>
          </p:cNvPicPr>
          <p:nvPr/>
        </p:nvPicPr>
        <p:blipFill>
          <a:blip r:embed="rId3"/>
          <a:stretch>
            <a:fillRect/>
          </a:stretch>
        </p:blipFill>
        <p:spPr>
          <a:xfrm>
            <a:off x="1360370" y="107050"/>
            <a:ext cx="6423259" cy="4588042"/>
          </a:xfrm>
          <a:prstGeom prst="rect">
            <a:avLst/>
          </a:prstGeom>
        </p:spPr>
      </p:pic>
    </p:spTree>
    <p:extLst>
      <p:ext uri="{BB962C8B-B14F-4D97-AF65-F5344CB8AC3E}">
        <p14:creationId xmlns:p14="http://schemas.microsoft.com/office/powerpoint/2010/main" val="29526394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Table calculation filtering (late filtering)</a:t>
            </a:r>
          </a:p>
        </p:txBody>
      </p:sp>
      <p:pic>
        <p:nvPicPr>
          <p:cNvPr id="2" name="Picture 1">
            <a:extLst>
              <a:ext uri="{FF2B5EF4-FFF2-40B4-BE49-F238E27FC236}">
                <a16:creationId xmlns:a16="http://schemas.microsoft.com/office/drawing/2014/main" xmlns="" id="{0BF863E1-5B63-4E1B-8A33-F1628FE702CC}"/>
              </a:ext>
            </a:extLst>
          </p:cNvPr>
          <p:cNvPicPr>
            <a:picLocks noChangeAspect="1"/>
          </p:cNvPicPr>
          <p:nvPr/>
        </p:nvPicPr>
        <p:blipFill>
          <a:blip r:embed="rId3"/>
          <a:stretch>
            <a:fillRect/>
          </a:stretch>
        </p:blipFill>
        <p:spPr>
          <a:xfrm>
            <a:off x="652462" y="1274860"/>
            <a:ext cx="7839075" cy="2971800"/>
          </a:xfrm>
          <a:prstGeom prst="rect">
            <a:avLst/>
          </a:prstGeom>
        </p:spPr>
      </p:pic>
    </p:spTree>
    <p:extLst>
      <p:ext uri="{BB962C8B-B14F-4D97-AF65-F5344CB8AC3E}">
        <p14:creationId xmlns:p14="http://schemas.microsoft.com/office/powerpoint/2010/main" val="21246970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Year over year growth</a:t>
            </a:r>
          </a:p>
        </p:txBody>
      </p:sp>
      <p:pic>
        <p:nvPicPr>
          <p:cNvPr id="2" name="Picture 1">
            <a:extLst>
              <a:ext uri="{FF2B5EF4-FFF2-40B4-BE49-F238E27FC236}">
                <a16:creationId xmlns:a16="http://schemas.microsoft.com/office/drawing/2014/main" xmlns="" id="{2386D7E4-5ACD-4EC5-BA6C-1C4AD91AC439}"/>
              </a:ext>
            </a:extLst>
          </p:cNvPr>
          <p:cNvPicPr>
            <a:picLocks noChangeAspect="1"/>
          </p:cNvPicPr>
          <p:nvPr/>
        </p:nvPicPr>
        <p:blipFill>
          <a:blip r:embed="rId3"/>
          <a:stretch>
            <a:fillRect/>
          </a:stretch>
        </p:blipFill>
        <p:spPr>
          <a:xfrm>
            <a:off x="890587" y="1121207"/>
            <a:ext cx="7362825" cy="3381375"/>
          </a:xfrm>
          <a:prstGeom prst="rect">
            <a:avLst/>
          </a:prstGeom>
        </p:spPr>
      </p:pic>
    </p:spTree>
    <p:extLst>
      <p:ext uri="{BB962C8B-B14F-4D97-AF65-F5344CB8AC3E}">
        <p14:creationId xmlns:p14="http://schemas.microsoft.com/office/powerpoint/2010/main" val="27218115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92887"/>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covered a lot of concepts surrounding table calculations in this lesson. </a:t>
            </a:r>
          </a:p>
          <a:p>
            <a:pPr marL="342900" indent="-342900">
              <a:buFont typeface="Arial" panose="020B0604020202020204" pitchFamily="34" charset="0"/>
              <a:buChar char="•"/>
            </a:pPr>
            <a:r>
              <a:rPr lang="en-US" sz="2400" dirty="0"/>
              <a:t>You now have a foundation for using the simplicity of quick table calculations and leveraging the power of advanced table calculations. </a:t>
            </a:r>
          </a:p>
          <a:p>
            <a:pPr marL="342900" indent="-342900">
              <a:buFont typeface="Arial" panose="020B0604020202020204" pitchFamily="34" charset="0"/>
              <a:buChar char="•"/>
            </a:pPr>
            <a:r>
              <a:rPr lang="en-US" sz="2400" dirty="0"/>
              <a:t>We've looked at the concepts of scope and direction as they apply to table calculations that operate relative to the row and column layout of the view. </a:t>
            </a:r>
            <a:endParaRPr lang="en-US" sz="2400" dirty="0">
              <a:solidFill>
                <a:srgbClr val="ED7D31"/>
              </a:solidFill>
            </a:endParaRPr>
          </a:p>
        </p:txBody>
      </p:sp>
    </p:spTree>
    <p:extLst>
      <p:ext uri="{BB962C8B-B14F-4D97-AF65-F5344CB8AC3E}">
        <p14:creationId xmlns:p14="http://schemas.microsoft.com/office/powerpoint/2010/main" val="20461394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6</a:t>
            </a:r>
          </a:p>
        </p:txBody>
      </p:sp>
    </p:spTree>
    <p:extLst>
      <p:ext uri="{BB962C8B-B14F-4D97-AF65-F5344CB8AC3E}">
        <p14:creationId xmlns:p14="http://schemas.microsoft.com/office/powerpoint/2010/main" val="4039874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776561"/>
            <a:ext cx="9143999" cy="278345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7. Making Visualizations That Look Great and Work Well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026" y="4336576"/>
            <a:ext cx="1035693" cy="385227"/>
          </a:xfrm>
          <a:prstGeom prst="rect">
            <a:avLst/>
          </a:prstGeom>
        </p:spPr>
      </p:pic>
    </p:spTree>
    <p:extLst>
      <p:ext uri="{BB962C8B-B14F-4D97-AF65-F5344CB8AC3E}">
        <p14:creationId xmlns:p14="http://schemas.microsoft.com/office/powerpoint/2010/main" val="3170568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C6BD248B-B1B4-48B7-8F5C-80F166A22342}"/>
              </a:ext>
            </a:extLst>
          </p:cNvPr>
          <p:cNvPicPr>
            <a:picLocks noChangeAspect="1"/>
          </p:cNvPicPr>
          <p:nvPr/>
        </p:nvPicPr>
        <p:blipFill>
          <a:blip r:embed="rId3"/>
          <a:stretch>
            <a:fillRect/>
          </a:stretch>
        </p:blipFill>
        <p:spPr>
          <a:xfrm>
            <a:off x="1449229" y="48409"/>
            <a:ext cx="6245542" cy="4646683"/>
          </a:xfrm>
          <a:prstGeom prst="rect">
            <a:avLst/>
          </a:prstGeom>
        </p:spPr>
      </p:pic>
    </p:spTree>
    <p:extLst>
      <p:ext uri="{BB962C8B-B14F-4D97-AF65-F5344CB8AC3E}">
        <p14:creationId xmlns:p14="http://schemas.microsoft.com/office/powerpoint/2010/main" val="325190168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Making Visualizations </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785919"/>
            <a:ext cx="7596822" cy="1858842"/>
          </a:xfrm>
          <a:prstGeom prst="rect">
            <a:avLst/>
          </a:prstGeom>
        </p:spPr>
        <p:txBody>
          <a:bodyPr vert="horz" wrap="square" lIns="0" tIns="12065" rIns="0" bIns="0" rtlCol="0">
            <a:spAutoFit/>
          </a:bodyPr>
          <a:lstStyle/>
          <a:p>
            <a:r>
              <a:rPr lang="en-US" sz="2400" dirty="0"/>
              <a:t>This lesson will cover the following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Visualization considerations</a:t>
            </a:r>
          </a:p>
          <a:p>
            <a:pPr marL="342900" indent="-342900">
              <a:buFont typeface="Arial" panose="020B0604020202020204" pitchFamily="34" charset="0"/>
              <a:buChar char="•"/>
            </a:pPr>
            <a:r>
              <a:rPr lang="en-US" sz="2400" dirty="0"/>
              <a:t>Leveraging formatting in Tableau</a:t>
            </a:r>
          </a:p>
          <a:p>
            <a:pPr marL="342900" indent="-342900">
              <a:buFont typeface="Arial" panose="020B0604020202020204" pitchFamily="34" charset="0"/>
              <a:buChar char="•"/>
            </a:pPr>
            <a:r>
              <a:rPr lang="en-US" sz="2400" dirty="0"/>
              <a:t>Adding value to visualizations</a:t>
            </a:r>
            <a:endParaRPr lang="en-US" sz="2400" dirty="0">
              <a:solidFill>
                <a:srgbClr val="ED7D31"/>
              </a:solidFill>
            </a:endParaRPr>
          </a:p>
        </p:txBody>
      </p:sp>
    </p:spTree>
    <p:extLst>
      <p:ext uri="{BB962C8B-B14F-4D97-AF65-F5344CB8AC3E}">
        <p14:creationId xmlns:p14="http://schemas.microsoft.com/office/powerpoint/2010/main" val="381532218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Visualization considerations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07110" y="1143809"/>
            <a:ext cx="812978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employs good practices for formatting and visualization from the time you start dropping fields on shelves. </a:t>
            </a:r>
          </a:p>
          <a:p>
            <a:pPr marL="342900" indent="-342900">
              <a:buFont typeface="Arial" panose="020B0604020202020204" pitchFamily="34" charset="0"/>
              <a:buChar char="•"/>
            </a:pPr>
            <a:r>
              <a:rPr lang="en-US" sz="2400" dirty="0"/>
              <a:t>You'll find that the discrete palettes use colors that are easy to distinguish, the fonts are pleasant, the grid lines are faint where appropriate, and numbers and dates follow the default format settings defined in the metadata.</a:t>
            </a:r>
          </a:p>
          <a:p>
            <a:pPr marL="342900" indent="-342900">
              <a:buFont typeface="Arial" panose="020B0604020202020204" pitchFamily="34" charset="0"/>
              <a:buChar char="•"/>
            </a:pPr>
            <a:r>
              <a:rPr lang="en-US" sz="2400" dirty="0"/>
              <a:t>The default formatting is more than adequate for discovery and analysis.</a:t>
            </a:r>
            <a:endParaRPr lang="en-US" sz="2400" dirty="0">
              <a:solidFill>
                <a:srgbClr val="ED7D31"/>
              </a:solidFill>
            </a:endParaRPr>
          </a:p>
        </p:txBody>
      </p:sp>
    </p:spTree>
    <p:extLst>
      <p:ext uri="{BB962C8B-B14F-4D97-AF65-F5344CB8AC3E}">
        <p14:creationId xmlns:p14="http://schemas.microsoft.com/office/powerpoint/2010/main" val="6485365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4F2003BE-556E-4247-91BD-9EFA572A049B}"/>
              </a:ext>
            </a:extLst>
          </p:cNvPr>
          <p:cNvPicPr>
            <a:picLocks noChangeAspect="1"/>
          </p:cNvPicPr>
          <p:nvPr/>
        </p:nvPicPr>
        <p:blipFill rotWithShape="1">
          <a:blip r:embed="rId3"/>
          <a:srcRect l="18804" r="18395"/>
          <a:stretch/>
        </p:blipFill>
        <p:spPr>
          <a:xfrm>
            <a:off x="2217821" y="138647"/>
            <a:ext cx="4708358" cy="4556445"/>
          </a:xfrm>
          <a:prstGeom prst="rect">
            <a:avLst/>
          </a:prstGeom>
        </p:spPr>
      </p:pic>
    </p:spTree>
    <p:extLst>
      <p:ext uri="{BB962C8B-B14F-4D97-AF65-F5344CB8AC3E}">
        <p14:creationId xmlns:p14="http://schemas.microsoft.com/office/powerpoint/2010/main" val="384793742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workbook-level formatting</a:t>
            </a:r>
          </a:p>
        </p:txBody>
      </p:sp>
      <p:pic>
        <p:nvPicPr>
          <p:cNvPr id="2" name="Picture 1">
            <a:extLst>
              <a:ext uri="{FF2B5EF4-FFF2-40B4-BE49-F238E27FC236}">
                <a16:creationId xmlns:a16="http://schemas.microsoft.com/office/drawing/2014/main" xmlns="" id="{EBF8AA31-C8DA-4B16-BD51-25A409BC3D8B}"/>
              </a:ext>
            </a:extLst>
          </p:cNvPr>
          <p:cNvPicPr>
            <a:picLocks noChangeAspect="1"/>
          </p:cNvPicPr>
          <p:nvPr/>
        </p:nvPicPr>
        <p:blipFill>
          <a:blip r:embed="rId3"/>
          <a:stretch>
            <a:fillRect/>
          </a:stretch>
        </p:blipFill>
        <p:spPr>
          <a:xfrm>
            <a:off x="1921147" y="1005904"/>
            <a:ext cx="5301705" cy="3611980"/>
          </a:xfrm>
          <a:prstGeom prst="rect">
            <a:avLst/>
          </a:prstGeom>
        </p:spPr>
      </p:pic>
    </p:spTree>
    <p:extLst>
      <p:ext uri="{BB962C8B-B14F-4D97-AF65-F5344CB8AC3E}">
        <p14:creationId xmlns:p14="http://schemas.microsoft.com/office/powerpoint/2010/main" val="406574012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025445"/>
            <a:ext cx="3080084" cy="1092609"/>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Worksheet-level formatting</a:t>
            </a:r>
          </a:p>
        </p:txBody>
      </p:sp>
      <p:pic>
        <p:nvPicPr>
          <p:cNvPr id="2" name="Picture 1">
            <a:extLst>
              <a:ext uri="{FF2B5EF4-FFF2-40B4-BE49-F238E27FC236}">
                <a16:creationId xmlns:a16="http://schemas.microsoft.com/office/drawing/2014/main" xmlns="" id="{66C49BC2-EB10-43CB-B63D-9C5BFD3AD7B0}"/>
              </a:ext>
            </a:extLst>
          </p:cNvPr>
          <p:cNvPicPr>
            <a:picLocks noChangeAspect="1"/>
          </p:cNvPicPr>
          <p:nvPr/>
        </p:nvPicPr>
        <p:blipFill>
          <a:blip r:embed="rId3"/>
          <a:stretch>
            <a:fillRect/>
          </a:stretch>
        </p:blipFill>
        <p:spPr>
          <a:xfrm>
            <a:off x="3248527" y="230865"/>
            <a:ext cx="5824392" cy="4392563"/>
          </a:xfrm>
          <a:prstGeom prst="rect">
            <a:avLst/>
          </a:prstGeom>
        </p:spPr>
      </p:pic>
    </p:spTree>
    <p:extLst>
      <p:ext uri="{BB962C8B-B14F-4D97-AF65-F5344CB8AC3E}">
        <p14:creationId xmlns:p14="http://schemas.microsoft.com/office/powerpoint/2010/main" val="32165082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Worksheet-level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00382"/>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view the format window, select Format from the menu and then Font…, Alignment…, Shading…, Borders…, or Lines…:</a:t>
            </a:r>
            <a:endParaRPr lang="en-US" sz="2400" dirty="0">
              <a:solidFill>
                <a:srgbClr val="ED7D31"/>
              </a:solidFill>
            </a:endParaRPr>
          </a:p>
        </p:txBody>
      </p:sp>
      <p:pic>
        <p:nvPicPr>
          <p:cNvPr id="2" name="Picture 1">
            <a:extLst>
              <a:ext uri="{FF2B5EF4-FFF2-40B4-BE49-F238E27FC236}">
                <a16:creationId xmlns:a16="http://schemas.microsoft.com/office/drawing/2014/main" xmlns="" id="{32304F4F-3760-4E95-A56E-559AE02F7AEF}"/>
              </a:ext>
            </a:extLst>
          </p:cNvPr>
          <p:cNvPicPr>
            <a:picLocks noChangeAspect="1"/>
          </p:cNvPicPr>
          <p:nvPr/>
        </p:nvPicPr>
        <p:blipFill rotWithShape="1">
          <a:blip r:embed="rId3"/>
          <a:srcRect l="38380" r="38538"/>
          <a:stretch/>
        </p:blipFill>
        <p:spPr>
          <a:xfrm>
            <a:off x="3605606" y="2656281"/>
            <a:ext cx="1932788" cy="1883635"/>
          </a:xfrm>
          <a:prstGeom prst="rect">
            <a:avLst/>
          </a:prstGeom>
        </p:spPr>
      </p:pic>
    </p:spTree>
    <p:extLst>
      <p:ext uri="{BB962C8B-B14F-4D97-AF65-F5344CB8AC3E}">
        <p14:creationId xmlns:p14="http://schemas.microsoft.com/office/powerpoint/2010/main" val="778439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Worksheet-level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27163" y="2204547"/>
            <a:ext cx="5218138"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should now see the format window on the left, in this case, Format Font. It will look like this:</a:t>
            </a:r>
            <a:endParaRPr lang="en-US" sz="2400" dirty="0">
              <a:solidFill>
                <a:srgbClr val="ED7D31"/>
              </a:solidFill>
            </a:endParaRPr>
          </a:p>
        </p:txBody>
      </p:sp>
      <p:pic>
        <p:nvPicPr>
          <p:cNvPr id="2" name="Picture 1">
            <a:extLst>
              <a:ext uri="{FF2B5EF4-FFF2-40B4-BE49-F238E27FC236}">
                <a16:creationId xmlns:a16="http://schemas.microsoft.com/office/drawing/2014/main" xmlns="" id="{AECF8B37-6F6F-43E1-B273-04F2D9A842F1}"/>
              </a:ext>
            </a:extLst>
          </p:cNvPr>
          <p:cNvPicPr>
            <a:picLocks noChangeAspect="1"/>
          </p:cNvPicPr>
          <p:nvPr/>
        </p:nvPicPr>
        <p:blipFill rotWithShape="1">
          <a:blip r:embed="rId3"/>
          <a:srcRect l="25940" r="25149"/>
          <a:stretch/>
        </p:blipFill>
        <p:spPr>
          <a:xfrm>
            <a:off x="6272463" y="0"/>
            <a:ext cx="2293329" cy="4600575"/>
          </a:xfrm>
          <a:prstGeom prst="rect">
            <a:avLst/>
          </a:prstGeom>
        </p:spPr>
      </p:pic>
    </p:spTree>
    <p:extLst>
      <p:ext uri="{BB962C8B-B14F-4D97-AF65-F5344CB8AC3E}">
        <p14:creationId xmlns:p14="http://schemas.microsoft.com/office/powerpoint/2010/main" val="15128137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Field-level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69315" y="2408565"/>
            <a:ext cx="548283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is the window as it appears for the SUM(Sales) field:</a:t>
            </a:r>
          </a:p>
        </p:txBody>
      </p:sp>
      <p:pic>
        <p:nvPicPr>
          <p:cNvPr id="3" name="Picture 2">
            <a:extLst>
              <a:ext uri="{FF2B5EF4-FFF2-40B4-BE49-F238E27FC236}">
                <a16:creationId xmlns:a16="http://schemas.microsoft.com/office/drawing/2014/main" xmlns="" id="{AB22D7A8-136E-459B-9F90-C4DF53AFCD3C}"/>
              </a:ext>
            </a:extLst>
          </p:cNvPr>
          <p:cNvPicPr>
            <a:picLocks noChangeAspect="1"/>
          </p:cNvPicPr>
          <p:nvPr/>
        </p:nvPicPr>
        <p:blipFill rotWithShape="1">
          <a:blip r:embed="rId3"/>
          <a:srcRect l="30207" r="30207"/>
          <a:stretch/>
        </p:blipFill>
        <p:spPr>
          <a:xfrm>
            <a:off x="6569242" y="230865"/>
            <a:ext cx="2048667" cy="4408415"/>
          </a:xfrm>
          <a:prstGeom prst="rect">
            <a:avLst/>
          </a:prstGeom>
        </p:spPr>
      </p:pic>
    </p:spTree>
    <p:extLst>
      <p:ext uri="{BB962C8B-B14F-4D97-AF65-F5344CB8AC3E}">
        <p14:creationId xmlns:p14="http://schemas.microsoft.com/office/powerpoint/2010/main" val="62218199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Custom number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01435"/>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alter the format of a number, you can select from several standard formats, as well as a custom format.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custom format allows you to enter a format string that Tableau will use to format the number. </a:t>
            </a:r>
            <a:endParaRPr lang="en-US" sz="2400" dirty="0">
              <a:solidFill>
                <a:srgbClr val="ED7D31"/>
              </a:solidFill>
            </a:endParaRPr>
          </a:p>
        </p:txBody>
      </p:sp>
    </p:spTree>
    <p:extLst>
      <p:ext uri="{BB962C8B-B14F-4D97-AF65-F5344CB8AC3E}">
        <p14:creationId xmlns:p14="http://schemas.microsoft.com/office/powerpoint/2010/main" val="162201406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Custom number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80592"/>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Some examples, assuming the positive number is 34,331.336 and the negative number is -8,156.7777:</a:t>
            </a:r>
            <a:endParaRPr lang="en-US" sz="2400" dirty="0">
              <a:solidFill>
                <a:srgbClr val="ED7D31"/>
              </a:solidFill>
            </a:endParaRPr>
          </a:p>
        </p:txBody>
      </p:sp>
      <p:pic>
        <p:nvPicPr>
          <p:cNvPr id="3" name="Picture 2">
            <a:extLst>
              <a:ext uri="{FF2B5EF4-FFF2-40B4-BE49-F238E27FC236}">
                <a16:creationId xmlns:a16="http://schemas.microsoft.com/office/drawing/2014/main" xmlns="" id="{E0FF96B9-AADC-4358-95E2-AB5CA92CAFE1}"/>
              </a:ext>
            </a:extLst>
          </p:cNvPr>
          <p:cNvPicPr>
            <a:picLocks noChangeAspect="1"/>
          </p:cNvPicPr>
          <p:nvPr/>
        </p:nvPicPr>
        <p:blipFill>
          <a:blip r:embed="rId3"/>
          <a:stretch>
            <a:fillRect/>
          </a:stretch>
        </p:blipFill>
        <p:spPr>
          <a:xfrm>
            <a:off x="714999" y="2238955"/>
            <a:ext cx="7567027" cy="2060329"/>
          </a:xfrm>
          <a:prstGeom prst="rect">
            <a:avLst/>
          </a:prstGeom>
        </p:spPr>
      </p:pic>
    </p:spTree>
    <p:extLst>
      <p:ext uri="{BB962C8B-B14F-4D97-AF65-F5344CB8AC3E}">
        <p14:creationId xmlns:p14="http://schemas.microsoft.com/office/powerpoint/2010/main" val="3554688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3444E56C-CE23-42ED-A7DB-728646AA4C59}"/>
              </a:ext>
            </a:extLst>
          </p:cNvPr>
          <p:cNvPicPr>
            <a:picLocks noChangeAspect="1"/>
          </p:cNvPicPr>
          <p:nvPr/>
        </p:nvPicPr>
        <p:blipFill rotWithShape="1">
          <a:blip r:embed="rId3"/>
          <a:srcRect l="7086" r="7404"/>
          <a:stretch/>
        </p:blipFill>
        <p:spPr>
          <a:xfrm>
            <a:off x="1215390" y="46999"/>
            <a:ext cx="6713220" cy="4648093"/>
          </a:xfrm>
          <a:prstGeom prst="rect">
            <a:avLst/>
          </a:prstGeom>
        </p:spPr>
      </p:pic>
    </p:spTree>
    <p:extLst>
      <p:ext uri="{BB962C8B-B14F-4D97-AF65-F5344CB8AC3E}">
        <p14:creationId xmlns:p14="http://schemas.microsoft.com/office/powerpoint/2010/main" val="257516531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Custom number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92852" y="1513141"/>
            <a:ext cx="4151337"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replicate these examples and experiment with other format strings using the Custom Number Formatting view in the Starter or Complete workbooks:</a:t>
            </a:r>
            <a:endParaRPr lang="en-US" sz="2400" dirty="0">
              <a:solidFill>
                <a:srgbClr val="ED7D31"/>
              </a:solidFill>
            </a:endParaRPr>
          </a:p>
        </p:txBody>
      </p:sp>
      <p:pic>
        <p:nvPicPr>
          <p:cNvPr id="2" name="Picture 1">
            <a:extLst>
              <a:ext uri="{FF2B5EF4-FFF2-40B4-BE49-F238E27FC236}">
                <a16:creationId xmlns:a16="http://schemas.microsoft.com/office/drawing/2014/main" xmlns="" id="{057DA46B-5C50-4F43-923B-E72ED0C050CD}"/>
              </a:ext>
            </a:extLst>
          </p:cNvPr>
          <p:cNvPicPr>
            <a:picLocks noChangeAspect="1"/>
          </p:cNvPicPr>
          <p:nvPr/>
        </p:nvPicPr>
        <p:blipFill rotWithShape="1">
          <a:blip r:embed="rId3"/>
          <a:srcRect l="6618" r="6085"/>
          <a:stretch/>
        </p:blipFill>
        <p:spPr>
          <a:xfrm>
            <a:off x="5414906" y="80210"/>
            <a:ext cx="3488461" cy="4555958"/>
          </a:xfrm>
          <a:prstGeom prst="rect">
            <a:avLst/>
          </a:prstGeom>
        </p:spPr>
      </p:pic>
    </p:spTree>
    <p:extLst>
      <p:ext uri="{BB962C8B-B14F-4D97-AF65-F5344CB8AC3E}">
        <p14:creationId xmlns:p14="http://schemas.microsoft.com/office/powerpoint/2010/main" val="14928665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Custom date formatting</a:t>
            </a:r>
          </a:p>
        </p:txBody>
      </p:sp>
      <p:pic>
        <p:nvPicPr>
          <p:cNvPr id="2" name="Picture 1">
            <a:extLst>
              <a:ext uri="{FF2B5EF4-FFF2-40B4-BE49-F238E27FC236}">
                <a16:creationId xmlns:a16="http://schemas.microsoft.com/office/drawing/2014/main" xmlns="" id="{EAAB59F3-D8AB-4D70-B317-3D1EF4EF72A0}"/>
              </a:ext>
            </a:extLst>
          </p:cNvPr>
          <p:cNvPicPr>
            <a:picLocks noChangeAspect="1"/>
          </p:cNvPicPr>
          <p:nvPr/>
        </p:nvPicPr>
        <p:blipFill>
          <a:blip r:embed="rId3"/>
          <a:stretch>
            <a:fillRect/>
          </a:stretch>
        </p:blipFill>
        <p:spPr>
          <a:xfrm>
            <a:off x="607057" y="1161813"/>
            <a:ext cx="7929886" cy="3300162"/>
          </a:xfrm>
          <a:prstGeom prst="rect">
            <a:avLst/>
          </a:prstGeom>
        </p:spPr>
      </p:pic>
    </p:spTree>
    <p:extLst>
      <p:ext uri="{BB962C8B-B14F-4D97-AF65-F5344CB8AC3E}">
        <p14:creationId xmlns:p14="http://schemas.microsoft.com/office/powerpoint/2010/main" val="181649521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322</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436704" y="1428768"/>
            <a:ext cx="4235739"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Notice how applying some custom date formatting improves the readability of the axis for a small timeline in this example:</a:t>
            </a:r>
            <a:endParaRPr lang="en-US" sz="2400" dirty="0">
              <a:solidFill>
                <a:srgbClr val="ED7D31"/>
              </a:solidFill>
            </a:endParaRPr>
          </a:p>
        </p:txBody>
      </p:sp>
      <p:pic>
        <p:nvPicPr>
          <p:cNvPr id="2" name="Picture 1">
            <a:extLst>
              <a:ext uri="{FF2B5EF4-FFF2-40B4-BE49-F238E27FC236}">
                <a16:creationId xmlns:a16="http://schemas.microsoft.com/office/drawing/2014/main" xmlns="" id="{2447B4F3-B294-429F-8909-7609FC33FB64}"/>
              </a:ext>
            </a:extLst>
          </p:cNvPr>
          <p:cNvPicPr>
            <a:picLocks noChangeAspect="1"/>
          </p:cNvPicPr>
          <p:nvPr/>
        </p:nvPicPr>
        <p:blipFill rotWithShape="1">
          <a:blip r:embed="rId3"/>
          <a:srcRect l="12672" r="12971"/>
          <a:stretch/>
        </p:blipFill>
        <p:spPr>
          <a:xfrm>
            <a:off x="5116263" y="104274"/>
            <a:ext cx="3486759" cy="4507831"/>
          </a:xfrm>
          <a:prstGeom prst="rect">
            <a:avLst/>
          </a:prstGeom>
        </p:spPr>
      </p:pic>
    </p:spTree>
    <p:extLst>
      <p:ext uri="{BB962C8B-B14F-4D97-AF65-F5344CB8AC3E}">
        <p14:creationId xmlns:p14="http://schemas.microsoft.com/office/powerpoint/2010/main" val="40114896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Null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22629"/>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 additional aspect of formatting a field is specially formatting Null values. </a:t>
            </a:r>
          </a:p>
          <a:p>
            <a:pPr marL="342900" indent="-342900">
              <a:buFont typeface="Arial" panose="020B0604020202020204" pitchFamily="34" charset="0"/>
              <a:buChar char="•"/>
            </a:pPr>
            <a:r>
              <a:rPr lang="en-US" sz="2400" dirty="0"/>
              <a:t>When formatting a field, select the Pane tab and locate the Special Values section, as shown in the following screenshot:</a:t>
            </a:r>
            <a:endParaRPr lang="en-US" sz="2400" dirty="0">
              <a:solidFill>
                <a:srgbClr val="ED7D31"/>
              </a:solidFill>
            </a:endParaRPr>
          </a:p>
        </p:txBody>
      </p:sp>
      <p:pic>
        <p:nvPicPr>
          <p:cNvPr id="2" name="Picture 1">
            <a:extLst>
              <a:ext uri="{FF2B5EF4-FFF2-40B4-BE49-F238E27FC236}">
                <a16:creationId xmlns:a16="http://schemas.microsoft.com/office/drawing/2014/main" xmlns="" id="{C48B0969-72A4-4E7B-BB66-BF0855CBA966}"/>
              </a:ext>
            </a:extLst>
          </p:cNvPr>
          <p:cNvPicPr>
            <a:picLocks noChangeAspect="1"/>
          </p:cNvPicPr>
          <p:nvPr/>
        </p:nvPicPr>
        <p:blipFill rotWithShape="1">
          <a:blip r:embed="rId3"/>
          <a:srcRect l="25869" r="26534"/>
          <a:stretch/>
        </p:blipFill>
        <p:spPr>
          <a:xfrm>
            <a:off x="2772694" y="3171091"/>
            <a:ext cx="3598612" cy="1344761"/>
          </a:xfrm>
          <a:prstGeom prst="rect">
            <a:avLst/>
          </a:prstGeom>
        </p:spPr>
      </p:pic>
    </p:spTree>
    <p:extLst>
      <p:ext uri="{BB962C8B-B14F-4D97-AF65-F5344CB8AC3E}">
        <p14:creationId xmlns:p14="http://schemas.microsoft.com/office/powerpoint/2010/main" val="275670704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Null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03998" y="1874452"/>
            <a:ext cx="4003128"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Show at Indicator reveals no marks in the gray band with the number of null values indicated in the lower-right corner:</a:t>
            </a:r>
            <a:endParaRPr lang="en-US" sz="2400" dirty="0">
              <a:solidFill>
                <a:srgbClr val="ED7D31"/>
              </a:solidFill>
            </a:endParaRPr>
          </a:p>
        </p:txBody>
      </p:sp>
      <p:pic>
        <p:nvPicPr>
          <p:cNvPr id="3" name="Picture 2">
            <a:extLst>
              <a:ext uri="{FF2B5EF4-FFF2-40B4-BE49-F238E27FC236}">
                <a16:creationId xmlns:a16="http://schemas.microsoft.com/office/drawing/2014/main" xmlns="" id="{E064F7B9-19BA-4EBB-A8B5-D42A0F1A6DB1}"/>
              </a:ext>
            </a:extLst>
          </p:cNvPr>
          <p:cNvPicPr>
            <a:picLocks noChangeAspect="1"/>
          </p:cNvPicPr>
          <p:nvPr/>
        </p:nvPicPr>
        <p:blipFill rotWithShape="1">
          <a:blip r:embed="rId3"/>
          <a:srcRect l="13287" r="13505"/>
          <a:stretch/>
        </p:blipFill>
        <p:spPr>
          <a:xfrm>
            <a:off x="4776717" y="1226344"/>
            <a:ext cx="3810000" cy="3171101"/>
          </a:xfrm>
          <a:prstGeom prst="rect">
            <a:avLst/>
          </a:prstGeom>
        </p:spPr>
      </p:pic>
    </p:spTree>
    <p:extLst>
      <p:ext uri="{BB962C8B-B14F-4D97-AF65-F5344CB8AC3E}">
        <p14:creationId xmlns:p14="http://schemas.microsoft.com/office/powerpoint/2010/main" val="1836345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Null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90340" y="2251805"/>
            <a:ext cx="3629969"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Show at Default Value places marks at 0 and connects the lines:</a:t>
            </a:r>
            <a:endParaRPr lang="en-US" sz="2400" dirty="0">
              <a:solidFill>
                <a:srgbClr val="ED7D31"/>
              </a:solidFill>
            </a:endParaRPr>
          </a:p>
        </p:txBody>
      </p:sp>
      <p:pic>
        <p:nvPicPr>
          <p:cNvPr id="2" name="Picture 1">
            <a:extLst>
              <a:ext uri="{FF2B5EF4-FFF2-40B4-BE49-F238E27FC236}">
                <a16:creationId xmlns:a16="http://schemas.microsoft.com/office/drawing/2014/main" xmlns="" id="{46B178AC-13E7-4C0A-AB57-36654565EA51}"/>
              </a:ext>
            </a:extLst>
          </p:cNvPr>
          <p:cNvPicPr>
            <a:picLocks noChangeAspect="1"/>
          </p:cNvPicPr>
          <p:nvPr/>
        </p:nvPicPr>
        <p:blipFill rotWithShape="1">
          <a:blip r:embed="rId3"/>
          <a:srcRect l="13723" r="13396"/>
          <a:stretch/>
        </p:blipFill>
        <p:spPr>
          <a:xfrm>
            <a:off x="4498513" y="1057579"/>
            <a:ext cx="4178969" cy="3508631"/>
          </a:xfrm>
          <a:prstGeom prst="rect">
            <a:avLst/>
          </a:prstGeom>
        </p:spPr>
      </p:pic>
    </p:spTree>
    <p:extLst>
      <p:ext uri="{BB962C8B-B14F-4D97-AF65-F5344CB8AC3E}">
        <p14:creationId xmlns:p14="http://schemas.microsoft.com/office/powerpoint/2010/main" val="22082345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Null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292325" y="1925781"/>
            <a:ext cx="4047064"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Hide (Connect Lines) removes marks for the missing values, but does connect the existing marks:</a:t>
            </a:r>
            <a:endParaRPr lang="en-US" sz="2400" dirty="0">
              <a:solidFill>
                <a:srgbClr val="ED7D31"/>
              </a:solidFill>
            </a:endParaRPr>
          </a:p>
        </p:txBody>
      </p:sp>
      <p:pic>
        <p:nvPicPr>
          <p:cNvPr id="2" name="Picture 1">
            <a:extLst>
              <a:ext uri="{FF2B5EF4-FFF2-40B4-BE49-F238E27FC236}">
                <a16:creationId xmlns:a16="http://schemas.microsoft.com/office/drawing/2014/main" xmlns="" id="{3200F751-D5A5-40FE-9259-4B20A14D6A1A}"/>
              </a:ext>
            </a:extLst>
          </p:cNvPr>
          <p:cNvPicPr>
            <a:picLocks noChangeAspect="1"/>
          </p:cNvPicPr>
          <p:nvPr/>
        </p:nvPicPr>
        <p:blipFill rotWithShape="1">
          <a:blip r:embed="rId3"/>
          <a:srcRect l="16133" r="16031"/>
          <a:stretch/>
        </p:blipFill>
        <p:spPr>
          <a:xfrm>
            <a:off x="4572000" y="1098898"/>
            <a:ext cx="4147254" cy="3425992"/>
          </a:xfrm>
          <a:prstGeom prst="rect">
            <a:avLst/>
          </a:prstGeom>
        </p:spPr>
      </p:pic>
    </p:spTree>
    <p:extLst>
      <p:ext uri="{BB962C8B-B14F-4D97-AF65-F5344CB8AC3E}">
        <p14:creationId xmlns:p14="http://schemas.microsoft.com/office/powerpoint/2010/main" val="18149372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Null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6915" y="1882473"/>
            <a:ext cx="3798411"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Hide (Break Lines) removes the marks for the missing values and does not connect the existing marks:</a:t>
            </a:r>
            <a:endParaRPr lang="en-US" sz="2400" dirty="0">
              <a:solidFill>
                <a:srgbClr val="ED7D31"/>
              </a:solidFill>
            </a:endParaRPr>
          </a:p>
        </p:txBody>
      </p:sp>
      <p:pic>
        <p:nvPicPr>
          <p:cNvPr id="2" name="Picture 1">
            <a:extLst>
              <a:ext uri="{FF2B5EF4-FFF2-40B4-BE49-F238E27FC236}">
                <a16:creationId xmlns:a16="http://schemas.microsoft.com/office/drawing/2014/main" xmlns="" id="{2449C636-5170-4EC3-AFAA-3409EB198BFC}"/>
              </a:ext>
            </a:extLst>
          </p:cNvPr>
          <p:cNvPicPr>
            <a:picLocks noChangeAspect="1"/>
          </p:cNvPicPr>
          <p:nvPr/>
        </p:nvPicPr>
        <p:blipFill rotWithShape="1">
          <a:blip r:embed="rId3"/>
          <a:srcRect l="17336" r="17030"/>
          <a:stretch/>
        </p:blipFill>
        <p:spPr>
          <a:xfrm>
            <a:off x="4572000" y="1106905"/>
            <a:ext cx="4201423" cy="3476138"/>
          </a:xfrm>
          <a:prstGeom prst="rect">
            <a:avLst/>
          </a:prstGeom>
        </p:spPr>
      </p:pic>
    </p:spTree>
    <p:extLst>
      <p:ext uri="{BB962C8B-B14F-4D97-AF65-F5344CB8AC3E}">
        <p14:creationId xmlns:p14="http://schemas.microsoft.com/office/powerpoint/2010/main" val="19715108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3288632"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Null formatting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61293" y="2203014"/>
            <a:ext cx="4849169"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Some mark types support additional options such as border and/or halo, as shown here:</a:t>
            </a:r>
            <a:endParaRPr lang="en-US" sz="2400" dirty="0">
              <a:solidFill>
                <a:srgbClr val="ED7D31"/>
              </a:solidFill>
            </a:endParaRPr>
          </a:p>
        </p:txBody>
      </p:sp>
      <p:pic>
        <p:nvPicPr>
          <p:cNvPr id="2" name="Picture 1">
            <a:extLst>
              <a:ext uri="{FF2B5EF4-FFF2-40B4-BE49-F238E27FC236}">
                <a16:creationId xmlns:a16="http://schemas.microsoft.com/office/drawing/2014/main" xmlns="" id="{2BC2B563-6159-431D-8613-050F6A142642}"/>
              </a:ext>
            </a:extLst>
          </p:cNvPr>
          <p:cNvPicPr>
            <a:picLocks noChangeAspect="1"/>
          </p:cNvPicPr>
          <p:nvPr/>
        </p:nvPicPr>
        <p:blipFill rotWithShape="1">
          <a:blip r:embed="rId3"/>
          <a:srcRect l="19693" r="19695"/>
          <a:stretch/>
        </p:blipFill>
        <p:spPr>
          <a:xfrm>
            <a:off x="6521116" y="157638"/>
            <a:ext cx="2302042" cy="4537454"/>
          </a:xfrm>
          <a:prstGeom prst="rect">
            <a:avLst/>
          </a:prstGeom>
        </p:spPr>
      </p:pic>
    </p:spTree>
    <p:extLst>
      <p:ext uri="{BB962C8B-B14F-4D97-AF65-F5344CB8AC3E}">
        <p14:creationId xmlns:p14="http://schemas.microsoft.com/office/powerpoint/2010/main" val="4633159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DFAED09B-7021-4D53-9D41-71692371BDA1}"/>
              </a:ext>
            </a:extLst>
          </p:cNvPr>
          <p:cNvPicPr>
            <a:picLocks noChangeAspect="1"/>
          </p:cNvPicPr>
          <p:nvPr/>
        </p:nvPicPr>
        <p:blipFill rotWithShape="1">
          <a:blip r:embed="rId3"/>
          <a:srcRect l="1070" r="1456"/>
          <a:stretch/>
        </p:blipFill>
        <p:spPr>
          <a:xfrm>
            <a:off x="1822318" y="139142"/>
            <a:ext cx="5499364" cy="4554955"/>
          </a:xfrm>
          <a:prstGeom prst="rect">
            <a:avLst/>
          </a:prstGeom>
        </p:spPr>
      </p:pic>
    </p:spTree>
    <p:extLst>
      <p:ext uri="{BB962C8B-B14F-4D97-AF65-F5344CB8AC3E}">
        <p14:creationId xmlns:p14="http://schemas.microsoft.com/office/powerpoint/2010/main" val="864414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43037042-0994-429D-A10D-A17B5D2B1A33}"/>
              </a:ext>
            </a:extLst>
          </p:cNvPr>
          <p:cNvPicPr>
            <a:picLocks noChangeAspect="1"/>
          </p:cNvPicPr>
          <p:nvPr/>
        </p:nvPicPr>
        <p:blipFill rotWithShape="1">
          <a:blip r:embed="rId3"/>
          <a:srcRect l="1954" r="1956"/>
          <a:stretch/>
        </p:blipFill>
        <p:spPr>
          <a:xfrm>
            <a:off x="1615831" y="68580"/>
            <a:ext cx="5912338" cy="4695092"/>
          </a:xfrm>
          <a:prstGeom prst="rect">
            <a:avLst/>
          </a:prstGeom>
        </p:spPr>
      </p:pic>
    </p:spTree>
    <p:extLst>
      <p:ext uri="{BB962C8B-B14F-4D97-AF65-F5344CB8AC3E}">
        <p14:creationId xmlns:p14="http://schemas.microsoft.com/office/powerpoint/2010/main" val="158389316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Adding value to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that we've considered how formatting works in Tableau, let's look at some ways in which formatting can add value to a visualization.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you apply custom formatting, always ask yourself what the formatting adds to the understanding of the data. </a:t>
            </a:r>
            <a:endParaRPr lang="en-US" sz="2400" dirty="0">
              <a:solidFill>
                <a:srgbClr val="ED7D31"/>
              </a:solidFill>
            </a:endParaRPr>
          </a:p>
        </p:txBody>
      </p:sp>
    </p:spTree>
    <p:extLst>
      <p:ext uri="{BB962C8B-B14F-4D97-AF65-F5344CB8AC3E}">
        <p14:creationId xmlns:p14="http://schemas.microsoft.com/office/powerpoint/2010/main" val="89350211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Adding value to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276284" y="2284377"/>
            <a:ext cx="3581843"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the following visualization, all using default formatting:</a:t>
            </a:r>
            <a:endParaRPr lang="en-US" sz="2400" dirty="0">
              <a:solidFill>
                <a:srgbClr val="ED7D31"/>
              </a:solidFill>
            </a:endParaRPr>
          </a:p>
        </p:txBody>
      </p:sp>
      <p:pic>
        <p:nvPicPr>
          <p:cNvPr id="2" name="Picture 1">
            <a:extLst>
              <a:ext uri="{FF2B5EF4-FFF2-40B4-BE49-F238E27FC236}">
                <a16:creationId xmlns:a16="http://schemas.microsoft.com/office/drawing/2014/main" xmlns="" id="{C86E4BF1-B41B-4D58-B91C-460784D6A2EB}"/>
              </a:ext>
            </a:extLst>
          </p:cNvPr>
          <p:cNvPicPr>
            <a:picLocks noChangeAspect="1"/>
          </p:cNvPicPr>
          <p:nvPr/>
        </p:nvPicPr>
        <p:blipFill>
          <a:blip r:embed="rId3"/>
          <a:stretch>
            <a:fillRect/>
          </a:stretch>
        </p:blipFill>
        <p:spPr>
          <a:xfrm>
            <a:off x="4037197" y="1066800"/>
            <a:ext cx="4948467" cy="3555332"/>
          </a:xfrm>
          <a:prstGeom prst="rect">
            <a:avLst/>
          </a:prstGeom>
        </p:spPr>
      </p:pic>
    </p:spTree>
    <p:extLst>
      <p:ext uri="{BB962C8B-B14F-4D97-AF65-F5344CB8AC3E}">
        <p14:creationId xmlns:p14="http://schemas.microsoft.com/office/powerpoint/2010/main" val="11531195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Adding value to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91574" y="2251805"/>
            <a:ext cx="3839794"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default format works fairly well, but compare that to this visualization:</a:t>
            </a:r>
            <a:endParaRPr lang="en-US" sz="2400" dirty="0">
              <a:solidFill>
                <a:srgbClr val="ED7D31"/>
              </a:solidFill>
            </a:endParaRPr>
          </a:p>
        </p:txBody>
      </p:sp>
      <p:pic>
        <p:nvPicPr>
          <p:cNvPr id="2" name="Picture 1">
            <a:extLst>
              <a:ext uri="{FF2B5EF4-FFF2-40B4-BE49-F238E27FC236}">
                <a16:creationId xmlns:a16="http://schemas.microsoft.com/office/drawing/2014/main" xmlns="" id="{102B6BB7-9CF3-4449-8097-8DB2F46F1682}"/>
              </a:ext>
            </a:extLst>
          </p:cNvPr>
          <p:cNvPicPr>
            <a:picLocks noChangeAspect="1"/>
          </p:cNvPicPr>
          <p:nvPr/>
        </p:nvPicPr>
        <p:blipFill rotWithShape="1">
          <a:blip r:embed="rId3"/>
          <a:srcRect l="7313" r="7701"/>
          <a:stretch/>
        </p:blipFill>
        <p:spPr>
          <a:xfrm>
            <a:off x="5007694" y="1046390"/>
            <a:ext cx="3644732" cy="3531008"/>
          </a:xfrm>
          <a:prstGeom prst="rect">
            <a:avLst/>
          </a:prstGeom>
        </p:spPr>
      </p:pic>
    </p:spTree>
    <p:extLst>
      <p:ext uri="{BB962C8B-B14F-4D97-AF65-F5344CB8AC3E}">
        <p14:creationId xmlns:p14="http://schemas.microsoft.com/office/powerpoint/2010/main" val="32680836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Adding value to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08071" y="1749375"/>
            <a:ext cx="3417971" cy="216661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Formatting can also be used to dramatically alter the appearance of a visualization.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Consider the following chart:</a:t>
            </a:r>
            <a:endParaRPr lang="en-US" sz="2000" dirty="0">
              <a:solidFill>
                <a:srgbClr val="ED7D31"/>
              </a:solidFill>
            </a:endParaRPr>
          </a:p>
        </p:txBody>
      </p:sp>
      <p:pic>
        <p:nvPicPr>
          <p:cNvPr id="2" name="Picture 1">
            <a:extLst>
              <a:ext uri="{FF2B5EF4-FFF2-40B4-BE49-F238E27FC236}">
                <a16:creationId xmlns:a16="http://schemas.microsoft.com/office/drawing/2014/main" xmlns="" id="{A54CF951-0C3B-4FED-B4A7-70ED6F462D06}"/>
              </a:ext>
            </a:extLst>
          </p:cNvPr>
          <p:cNvPicPr>
            <a:picLocks noChangeAspect="1"/>
          </p:cNvPicPr>
          <p:nvPr/>
        </p:nvPicPr>
        <p:blipFill>
          <a:blip r:embed="rId3"/>
          <a:stretch>
            <a:fillRect/>
          </a:stretch>
        </p:blipFill>
        <p:spPr>
          <a:xfrm>
            <a:off x="4042660" y="1435769"/>
            <a:ext cx="4765458" cy="2938212"/>
          </a:xfrm>
          <a:prstGeom prst="rect">
            <a:avLst/>
          </a:prstGeom>
        </p:spPr>
      </p:pic>
    </p:spTree>
    <p:extLst>
      <p:ext uri="{BB962C8B-B14F-4D97-AF65-F5344CB8AC3E}">
        <p14:creationId xmlns:p14="http://schemas.microsoft.com/office/powerpoint/2010/main" val="22435667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Tooltips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16424"/>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the following default tooltip that displays when the end user hovers over one of the marks shown in the preceding screenshot:</a:t>
            </a:r>
            <a:endParaRPr lang="en-US" sz="2400" dirty="0">
              <a:solidFill>
                <a:srgbClr val="ED7D31"/>
              </a:solidFill>
            </a:endParaRPr>
          </a:p>
        </p:txBody>
      </p:sp>
      <p:pic>
        <p:nvPicPr>
          <p:cNvPr id="2" name="Picture 1">
            <a:extLst>
              <a:ext uri="{FF2B5EF4-FFF2-40B4-BE49-F238E27FC236}">
                <a16:creationId xmlns:a16="http://schemas.microsoft.com/office/drawing/2014/main" xmlns="" id="{FC9C1787-0516-4776-9F77-DFB2A0E5A769}"/>
              </a:ext>
            </a:extLst>
          </p:cNvPr>
          <p:cNvPicPr>
            <a:picLocks noChangeAspect="1"/>
          </p:cNvPicPr>
          <p:nvPr/>
        </p:nvPicPr>
        <p:blipFill rotWithShape="1">
          <a:blip r:embed="rId3"/>
          <a:srcRect l="21805" r="22178"/>
          <a:stretch/>
        </p:blipFill>
        <p:spPr>
          <a:xfrm>
            <a:off x="2371150" y="2696947"/>
            <a:ext cx="4401700" cy="1637799"/>
          </a:xfrm>
          <a:prstGeom prst="rect">
            <a:avLst/>
          </a:prstGeom>
        </p:spPr>
      </p:pic>
    </p:spTree>
    <p:extLst>
      <p:ext uri="{BB962C8B-B14F-4D97-AF65-F5344CB8AC3E}">
        <p14:creationId xmlns:p14="http://schemas.microsoft.com/office/powerpoint/2010/main" val="301617424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Tooltips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2602389" y="1121483"/>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Compare it to this tooltip:</a:t>
            </a:r>
            <a:endParaRPr lang="en-US" sz="2400" dirty="0">
              <a:solidFill>
                <a:srgbClr val="ED7D31"/>
              </a:solidFill>
            </a:endParaRPr>
          </a:p>
        </p:txBody>
      </p:sp>
      <p:pic>
        <p:nvPicPr>
          <p:cNvPr id="2" name="Picture 1">
            <a:extLst>
              <a:ext uri="{FF2B5EF4-FFF2-40B4-BE49-F238E27FC236}">
                <a16:creationId xmlns:a16="http://schemas.microsoft.com/office/drawing/2014/main" xmlns="" id="{48004204-176F-4C9F-8FCB-81D30CC5FEA9}"/>
              </a:ext>
            </a:extLst>
          </p:cNvPr>
          <p:cNvPicPr>
            <a:picLocks noChangeAspect="1"/>
          </p:cNvPicPr>
          <p:nvPr/>
        </p:nvPicPr>
        <p:blipFill rotWithShape="1">
          <a:blip r:embed="rId3"/>
          <a:srcRect l="16686" r="17056"/>
          <a:stretch/>
        </p:blipFill>
        <p:spPr>
          <a:xfrm>
            <a:off x="2408902" y="1836230"/>
            <a:ext cx="4326196" cy="2525629"/>
          </a:xfrm>
          <a:prstGeom prst="rect">
            <a:avLst/>
          </a:prstGeom>
        </p:spPr>
      </p:pic>
    </p:spTree>
    <p:extLst>
      <p:ext uri="{BB962C8B-B14F-4D97-AF65-F5344CB8AC3E}">
        <p14:creationId xmlns:p14="http://schemas.microsoft.com/office/powerpoint/2010/main" val="354597602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336</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40CB7B9E-4E99-4633-A336-D2EFFB2D9095}"/>
              </a:ext>
            </a:extLst>
          </p:cNvPr>
          <p:cNvPicPr>
            <a:picLocks noChangeAspect="1"/>
          </p:cNvPicPr>
          <p:nvPr/>
        </p:nvPicPr>
        <p:blipFill>
          <a:blip r:embed="rId3"/>
          <a:stretch>
            <a:fillRect/>
          </a:stretch>
        </p:blipFill>
        <p:spPr>
          <a:xfrm>
            <a:off x="995111" y="195290"/>
            <a:ext cx="7153778" cy="4408321"/>
          </a:xfrm>
          <a:prstGeom prst="rect">
            <a:avLst/>
          </a:prstGeom>
        </p:spPr>
      </p:pic>
    </p:spTree>
    <p:extLst>
      <p:ext uri="{BB962C8B-B14F-4D97-AF65-F5344CB8AC3E}">
        <p14:creationId xmlns:p14="http://schemas.microsoft.com/office/powerpoint/2010/main" val="104033919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Viz in Tooltip</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72997"/>
            <a:ext cx="7596822" cy="2597506"/>
          </a:xfrm>
          <a:prstGeom prst="rect">
            <a:avLst/>
          </a:prstGeom>
        </p:spPr>
        <p:txBody>
          <a:bodyPr vert="horz" wrap="square" lIns="0" tIns="12065" rIns="0" bIns="0" rtlCol="0">
            <a:spAutoFit/>
          </a:bodyPr>
          <a:lstStyle/>
          <a:p>
            <a:endParaRPr lang="en-US" sz="2400" dirty="0"/>
          </a:p>
          <a:p>
            <a:pPr marL="342900" indent="-342900">
              <a:buFont typeface="Arial" panose="020B0604020202020204" pitchFamily="34" charset="0"/>
              <a:buChar char="•"/>
            </a:pPr>
            <a:r>
              <a:rPr lang="en-US" sz="2400" dirty="0"/>
              <a:t>In the preceding screenshot, the following tag was added to the tooltip by selecting Insert | Sheets | Categories:</a:t>
            </a:r>
          </a:p>
          <a:p>
            <a:endParaRPr lang="en-US" sz="2400" dirty="0"/>
          </a:p>
          <a:p>
            <a:r>
              <a:rPr lang="en-US" sz="2400" dirty="0">
                <a:solidFill>
                  <a:srgbClr val="ED7D31"/>
                </a:solidFill>
              </a:rPr>
              <a:t>&lt;Sheet name="Categories" maxwidth="300" maxheight="300" filter="&lt;All Fields&gt;"&gt;</a:t>
            </a:r>
          </a:p>
        </p:txBody>
      </p:sp>
    </p:spTree>
    <p:extLst>
      <p:ext uri="{BB962C8B-B14F-4D97-AF65-F5344CB8AC3E}">
        <p14:creationId xmlns:p14="http://schemas.microsoft.com/office/powerpoint/2010/main" val="205299116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Notice the final view with the tooltip:</a:t>
            </a:r>
          </a:p>
        </p:txBody>
      </p:sp>
      <p:pic>
        <p:nvPicPr>
          <p:cNvPr id="2" name="Picture 1">
            <a:extLst>
              <a:ext uri="{FF2B5EF4-FFF2-40B4-BE49-F238E27FC236}">
                <a16:creationId xmlns:a16="http://schemas.microsoft.com/office/drawing/2014/main" xmlns="" id="{F9880863-D7D1-49D0-B9F3-D8ABEC111156}"/>
              </a:ext>
            </a:extLst>
          </p:cNvPr>
          <p:cNvPicPr>
            <a:picLocks noChangeAspect="1"/>
          </p:cNvPicPr>
          <p:nvPr/>
        </p:nvPicPr>
        <p:blipFill>
          <a:blip r:embed="rId3"/>
          <a:stretch>
            <a:fillRect/>
          </a:stretch>
        </p:blipFill>
        <p:spPr>
          <a:xfrm>
            <a:off x="1690687" y="1022411"/>
            <a:ext cx="5762625" cy="3578967"/>
          </a:xfrm>
          <a:prstGeom prst="rect">
            <a:avLst/>
          </a:prstGeom>
        </p:spPr>
      </p:pic>
    </p:spTree>
    <p:extLst>
      <p:ext uri="{BB962C8B-B14F-4D97-AF65-F5344CB8AC3E}">
        <p14:creationId xmlns:p14="http://schemas.microsoft.com/office/powerpoint/2010/main" val="417810389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24972"/>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goal of formatting is to increase effective communication of the data at hand. </a:t>
            </a:r>
          </a:p>
          <a:p>
            <a:pPr marL="342900" indent="-342900">
              <a:buFont typeface="Arial" panose="020B0604020202020204" pitchFamily="34" charset="0"/>
              <a:buChar char="•"/>
            </a:pPr>
            <a:r>
              <a:rPr lang="en-US" sz="2400" dirty="0"/>
              <a:t>Always consider the audience, setting, mode, mood, and consistency as you work through the iterative process of formatting. </a:t>
            </a:r>
          </a:p>
          <a:p>
            <a:pPr marL="342900" indent="-342900">
              <a:buFont typeface="Arial" panose="020B0604020202020204" pitchFamily="34" charset="0"/>
              <a:buChar char="•"/>
            </a:pPr>
            <a:r>
              <a:rPr lang="en-US" sz="2400" dirty="0"/>
              <a:t>Look for formatting that adds value to your visualization and avoid useless clutter.</a:t>
            </a:r>
          </a:p>
        </p:txBody>
      </p:sp>
    </p:spTree>
    <p:extLst>
      <p:ext uri="{BB962C8B-B14F-4D97-AF65-F5344CB8AC3E}">
        <p14:creationId xmlns:p14="http://schemas.microsoft.com/office/powerpoint/2010/main" val="31561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Geographic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Tableau, the built-in geographic database recognizes geographic roles for fields such as Country, State, City, Airport, Congressional District, or Zip Code.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Even if your data does not contain latitude and longitude values, you can simply use geographic fields to plot locations on a map. </a:t>
            </a:r>
          </a:p>
        </p:txBody>
      </p:sp>
    </p:spTree>
    <p:extLst>
      <p:ext uri="{BB962C8B-B14F-4D97-AF65-F5344CB8AC3E}">
        <p14:creationId xmlns:p14="http://schemas.microsoft.com/office/powerpoint/2010/main" val="21773803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7</a:t>
            </a:r>
          </a:p>
        </p:txBody>
      </p:sp>
    </p:spTree>
    <p:extLst>
      <p:ext uri="{BB962C8B-B14F-4D97-AF65-F5344CB8AC3E}">
        <p14:creationId xmlns:p14="http://schemas.microsoft.com/office/powerpoint/2010/main" val="8399354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8. Telling a Data Story with Dashboards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578" y="4456165"/>
            <a:ext cx="989394" cy="368006"/>
          </a:xfrm>
          <a:prstGeom prst="rect">
            <a:avLst/>
          </a:prstGeom>
        </p:spPr>
      </p:pic>
    </p:spTree>
    <p:extLst>
      <p:ext uri="{BB962C8B-B14F-4D97-AF65-F5344CB8AC3E}">
        <p14:creationId xmlns:p14="http://schemas.microsoft.com/office/powerpoint/2010/main" val="34548747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Telling a Data Story with Dashboards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69350"/>
            <a:ext cx="7596822" cy="2597506"/>
          </a:xfrm>
          <a:prstGeom prst="rect">
            <a:avLst/>
          </a:prstGeom>
        </p:spPr>
        <p:txBody>
          <a:bodyPr vert="horz" wrap="square" lIns="0" tIns="12065" rIns="0" bIns="0" rtlCol="0">
            <a:spAutoFit/>
          </a:bodyPr>
          <a:lstStyle/>
          <a:p>
            <a:r>
              <a:rPr lang="en-US" sz="2400" dirty="0"/>
              <a:t>This lesson will cover the following topics:</a:t>
            </a:r>
          </a:p>
          <a:p>
            <a:endParaRPr lang="en-US" sz="2400" dirty="0"/>
          </a:p>
          <a:p>
            <a:pPr marL="342900" indent="-342900">
              <a:buFont typeface="Arial" panose="020B0604020202020204" pitchFamily="34" charset="0"/>
              <a:buChar char="•"/>
            </a:pPr>
            <a:r>
              <a:rPr lang="en-US" sz="2400" dirty="0"/>
              <a:t>Introduction to dashboards</a:t>
            </a:r>
          </a:p>
          <a:p>
            <a:pPr marL="342900" indent="-342900">
              <a:buFont typeface="Arial" panose="020B0604020202020204" pitchFamily="34" charset="0"/>
              <a:buChar char="•"/>
            </a:pPr>
            <a:r>
              <a:rPr lang="en-US" sz="2400" dirty="0"/>
              <a:t>Designing dashboards in Tableau</a:t>
            </a:r>
          </a:p>
          <a:p>
            <a:pPr marL="342900" indent="-342900">
              <a:buFont typeface="Arial" panose="020B0604020202020204" pitchFamily="34" charset="0"/>
              <a:buChar char="•"/>
            </a:pPr>
            <a:r>
              <a:rPr lang="en-US" sz="2400" dirty="0"/>
              <a:t>Designing for different displays and devices</a:t>
            </a:r>
          </a:p>
          <a:p>
            <a:pPr marL="342900" indent="-342900">
              <a:buFont typeface="Arial" panose="020B0604020202020204" pitchFamily="34" charset="0"/>
              <a:buChar char="•"/>
            </a:pPr>
            <a:r>
              <a:rPr lang="en-US" sz="2400" dirty="0"/>
              <a:t>Interactivity with actions</a:t>
            </a:r>
          </a:p>
          <a:p>
            <a:pPr marL="342900" indent="-342900">
              <a:buFont typeface="Arial" panose="020B0604020202020204" pitchFamily="34" charset="0"/>
              <a:buChar char="•"/>
            </a:pPr>
            <a:r>
              <a:rPr lang="en-US" sz="2400" dirty="0"/>
              <a:t>Stories</a:t>
            </a:r>
          </a:p>
        </p:txBody>
      </p:sp>
    </p:spTree>
    <p:extLst>
      <p:ext uri="{BB962C8B-B14F-4D97-AF65-F5344CB8AC3E}">
        <p14:creationId xmlns:p14="http://schemas.microsoft.com/office/powerpoint/2010/main" val="213949544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Introduction to dashboards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9405" y="940093"/>
            <a:ext cx="7905190" cy="3705502"/>
          </a:xfrm>
          <a:prstGeom prst="rect">
            <a:avLst/>
          </a:prstGeom>
        </p:spPr>
        <p:txBody>
          <a:bodyPr vert="horz" wrap="square" lIns="0" tIns="12065" rIns="0" bIns="0" rtlCol="0">
            <a:spAutoFit/>
          </a:bodyPr>
          <a:lstStyle/>
          <a:p>
            <a:pPr algn="ctr"/>
            <a:r>
              <a:rPr lang="en-US" sz="2400" b="1" dirty="0"/>
              <a:t>Dashboard definition</a:t>
            </a:r>
          </a:p>
          <a:p>
            <a:pPr algn="ctr"/>
            <a:endParaRPr lang="en-US" sz="2400" b="1" dirty="0"/>
          </a:p>
          <a:p>
            <a:pPr marL="342900" indent="-342900">
              <a:buFont typeface="Arial" panose="020B0604020202020204" pitchFamily="34" charset="0"/>
              <a:buChar char="•"/>
            </a:pPr>
            <a:r>
              <a:rPr lang="en-US" sz="2400" dirty="0"/>
              <a:t>From a Tableau perspective, a dashboard is an arrangement of individual visualizations, along with other components, such as legends, filters, parameters, text, containers, images, extensions, buttons, and web objects, that are arranged on a single canvas. Ideally, the visualizations and components should work together to tell a complete and compelling data story. </a:t>
            </a:r>
          </a:p>
          <a:p>
            <a:pPr marL="342900" indent="-342900">
              <a:buFont typeface="Arial" panose="020B0604020202020204" pitchFamily="34" charset="0"/>
              <a:buChar char="•"/>
            </a:pPr>
            <a:r>
              <a:rPr lang="en-US" sz="2400" dirty="0"/>
              <a:t>Dashboards are usually (but not always) interactive.</a:t>
            </a:r>
          </a:p>
        </p:txBody>
      </p:sp>
    </p:spTree>
    <p:extLst>
      <p:ext uri="{BB962C8B-B14F-4D97-AF65-F5344CB8AC3E}">
        <p14:creationId xmlns:p14="http://schemas.microsoft.com/office/powerpoint/2010/main" val="143145664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Dashboard objectives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75289" y="1207133"/>
            <a:ext cx="79934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primary objective of a dashboard is to communicate data to a certain audience with an intended result. </a:t>
            </a:r>
          </a:p>
          <a:p>
            <a:pPr marL="342900" indent="-342900">
              <a:buFont typeface="Arial" panose="020B0604020202020204" pitchFamily="34" charset="0"/>
              <a:buChar char="•"/>
            </a:pPr>
            <a:r>
              <a:rPr lang="en-US" sz="2400" dirty="0"/>
              <a:t>Often, we'll talk about telling the data story, That is, there is a narrative (or multiple narratives) contained within the data that can be communicated to others.</a:t>
            </a:r>
          </a:p>
          <a:p>
            <a:pPr marL="342900" indent="-342900">
              <a:buFont typeface="Arial" panose="020B0604020202020204" pitchFamily="34" charset="0"/>
              <a:buChar char="•"/>
            </a:pPr>
            <a:r>
              <a:rPr lang="en-US" sz="2400" dirty="0"/>
              <a:t>While you can tell a data story with a single visualization or even a series of complex dashboards, a single Tableau dashboard is the most common way to communicate a single story.</a:t>
            </a:r>
            <a:endParaRPr lang="en-US" sz="2400" dirty="0">
              <a:solidFill>
                <a:srgbClr val="ED7D31"/>
              </a:solidFill>
            </a:endParaRPr>
          </a:p>
        </p:txBody>
      </p:sp>
    </p:spTree>
    <p:extLst>
      <p:ext uri="{BB962C8B-B14F-4D97-AF65-F5344CB8AC3E}">
        <p14:creationId xmlns:p14="http://schemas.microsoft.com/office/powerpoint/2010/main" val="263603221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Dashboard objectives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There are numerous possible approaches to building dashboards based on your objectives. The following is by no means a comprehensive list:</a:t>
            </a:r>
          </a:p>
          <a:p>
            <a:endParaRPr lang="en-US" sz="2400" dirty="0"/>
          </a:p>
          <a:p>
            <a:pPr marL="342900" indent="-342900">
              <a:buFont typeface="Arial" panose="020B0604020202020204" pitchFamily="34" charset="0"/>
              <a:buChar char="•"/>
            </a:pPr>
            <a:r>
              <a:rPr lang="en-US" sz="2400" dirty="0"/>
              <a:t>Guided analysis</a:t>
            </a:r>
          </a:p>
          <a:p>
            <a:pPr marL="342900" indent="-342900">
              <a:buFont typeface="Arial" panose="020B0604020202020204" pitchFamily="34" charset="0"/>
              <a:buChar char="•"/>
            </a:pPr>
            <a:r>
              <a:rPr lang="en-US" sz="2400" dirty="0"/>
              <a:t>Exploratory</a:t>
            </a:r>
          </a:p>
          <a:p>
            <a:pPr marL="342900" indent="-342900">
              <a:buFont typeface="Arial" panose="020B0604020202020204" pitchFamily="34" charset="0"/>
              <a:buChar char="•"/>
            </a:pPr>
            <a:r>
              <a:rPr lang="en-US" sz="2400" dirty="0"/>
              <a:t>Scorecard/Status snapshot</a:t>
            </a:r>
          </a:p>
          <a:p>
            <a:pPr marL="342900" indent="-342900">
              <a:buFont typeface="Arial" panose="020B0604020202020204" pitchFamily="34" charset="0"/>
              <a:buChar char="•"/>
            </a:pPr>
            <a:r>
              <a:rPr lang="en-US" sz="2400" dirty="0"/>
              <a:t>Narrative</a:t>
            </a:r>
            <a:endParaRPr lang="en-US" sz="2400" dirty="0">
              <a:solidFill>
                <a:srgbClr val="ED7D31"/>
              </a:solidFill>
            </a:endParaRPr>
          </a:p>
        </p:txBody>
      </p:sp>
    </p:spTree>
    <p:extLst>
      <p:ext uri="{BB962C8B-B14F-4D97-AF65-F5344CB8AC3E}">
        <p14:creationId xmlns:p14="http://schemas.microsoft.com/office/powerpoint/2010/main" val="170135421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Designing dashboards in Tableau</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364515" y="1264551"/>
            <a:ext cx="4985527" cy="2966838"/>
          </a:xfrm>
          <a:prstGeom prst="rect">
            <a:avLst/>
          </a:prstGeom>
        </p:spPr>
        <p:txBody>
          <a:bodyPr vert="horz" wrap="square" lIns="0" tIns="12065" rIns="0" bIns="0" rtlCol="0">
            <a:spAutoFit/>
          </a:bodyPr>
          <a:lstStyle/>
          <a:p>
            <a:pPr algn="ctr"/>
            <a:r>
              <a:rPr lang="en-US" sz="2400" b="1" dirty="0"/>
              <a:t>Objects</a:t>
            </a:r>
          </a:p>
          <a:p>
            <a:pPr algn="ctr"/>
            <a:endParaRPr lang="en-US" sz="2400" b="1" dirty="0"/>
          </a:p>
          <a:p>
            <a:pPr marL="342900" indent="-342900">
              <a:buFont typeface="Arial" panose="020B0604020202020204" pitchFamily="34" charset="0"/>
              <a:buChar char="•"/>
            </a:pPr>
            <a:r>
              <a:rPr lang="en-US" sz="2400" dirty="0"/>
              <a:t>Dashboards are made up of objects that are arranged on a canvas. </a:t>
            </a:r>
          </a:p>
          <a:p>
            <a:pPr marL="342900" indent="-342900">
              <a:buFont typeface="Arial" panose="020B0604020202020204" pitchFamily="34" charset="0"/>
              <a:buChar char="•"/>
            </a:pPr>
            <a:r>
              <a:rPr lang="en-US" sz="2400" dirty="0"/>
              <a:t>You'll see a list of objects that can be added to a dashboard in the left-hand pane of a dashboard:</a:t>
            </a:r>
            <a:endParaRPr lang="en-US" sz="2400" dirty="0">
              <a:solidFill>
                <a:srgbClr val="ED7D31"/>
              </a:solidFill>
            </a:endParaRPr>
          </a:p>
        </p:txBody>
      </p:sp>
      <p:pic>
        <p:nvPicPr>
          <p:cNvPr id="2" name="Picture 1">
            <a:extLst>
              <a:ext uri="{FF2B5EF4-FFF2-40B4-BE49-F238E27FC236}">
                <a16:creationId xmlns:a16="http://schemas.microsoft.com/office/drawing/2014/main" xmlns="" id="{D6E0F39E-4D0B-4FFB-9EC9-D14DCE156766}"/>
              </a:ext>
            </a:extLst>
          </p:cNvPr>
          <p:cNvPicPr>
            <a:picLocks noChangeAspect="1"/>
          </p:cNvPicPr>
          <p:nvPr/>
        </p:nvPicPr>
        <p:blipFill rotWithShape="1">
          <a:blip r:embed="rId3"/>
          <a:srcRect l="25014" r="25940"/>
          <a:stretch/>
        </p:blipFill>
        <p:spPr>
          <a:xfrm>
            <a:off x="5522057" y="1636544"/>
            <a:ext cx="3148701" cy="2723181"/>
          </a:xfrm>
          <a:prstGeom prst="rect">
            <a:avLst/>
          </a:prstGeom>
        </p:spPr>
      </p:pic>
    </p:spTree>
    <p:extLst>
      <p:ext uri="{BB962C8B-B14F-4D97-AF65-F5344CB8AC3E}">
        <p14:creationId xmlns:p14="http://schemas.microsoft.com/office/powerpoint/2010/main" val="235642347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Tiled versus floating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00383"/>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 object is either tiled or floating. If it is a tiled object, it will snap into the dashboard or layout container where you drop it. </a:t>
            </a:r>
          </a:p>
          <a:p>
            <a:pPr marL="342900" indent="-342900">
              <a:buFont typeface="Arial" panose="020B0604020202020204" pitchFamily="34" charset="0"/>
              <a:buChar char="•"/>
            </a:pPr>
            <a:r>
              <a:rPr lang="en-US" sz="2400" dirty="0"/>
              <a:t>If it is a floating object, it will float over the dashboard in layers. </a:t>
            </a:r>
          </a:p>
          <a:p>
            <a:pPr marL="342900" indent="-342900">
              <a:buFont typeface="Arial" panose="020B0604020202020204" pitchFamily="34" charset="0"/>
              <a:buChar char="•"/>
            </a:pPr>
            <a:r>
              <a:rPr lang="en-US" sz="2400" dirty="0"/>
              <a:t>You can change the order of the layers for a floating object.</a:t>
            </a:r>
          </a:p>
          <a:p>
            <a:pPr marL="342900" indent="-342900">
              <a:buFont typeface="Arial" panose="020B0604020202020204" pitchFamily="34" charset="0"/>
              <a:buChar char="•"/>
            </a:pPr>
            <a:r>
              <a:rPr lang="en-US" sz="2400" dirty="0"/>
              <a:t>You'll notice the Tiled or Floating buttons directly beneath the Objects pallet in the preceding image. </a:t>
            </a:r>
            <a:endParaRPr lang="en-US" sz="2400" dirty="0">
              <a:solidFill>
                <a:srgbClr val="ED7D31"/>
              </a:solidFill>
            </a:endParaRPr>
          </a:p>
        </p:txBody>
      </p:sp>
    </p:spTree>
    <p:extLst>
      <p:ext uri="{BB962C8B-B14F-4D97-AF65-F5344CB8AC3E}">
        <p14:creationId xmlns:p14="http://schemas.microsoft.com/office/powerpoint/2010/main" val="153147124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Manipulating objects on the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280737" y="1729772"/>
            <a:ext cx="3729789" cy="216661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You may wish to manipulate an object once it is part of a dashboard.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Every object has certain controls that become visible when you select it:</a:t>
            </a:r>
            <a:endParaRPr lang="en-US" sz="2000" dirty="0">
              <a:solidFill>
                <a:srgbClr val="ED7D31"/>
              </a:solidFill>
            </a:endParaRPr>
          </a:p>
        </p:txBody>
      </p:sp>
      <p:pic>
        <p:nvPicPr>
          <p:cNvPr id="2" name="Picture 1">
            <a:extLst>
              <a:ext uri="{FF2B5EF4-FFF2-40B4-BE49-F238E27FC236}">
                <a16:creationId xmlns:a16="http://schemas.microsoft.com/office/drawing/2014/main" xmlns="" id="{E1F38F9B-1F26-4387-A4A2-E0AE1991BC59}"/>
              </a:ext>
            </a:extLst>
          </p:cNvPr>
          <p:cNvPicPr>
            <a:picLocks noChangeAspect="1"/>
          </p:cNvPicPr>
          <p:nvPr/>
        </p:nvPicPr>
        <p:blipFill rotWithShape="1">
          <a:blip r:embed="rId3"/>
          <a:srcRect l="2393" r="3047"/>
          <a:stretch/>
        </p:blipFill>
        <p:spPr>
          <a:xfrm>
            <a:off x="4098757" y="1290727"/>
            <a:ext cx="4684295" cy="3082501"/>
          </a:xfrm>
          <a:prstGeom prst="rect">
            <a:avLst/>
          </a:prstGeom>
        </p:spPr>
      </p:pic>
    </p:spTree>
    <p:extLst>
      <p:ext uri="{BB962C8B-B14F-4D97-AF65-F5344CB8AC3E}">
        <p14:creationId xmlns:p14="http://schemas.microsoft.com/office/powerpoint/2010/main" val="36399564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dashboard to understand profitability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Having covered some conceptual topics as well as practical matters related to dashboard design, we'll dive into an example.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Let's say you've been tasked with helping management find which items are the least profitable.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Management feels that most of the least profitable items should be eliminated from their inventory. </a:t>
            </a:r>
            <a:endParaRPr lang="en-US" sz="2400" dirty="0">
              <a:solidFill>
                <a:srgbClr val="ED7D31"/>
              </a:solidFill>
            </a:endParaRPr>
          </a:p>
        </p:txBody>
      </p:sp>
    </p:spTree>
    <p:extLst>
      <p:ext uri="{BB962C8B-B14F-4D97-AF65-F5344CB8AC3E}">
        <p14:creationId xmlns:p14="http://schemas.microsoft.com/office/powerpoint/2010/main" val="40360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Geographic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Geographic visualization is incredibly valuable when you need to understand where things happen and whether there are any spatial relationships within the data. Tableau offers several types of geographic visualization: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Filled maps</a:t>
            </a:r>
          </a:p>
          <a:p>
            <a:pPr marL="342900" indent="-342900">
              <a:buFont typeface="Arial" panose="020B0604020202020204" pitchFamily="34" charset="0"/>
              <a:buChar char="•"/>
            </a:pPr>
            <a:r>
              <a:rPr lang="en-US" sz="2400" dirty="0"/>
              <a:t>Symbol maps</a:t>
            </a:r>
          </a:p>
          <a:p>
            <a:pPr marL="342900" indent="-342900">
              <a:buFont typeface="Arial" panose="020B0604020202020204" pitchFamily="34" charset="0"/>
              <a:buChar char="•"/>
            </a:pPr>
            <a:r>
              <a:rPr lang="en-US" sz="2400" dirty="0"/>
              <a:t>Density maps</a:t>
            </a:r>
          </a:p>
        </p:txBody>
      </p:sp>
    </p:spTree>
    <p:extLst>
      <p:ext uri="{BB962C8B-B14F-4D97-AF65-F5344CB8AC3E}">
        <p14:creationId xmlns:p14="http://schemas.microsoft.com/office/powerpoint/2010/main" val="297956248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the views</a:t>
            </a:r>
          </a:p>
        </p:txBody>
      </p:sp>
      <p:pic>
        <p:nvPicPr>
          <p:cNvPr id="2" name="Picture 1">
            <a:extLst>
              <a:ext uri="{FF2B5EF4-FFF2-40B4-BE49-F238E27FC236}">
                <a16:creationId xmlns:a16="http://schemas.microsoft.com/office/drawing/2014/main" xmlns="" id="{D93EE6B5-B593-49D0-A194-F98386E7C5AB}"/>
              </a:ext>
            </a:extLst>
          </p:cNvPr>
          <p:cNvPicPr>
            <a:picLocks noChangeAspect="1"/>
          </p:cNvPicPr>
          <p:nvPr/>
        </p:nvPicPr>
        <p:blipFill>
          <a:blip r:embed="rId3"/>
          <a:stretch>
            <a:fillRect/>
          </a:stretch>
        </p:blipFill>
        <p:spPr>
          <a:xfrm>
            <a:off x="1379997" y="1003425"/>
            <a:ext cx="6384005" cy="3748797"/>
          </a:xfrm>
          <a:prstGeom prst="rect">
            <a:avLst/>
          </a:prstGeom>
        </p:spPr>
      </p:pic>
    </p:spTree>
    <p:extLst>
      <p:ext uri="{BB962C8B-B14F-4D97-AF65-F5344CB8AC3E}">
        <p14:creationId xmlns:p14="http://schemas.microsoft.com/office/powerpoint/2010/main" val="38019134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the views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96300"/>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the Top tab, and adjust the settings to filter by field. </a:t>
            </a:r>
          </a:p>
          <a:p>
            <a:pPr marL="342900" indent="-342900">
              <a:buFont typeface="Arial" panose="020B0604020202020204" pitchFamily="34" charset="0"/>
              <a:buChar char="•"/>
            </a:pPr>
            <a:r>
              <a:rPr lang="en-US" sz="2400" dirty="0"/>
              <a:t>Specify Bottom 10 by Sum(Profit):</a:t>
            </a:r>
            <a:endParaRPr lang="en-US" sz="2400" dirty="0">
              <a:solidFill>
                <a:srgbClr val="ED7D31"/>
              </a:solidFill>
            </a:endParaRPr>
          </a:p>
        </p:txBody>
      </p:sp>
      <p:pic>
        <p:nvPicPr>
          <p:cNvPr id="2" name="Picture 1">
            <a:extLst>
              <a:ext uri="{FF2B5EF4-FFF2-40B4-BE49-F238E27FC236}">
                <a16:creationId xmlns:a16="http://schemas.microsoft.com/office/drawing/2014/main" xmlns="" id="{E3A42CAE-B809-4A93-BACF-FE85ABF21C90}"/>
              </a:ext>
            </a:extLst>
          </p:cNvPr>
          <p:cNvPicPr>
            <a:picLocks noChangeAspect="1"/>
          </p:cNvPicPr>
          <p:nvPr/>
        </p:nvPicPr>
        <p:blipFill>
          <a:blip r:embed="rId3"/>
          <a:stretch>
            <a:fillRect/>
          </a:stretch>
        </p:blipFill>
        <p:spPr>
          <a:xfrm>
            <a:off x="1753227" y="2461795"/>
            <a:ext cx="5637546" cy="2087980"/>
          </a:xfrm>
          <a:prstGeom prst="rect">
            <a:avLst/>
          </a:prstGeom>
        </p:spPr>
      </p:pic>
    </p:spTree>
    <p:extLst>
      <p:ext uri="{BB962C8B-B14F-4D97-AF65-F5344CB8AC3E}">
        <p14:creationId xmlns:p14="http://schemas.microsoft.com/office/powerpoint/2010/main" val="40923602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the views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80398"/>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Rename the sheet Top 10 Least Profitable Items:</a:t>
            </a:r>
            <a:endParaRPr lang="en-US" sz="2400" dirty="0">
              <a:solidFill>
                <a:srgbClr val="ED7D31"/>
              </a:solidFill>
            </a:endParaRPr>
          </a:p>
        </p:txBody>
      </p:sp>
      <p:pic>
        <p:nvPicPr>
          <p:cNvPr id="2" name="Picture 1">
            <a:extLst>
              <a:ext uri="{FF2B5EF4-FFF2-40B4-BE49-F238E27FC236}">
                <a16:creationId xmlns:a16="http://schemas.microsoft.com/office/drawing/2014/main" xmlns="" id="{151B7746-5DAF-4469-BE27-B5A3B54E9633}"/>
              </a:ext>
            </a:extLst>
          </p:cNvPr>
          <p:cNvPicPr>
            <a:picLocks noChangeAspect="1"/>
          </p:cNvPicPr>
          <p:nvPr/>
        </p:nvPicPr>
        <p:blipFill rotWithShape="1">
          <a:blip r:embed="rId3"/>
          <a:srcRect r="1307"/>
          <a:stretch/>
        </p:blipFill>
        <p:spPr>
          <a:xfrm>
            <a:off x="1566486" y="1413614"/>
            <a:ext cx="6011027" cy="3281478"/>
          </a:xfrm>
          <a:prstGeom prst="rect">
            <a:avLst/>
          </a:prstGeom>
        </p:spPr>
      </p:pic>
    </p:spTree>
    <p:extLst>
      <p:ext uri="{BB962C8B-B14F-4D97-AF65-F5344CB8AC3E}">
        <p14:creationId xmlns:p14="http://schemas.microsoft.com/office/powerpoint/2010/main" val="66169864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the views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372536" y="2249792"/>
            <a:ext cx="280380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Rename the sheet to Profit by State</a:t>
            </a:r>
            <a:endParaRPr lang="en-US" sz="2400" dirty="0">
              <a:solidFill>
                <a:srgbClr val="ED7D31"/>
              </a:solidFill>
            </a:endParaRPr>
          </a:p>
        </p:txBody>
      </p:sp>
      <p:pic>
        <p:nvPicPr>
          <p:cNvPr id="2" name="Picture 1">
            <a:extLst>
              <a:ext uri="{FF2B5EF4-FFF2-40B4-BE49-F238E27FC236}">
                <a16:creationId xmlns:a16="http://schemas.microsoft.com/office/drawing/2014/main" xmlns="" id="{353152CF-3CF1-4D82-8058-6324F1306F23}"/>
              </a:ext>
            </a:extLst>
          </p:cNvPr>
          <p:cNvPicPr>
            <a:picLocks noChangeAspect="1"/>
          </p:cNvPicPr>
          <p:nvPr/>
        </p:nvPicPr>
        <p:blipFill rotWithShape="1">
          <a:blip r:embed="rId3"/>
          <a:srcRect l="5649" r="5087"/>
          <a:stretch/>
        </p:blipFill>
        <p:spPr>
          <a:xfrm>
            <a:off x="3513220" y="1015898"/>
            <a:ext cx="5422233" cy="3587966"/>
          </a:xfrm>
          <a:prstGeom prst="rect">
            <a:avLst/>
          </a:prstGeom>
        </p:spPr>
      </p:pic>
    </p:spTree>
    <p:extLst>
      <p:ext uri="{BB962C8B-B14F-4D97-AF65-F5344CB8AC3E}">
        <p14:creationId xmlns:p14="http://schemas.microsoft.com/office/powerpoint/2010/main" val="169570140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the views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284305" y="2355414"/>
            <a:ext cx="3124643"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Rename the sheet to Profit Trend:</a:t>
            </a:r>
            <a:endParaRPr lang="en-US" sz="2400" dirty="0">
              <a:solidFill>
                <a:srgbClr val="ED7D31"/>
              </a:solidFill>
            </a:endParaRPr>
          </a:p>
        </p:txBody>
      </p:sp>
      <p:pic>
        <p:nvPicPr>
          <p:cNvPr id="2" name="Picture 1">
            <a:extLst>
              <a:ext uri="{FF2B5EF4-FFF2-40B4-BE49-F238E27FC236}">
                <a16:creationId xmlns:a16="http://schemas.microsoft.com/office/drawing/2014/main" xmlns="" id="{5D7DA5A0-7AEA-4582-98C0-755ED57D971D}"/>
              </a:ext>
            </a:extLst>
          </p:cNvPr>
          <p:cNvPicPr>
            <a:picLocks noChangeAspect="1"/>
          </p:cNvPicPr>
          <p:nvPr/>
        </p:nvPicPr>
        <p:blipFill rotWithShape="1">
          <a:blip r:embed="rId3"/>
          <a:srcRect l="1461" r="1235"/>
          <a:stretch/>
        </p:blipFill>
        <p:spPr>
          <a:xfrm>
            <a:off x="3601453" y="1094417"/>
            <a:ext cx="5201710" cy="3482641"/>
          </a:xfrm>
          <a:prstGeom prst="rect">
            <a:avLst/>
          </a:prstGeom>
        </p:spPr>
      </p:pic>
    </p:spTree>
    <p:extLst>
      <p:ext uri="{BB962C8B-B14F-4D97-AF65-F5344CB8AC3E}">
        <p14:creationId xmlns:p14="http://schemas.microsoft.com/office/powerpoint/2010/main" val="28698313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DDBB4C23-C4C6-42FD-BF73-F5D76D75F128}"/>
              </a:ext>
            </a:extLst>
          </p:cNvPr>
          <p:cNvPicPr>
            <a:picLocks noChangeAspect="1"/>
          </p:cNvPicPr>
          <p:nvPr/>
        </p:nvPicPr>
        <p:blipFill>
          <a:blip r:embed="rId3"/>
          <a:stretch>
            <a:fillRect/>
          </a:stretch>
        </p:blipFill>
        <p:spPr>
          <a:xfrm>
            <a:off x="1739090" y="107050"/>
            <a:ext cx="5665820" cy="4588042"/>
          </a:xfrm>
          <a:prstGeom prst="rect">
            <a:avLst/>
          </a:prstGeom>
        </p:spPr>
      </p:pic>
    </p:spTree>
    <p:extLst>
      <p:ext uri="{BB962C8B-B14F-4D97-AF65-F5344CB8AC3E}">
        <p14:creationId xmlns:p14="http://schemas.microsoft.com/office/powerpoint/2010/main" val="120658868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356</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A100B3DA-B292-49EF-A3F4-8AA4593F2F5F}"/>
              </a:ext>
            </a:extLst>
          </p:cNvPr>
          <p:cNvPicPr>
            <a:picLocks noChangeAspect="1"/>
          </p:cNvPicPr>
          <p:nvPr/>
        </p:nvPicPr>
        <p:blipFill>
          <a:blip r:embed="rId3"/>
          <a:stretch>
            <a:fillRect/>
          </a:stretch>
        </p:blipFill>
        <p:spPr>
          <a:xfrm>
            <a:off x="1657091" y="100406"/>
            <a:ext cx="5829817" cy="4594686"/>
          </a:xfrm>
          <a:prstGeom prst="rect">
            <a:avLst/>
          </a:prstGeom>
        </p:spPr>
      </p:pic>
    </p:spTree>
    <p:extLst>
      <p:ext uri="{BB962C8B-B14F-4D97-AF65-F5344CB8AC3E}">
        <p14:creationId xmlns:p14="http://schemas.microsoft.com/office/powerpoint/2010/main" val="339005002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Implementing actions to guide the story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23919"/>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the Use as Filter button on the Overall Profit by Category view. </a:t>
            </a:r>
          </a:p>
          <a:p>
            <a:pPr marL="342900" indent="-342900">
              <a:buFont typeface="Arial" panose="020B0604020202020204" pitchFamily="34" charset="0"/>
              <a:buChar char="•"/>
            </a:pPr>
            <a:r>
              <a:rPr lang="en-US" sz="2400" dirty="0"/>
              <a:t>This will cause the view to be used as an interactive filter for the entire dashboard. </a:t>
            </a:r>
          </a:p>
          <a:p>
            <a:pPr marL="342900" indent="-342900">
              <a:buFont typeface="Arial" panose="020B0604020202020204" pitchFamily="34" charset="0"/>
              <a:buChar char="•"/>
            </a:pPr>
            <a:r>
              <a:rPr lang="en-US" sz="2400" dirty="0"/>
              <a:t>That is, when the user selects a bar, all other views will be filtered based on the selection:</a:t>
            </a:r>
            <a:endParaRPr lang="en-US" sz="2400" dirty="0">
              <a:solidFill>
                <a:srgbClr val="ED7D31"/>
              </a:solidFill>
            </a:endParaRPr>
          </a:p>
        </p:txBody>
      </p:sp>
      <p:pic>
        <p:nvPicPr>
          <p:cNvPr id="2" name="Picture 1">
            <a:extLst>
              <a:ext uri="{FF2B5EF4-FFF2-40B4-BE49-F238E27FC236}">
                <a16:creationId xmlns:a16="http://schemas.microsoft.com/office/drawing/2014/main" xmlns="" id="{189D36AA-C5F9-42FB-8052-2E449C0699A6}"/>
              </a:ext>
            </a:extLst>
          </p:cNvPr>
          <p:cNvPicPr>
            <a:picLocks noChangeAspect="1"/>
          </p:cNvPicPr>
          <p:nvPr/>
        </p:nvPicPr>
        <p:blipFill rotWithShape="1">
          <a:blip r:embed="rId3"/>
          <a:srcRect l="3461" t="805" r="4301" b="-805"/>
          <a:stretch/>
        </p:blipFill>
        <p:spPr>
          <a:xfrm>
            <a:off x="1844054" y="3278267"/>
            <a:ext cx="5455891" cy="1390650"/>
          </a:xfrm>
          <a:prstGeom prst="rect">
            <a:avLst/>
          </a:prstGeom>
        </p:spPr>
      </p:pic>
    </p:spTree>
    <p:extLst>
      <p:ext uri="{BB962C8B-B14F-4D97-AF65-F5344CB8AC3E}">
        <p14:creationId xmlns:p14="http://schemas.microsoft.com/office/powerpoint/2010/main" val="3589064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Implementing actions to guide the story</a:t>
            </a:r>
          </a:p>
        </p:txBody>
      </p:sp>
      <p:pic>
        <p:nvPicPr>
          <p:cNvPr id="2" name="Picture 1">
            <a:extLst>
              <a:ext uri="{FF2B5EF4-FFF2-40B4-BE49-F238E27FC236}">
                <a16:creationId xmlns:a16="http://schemas.microsoft.com/office/drawing/2014/main" xmlns="" id="{4A0A30C5-1540-45F4-B84B-5B7498FD6063}"/>
              </a:ext>
            </a:extLst>
          </p:cNvPr>
          <p:cNvPicPr>
            <a:picLocks noChangeAspect="1"/>
          </p:cNvPicPr>
          <p:nvPr/>
        </p:nvPicPr>
        <p:blipFill rotWithShape="1">
          <a:blip r:embed="rId3"/>
          <a:srcRect l="1047" r="1995"/>
          <a:stretch/>
        </p:blipFill>
        <p:spPr>
          <a:xfrm>
            <a:off x="1334117" y="1129223"/>
            <a:ext cx="6475765" cy="3495441"/>
          </a:xfrm>
          <a:prstGeom prst="rect">
            <a:avLst/>
          </a:prstGeom>
        </p:spPr>
      </p:pic>
    </p:spTree>
    <p:extLst>
      <p:ext uri="{BB962C8B-B14F-4D97-AF65-F5344CB8AC3E}">
        <p14:creationId xmlns:p14="http://schemas.microsoft.com/office/powerpoint/2010/main" val="9857237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BE431FBE-1C90-4BE4-8187-23F98786F569}"/>
              </a:ext>
            </a:extLst>
          </p:cNvPr>
          <p:cNvPicPr>
            <a:picLocks noChangeAspect="1"/>
          </p:cNvPicPr>
          <p:nvPr/>
        </p:nvPicPr>
        <p:blipFill rotWithShape="1">
          <a:blip r:embed="rId3"/>
          <a:srcRect l="8325" r="7986"/>
          <a:stretch/>
        </p:blipFill>
        <p:spPr>
          <a:xfrm>
            <a:off x="2811909" y="107050"/>
            <a:ext cx="3520182" cy="4588042"/>
          </a:xfrm>
          <a:prstGeom prst="rect">
            <a:avLst/>
          </a:prstGeom>
        </p:spPr>
      </p:pic>
    </p:spTree>
    <p:extLst>
      <p:ext uri="{BB962C8B-B14F-4D97-AF65-F5344CB8AC3E}">
        <p14:creationId xmlns:p14="http://schemas.microsoft.com/office/powerpoint/2010/main" val="474086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Filled maps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6735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Filled maps fill areas such as countries, states, or ZIP codes to show a location.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color that fills the area can be used to communicate measures such as average sales or population as well as dimensions such as region.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maps are also called choropleth maps.</a:t>
            </a:r>
          </a:p>
        </p:txBody>
      </p:sp>
    </p:spTree>
    <p:extLst>
      <p:ext uri="{BB962C8B-B14F-4D97-AF65-F5344CB8AC3E}">
        <p14:creationId xmlns:p14="http://schemas.microsoft.com/office/powerpoint/2010/main" val="213747907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Implementing actions to guide the story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r>
              <a:rPr lang="en-US" sz="2200" dirty="0"/>
              <a:t>You now have three filters (two are actions) that drive the dashboard:</a:t>
            </a:r>
          </a:p>
          <a:p>
            <a:endParaRPr lang="en-US" sz="2200" dirty="0"/>
          </a:p>
          <a:p>
            <a:pPr marL="342900" indent="-342900">
              <a:buFont typeface="Arial" panose="020B0604020202020204" pitchFamily="34" charset="0"/>
              <a:buChar char="•"/>
            </a:pPr>
            <a:r>
              <a:rPr lang="en-US" sz="2200" dirty="0"/>
              <a:t>Selecting a department from the drop-down will filter the entire dashboard (and all views in the workbook as you set it to filter every view using the data source)</a:t>
            </a:r>
          </a:p>
          <a:p>
            <a:pPr marL="342900" indent="-342900">
              <a:buFont typeface="Arial" panose="020B0604020202020204" pitchFamily="34" charset="0"/>
              <a:buChar char="•"/>
            </a:pPr>
            <a:r>
              <a:rPr lang="en-US" sz="2200" dirty="0"/>
              <a:t>Selecting a category (clicking a bar or header) will filter the entire dashboard to that selection</a:t>
            </a:r>
          </a:p>
          <a:p>
            <a:pPr marL="342900" indent="-342900">
              <a:buFont typeface="Arial" panose="020B0604020202020204" pitchFamily="34" charset="0"/>
              <a:buChar char="•"/>
            </a:pPr>
            <a:r>
              <a:rPr lang="en-US" sz="2200" dirty="0"/>
              <a:t>Selecting an item (clicking a bar or header) will filter the Profit by State and Profit Trend dashboards</a:t>
            </a:r>
          </a:p>
        </p:txBody>
      </p:sp>
    </p:spTree>
    <p:extLst>
      <p:ext uri="{BB962C8B-B14F-4D97-AF65-F5344CB8AC3E}">
        <p14:creationId xmlns:p14="http://schemas.microsoft.com/office/powerpoint/2010/main" val="384171427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Context filtering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9288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may have noticed that when you use the drop-down filter to select a single department or select a single category, you have fewer than 10 items in the Top 10 view.</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example, selecting Furniture from the Department filter and clicking on the bar for Tables results in only three items being shown. </a:t>
            </a:r>
            <a:endParaRPr lang="en-US" sz="2400" dirty="0">
              <a:solidFill>
                <a:srgbClr val="ED7D31"/>
              </a:solidFill>
            </a:endParaRPr>
          </a:p>
        </p:txBody>
      </p:sp>
    </p:spTree>
    <p:extLst>
      <p:ext uri="{BB962C8B-B14F-4D97-AF65-F5344CB8AC3E}">
        <p14:creationId xmlns:p14="http://schemas.microsoft.com/office/powerpoint/2010/main" val="246136903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72DF6FC9-4D57-4471-989D-25FF5BFB45DA}"/>
              </a:ext>
            </a:extLst>
          </p:cNvPr>
          <p:cNvPicPr>
            <a:picLocks noChangeAspect="1"/>
          </p:cNvPicPr>
          <p:nvPr/>
        </p:nvPicPr>
        <p:blipFill>
          <a:blip r:embed="rId3"/>
          <a:stretch>
            <a:fillRect/>
          </a:stretch>
        </p:blipFill>
        <p:spPr>
          <a:xfrm>
            <a:off x="941345" y="219353"/>
            <a:ext cx="7261309" cy="4418490"/>
          </a:xfrm>
          <a:prstGeom prst="rect">
            <a:avLst/>
          </a:prstGeom>
        </p:spPr>
      </p:pic>
    </p:spTree>
    <p:extLst>
      <p:ext uri="{BB962C8B-B14F-4D97-AF65-F5344CB8AC3E}">
        <p14:creationId xmlns:p14="http://schemas.microsoft.com/office/powerpoint/2010/main" val="166390301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566571"/>
            <a:ext cx="3384884" cy="1589914"/>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Implementing actions to guide the story</a:t>
            </a:r>
          </a:p>
        </p:txBody>
      </p:sp>
      <p:pic>
        <p:nvPicPr>
          <p:cNvPr id="2" name="Picture 1">
            <a:extLst>
              <a:ext uri="{FF2B5EF4-FFF2-40B4-BE49-F238E27FC236}">
                <a16:creationId xmlns:a16="http://schemas.microsoft.com/office/drawing/2014/main" xmlns="" id="{DD2E0DAE-3D3C-41E3-9C68-ADE094B7DF8D}"/>
              </a:ext>
            </a:extLst>
          </p:cNvPr>
          <p:cNvPicPr>
            <a:picLocks noChangeAspect="1"/>
          </p:cNvPicPr>
          <p:nvPr/>
        </p:nvPicPr>
        <p:blipFill>
          <a:blip r:embed="rId3"/>
          <a:stretch>
            <a:fillRect/>
          </a:stretch>
        </p:blipFill>
        <p:spPr>
          <a:xfrm>
            <a:off x="3528534" y="230865"/>
            <a:ext cx="5423507" cy="4261327"/>
          </a:xfrm>
          <a:prstGeom prst="rect">
            <a:avLst/>
          </a:prstGeom>
        </p:spPr>
      </p:pic>
    </p:spTree>
    <p:extLst>
      <p:ext uri="{BB962C8B-B14F-4D97-AF65-F5344CB8AC3E}">
        <p14:creationId xmlns:p14="http://schemas.microsoft.com/office/powerpoint/2010/main" val="31901622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Designing for different displays and devices</a:t>
            </a:r>
          </a:p>
        </p:txBody>
      </p:sp>
      <p:pic>
        <p:nvPicPr>
          <p:cNvPr id="2" name="Picture 1">
            <a:extLst>
              <a:ext uri="{FF2B5EF4-FFF2-40B4-BE49-F238E27FC236}">
                <a16:creationId xmlns:a16="http://schemas.microsoft.com/office/drawing/2014/main" xmlns="" id="{3642EE83-EE31-42D2-BB71-F30DE8B39EE5}"/>
              </a:ext>
            </a:extLst>
          </p:cNvPr>
          <p:cNvPicPr>
            <a:picLocks noChangeAspect="1"/>
          </p:cNvPicPr>
          <p:nvPr/>
        </p:nvPicPr>
        <p:blipFill rotWithShape="1">
          <a:blip r:embed="rId3"/>
          <a:srcRect l="36797" r="36381"/>
          <a:stretch/>
        </p:blipFill>
        <p:spPr>
          <a:xfrm>
            <a:off x="5759116" y="1071036"/>
            <a:ext cx="2791326" cy="3481717"/>
          </a:xfrm>
          <a:prstGeom prst="rect">
            <a:avLst/>
          </a:prstGeom>
        </p:spPr>
      </p:pic>
      <p:sp>
        <p:nvSpPr>
          <p:cNvPr id="6" name="object 2">
            <a:extLst>
              <a:ext uri="{FF2B5EF4-FFF2-40B4-BE49-F238E27FC236}">
                <a16:creationId xmlns:a16="http://schemas.microsoft.com/office/drawing/2014/main" xmlns="" id="{200A64E7-9A5B-4553-B70D-5F50611E831A}"/>
              </a:ext>
            </a:extLst>
          </p:cNvPr>
          <p:cNvSpPr txBox="1"/>
          <p:nvPr/>
        </p:nvSpPr>
        <p:spPr>
          <a:xfrm>
            <a:off x="468789" y="1793940"/>
            <a:ext cx="439999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top of the Dashboard tab on the left sidebar reveals a button to preview the dashboard on various devices, as well as a drop-down for Size options:</a:t>
            </a:r>
          </a:p>
        </p:txBody>
      </p:sp>
    </p:spTree>
    <p:extLst>
      <p:ext uri="{BB962C8B-B14F-4D97-AF65-F5344CB8AC3E}">
        <p14:creationId xmlns:p14="http://schemas.microsoft.com/office/powerpoint/2010/main" val="188263097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Designing for different displays and devices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47657"/>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Clicking the Device Preview button not only allows you to see how your dashboard will look with various device types (and even specific models) but also allows you to add a layout for each device type, which you can customize:</a:t>
            </a:r>
            <a:endParaRPr lang="en-US" sz="2400" dirty="0">
              <a:solidFill>
                <a:srgbClr val="ED7D31"/>
              </a:solidFill>
            </a:endParaRPr>
          </a:p>
        </p:txBody>
      </p:sp>
      <p:pic>
        <p:nvPicPr>
          <p:cNvPr id="2" name="Picture 1">
            <a:extLst>
              <a:ext uri="{FF2B5EF4-FFF2-40B4-BE49-F238E27FC236}">
                <a16:creationId xmlns:a16="http://schemas.microsoft.com/office/drawing/2014/main" xmlns="" id="{EA54268F-51E4-403A-BA5E-7DC1D9C726E3}"/>
              </a:ext>
            </a:extLst>
          </p:cNvPr>
          <p:cNvPicPr>
            <a:picLocks noChangeAspect="1"/>
          </p:cNvPicPr>
          <p:nvPr/>
        </p:nvPicPr>
        <p:blipFill>
          <a:blip r:embed="rId3"/>
          <a:stretch>
            <a:fillRect/>
          </a:stretch>
        </p:blipFill>
        <p:spPr>
          <a:xfrm>
            <a:off x="706464" y="3695843"/>
            <a:ext cx="7731072" cy="574759"/>
          </a:xfrm>
          <a:prstGeom prst="rect">
            <a:avLst/>
          </a:prstGeom>
        </p:spPr>
      </p:pic>
    </p:spTree>
    <p:extLst>
      <p:ext uri="{BB962C8B-B14F-4D97-AF65-F5344CB8AC3E}">
        <p14:creationId xmlns:p14="http://schemas.microsoft.com/office/powerpoint/2010/main" val="421926344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Designing for different displays and devices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55279" y="1882473"/>
            <a:ext cx="550436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Clicking the Add Layout button (that is, the Add Tablet Layout button in the preceding screenshot) will add a layout under the Dashboard tab on the left sidebar:</a:t>
            </a:r>
            <a:endParaRPr lang="en-US" sz="2400" dirty="0">
              <a:solidFill>
                <a:srgbClr val="ED7D31"/>
              </a:solidFill>
            </a:endParaRPr>
          </a:p>
        </p:txBody>
      </p:sp>
      <p:pic>
        <p:nvPicPr>
          <p:cNvPr id="2" name="Picture 1">
            <a:extLst>
              <a:ext uri="{FF2B5EF4-FFF2-40B4-BE49-F238E27FC236}">
                <a16:creationId xmlns:a16="http://schemas.microsoft.com/office/drawing/2014/main" xmlns="" id="{3CA161DC-A532-4144-B87C-4B9FB5A99FE1}"/>
              </a:ext>
            </a:extLst>
          </p:cNvPr>
          <p:cNvPicPr>
            <a:picLocks noChangeAspect="1"/>
          </p:cNvPicPr>
          <p:nvPr/>
        </p:nvPicPr>
        <p:blipFill rotWithShape="1">
          <a:blip r:embed="rId3"/>
          <a:srcRect l="31588" r="32159"/>
          <a:stretch/>
        </p:blipFill>
        <p:spPr>
          <a:xfrm>
            <a:off x="6571200" y="1085363"/>
            <a:ext cx="1578189" cy="3453063"/>
          </a:xfrm>
          <a:prstGeom prst="rect">
            <a:avLst/>
          </a:prstGeom>
        </p:spPr>
      </p:pic>
    </p:spTree>
    <p:extLst>
      <p:ext uri="{BB962C8B-B14F-4D97-AF65-F5344CB8AC3E}">
        <p14:creationId xmlns:p14="http://schemas.microsoft.com/office/powerpoint/2010/main" val="219073586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B48B0971-90F1-4BF0-A854-4177264583E3}"/>
              </a:ext>
            </a:extLst>
          </p:cNvPr>
          <p:cNvPicPr>
            <a:picLocks noChangeAspect="1"/>
          </p:cNvPicPr>
          <p:nvPr/>
        </p:nvPicPr>
        <p:blipFill rotWithShape="1">
          <a:blip r:embed="rId3"/>
          <a:srcRect l="19680" r="19378"/>
          <a:stretch/>
        </p:blipFill>
        <p:spPr>
          <a:xfrm>
            <a:off x="3092999" y="0"/>
            <a:ext cx="2958001" cy="4695092"/>
          </a:xfrm>
          <a:prstGeom prst="rect">
            <a:avLst/>
          </a:prstGeom>
        </p:spPr>
      </p:pic>
    </p:spTree>
    <p:extLst>
      <p:ext uri="{BB962C8B-B14F-4D97-AF65-F5344CB8AC3E}">
        <p14:creationId xmlns:p14="http://schemas.microsoft.com/office/powerpoint/2010/main" val="29306567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Interactivity with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Tableau supports six kinds of actions:</a:t>
            </a:r>
          </a:p>
          <a:p>
            <a:endParaRPr lang="en-US" sz="2400" dirty="0"/>
          </a:p>
          <a:p>
            <a:pPr marL="342900" indent="-342900">
              <a:buFont typeface="Arial" panose="020B0604020202020204" pitchFamily="34" charset="0"/>
              <a:buChar char="•"/>
            </a:pPr>
            <a:r>
              <a:rPr lang="en-US" sz="2400" dirty="0"/>
              <a:t>Filter actions</a:t>
            </a:r>
          </a:p>
          <a:p>
            <a:pPr marL="342900" indent="-342900">
              <a:buFont typeface="Arial" panose="020B0604020202020204" pitchFamily="34" charset="0"/>
              <a:buChar char="•"/>
            </a:pPr>
            <a:r>
              <a:rPr lang="en-US" sz="2400" dirty="0"/>
              <a:t>Highlight actions</a:t>
            </a:r>
          </a:p>
          <a:p>
            <a:pPr marL="342900" indent="-342900">
              <a:buFont typeface="Arial" panose="020B0604020202020204" pitchFamily="34" charset="0"/>
              <a:buChar char="•"/>
            </a:pPr>
            <a:r>
              <a:rPr lang="en-US" sz="2400" dirty="0"/>
              <a:t>URL actions</a:t>
            </a:r>
          </a:p>
          <a:p>
            <a:pPr marL="342900" indent="-342900">
              <a:buFont typeface="Arial" panose="020B0604020202020204" pitchFamily="34" charset="0"/>
              <a:buChar char="•"/>
            </a:pPr>
            <a:r>
              <a:rPr lang="en-US" sz="2400" dirty="0"/>
              <a:t>Go to Sheet</a:t>
            </a:r>
          </a:p>
          <a:p>
            <a:pPr marL="342900" indent="-342900">
              <a:buFont typeface="Arial" panose="020B0604020202020204" pitchFamily="34" charset="0"/>
              <a:buChar char="•"/>
            </a:pPr>
            <a:r>
              <a:rPr lang="en-US" sz="2400" dirty="0"/>
              <a:t>Parameter actions</a:t>
            </a:r>
          </a:p>
          <a:p>
            <a:pPr marL="342900" indent="-342900">
              <a:buFont typeface="Arial" panose="020B0604020202020204" pitchFamily="34" charset="0"/>
              <a:buChar char="•"/>
            </a:pPr>
            <a:r>
              <a:rPr lang="en-US" sz="2400" dirty="0"/>
              <a:t>Set actions</a:t>
            </a:r>
            <a:endParaRPr lang="en-US" sz="2400" dirty="0">
              <a:solidFill>
                <a:srgbClr val="ED7D31"/>
              </a:solidFill>
            </a:endParaRPr>
          </a:p>
        </p:txBody>
      </p:sp>
    </p:spTree>
    <p:extLst>
      <p:ext uri="{BB962C8B-B14F-4D97-AF65-F5344CB8AC3E}">
        <p14:creationId xmlns:p14="http://schemas.microsoft.com/office/powerpoint/2010/main" val="21577346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Interactivity with actions</a:t>
            </a:r>
          </a:p>
        </p:txBody>
      </p:sp>
      <p:pic>
        <p:nvPicPr>
          <p:cNvPr id="2" name="Picture 1">
            <a:extLst>
              <a:ext uri="{FF2B5EF4-FFF2-40B4-BE49-F238E27FC236}">
                <a16:creationId xmlns:a16="http://schemas.microsoft.com/office/drawing/2014/main" xmlns="" id="{13FD4013-DAFC-4D75-86C2-A125BB7298DA}"/>
              </a:ext>
            </a:extLst>
          </p:cNvPr>
          <p:cNvPicPr>
            <a:picLocks noChangeAspect="1"/>
          </p:cNvPicPr>
          <p:nvPr/>
        </p:nvPicPr>
        <p:blipFill rotWithShape="1">
          <a:blip r:embed="rId3"/>
          <a:srcRect l="10794" r="10910"/>
          <a:stretch/>
        </p:blipFill>
        <p:spPr>
          <a:xfrm>
            <a:off x="875592" y="1412206"/>
            <a:ext cx="7392815" cy="2991351"/>
          </a:xfrm>
          <a:prstGeom prst="rect">
            <a:avLst/>
          </a:prstGeom>
        </p:spPr>
      </p:pic>
    </p:spTree>
    <p:extLst>
      <p:ext uri="{BB962C8B-B14F-4D97-AF65-F5344CB8AC3E}">
        <p14:creationId xmlns:p14="http://schemas.microsoft.com/office/powerpoint/2010/main" val="991081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8A4DCB70-3EA6-4871-B380-7A510F56AD66}"/>
              </a:ext>
            </a:extLst>
          </p:cNvPr>
          <p:cNvPicPr>
            <a:picLocks noChangeAspect="1"/>
          </p:cNvPicPr>
          <p:nvPr/>
        </p:nvPicPr>
        <p:blipFill>
          <a:blip r:embed="rId3"/>
          <a:stretch>
            <a:fillRect/>
          </a:stretch>
        </p:blipFill>
        <p:spPr>
          <a:xfrm>
            <a:off x="1004887" y="232410"/>
            <a:ext cx="7134225" cy="4343400"/>
          </a:xfrm>
          <a:prstGeom prst="rect">
            <a:avLst/>
          </a:prstGeom>
        </p:spPr>
      </p:pic>
    </p:spTree>
    <p:extLst>
      <p:ext uri="{BB962C8B-B14F-4D97-AF65-F5344CB8AC3E}">
        <p14:creationId xmlns:p14="http://schemas.microsoft.com/office/powerpoint/2010/main" val="196010009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Filter actions are defined by one or more source sheets that pass one or more dimensional values as filters to target sheets upon an action.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Remember that every mark on a sheet is defined by a unique intersection of dimensional values. </a:t>
            </a:r>
            <a:endParaRPr lang="en-US" sz="2400" dirty="0">
              <a:solidFill>
                <a:srgbClr val="ED7D31"/>
              </a:solidFill>
            </a:endParaRPr>
          </a:p>
        </p:txBody>
      </p:sp>
    </p:spTree>
    <p:extLst>
      <p:ext uri="{BB962C8B-B14F-4D97-AF65-F5344CB8AC3E}">
        <p14:creationId xmlns:p14="http://schemas.microsoft.com/office/powerpoint/2010/main" val="35023515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2863516"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97125" y="2112610"/>
            <a:ext cx="3798411"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create or edit a filter action, you will see options like these:</a:t>
            </a:r>
            <a:endParaRPr lang="en-US" sz="2400" dirty="0">
              <a:solidFill>
                <a:srgbClr val="ED7D31"/>
              </a:solidFill>
            </a:endParaRPr>
          </a:p>
        </p:txBody>
      </p:sp>
      <p:pic>
        <p:nvPicPr>
          <p:cNvPr id="2" name="Picture 1">
            <a:extLst>
              <a:ext uri="{FF2B5EF4-FFF2-40B4-BE49-F238E27FC236}">
                <a16:creationId xmlns:a16="http://schemas.microsoft.com/office/drawing/2014/main" xmlns="" id="{DA0F3033-1198-4186-BA43-1E7491F564EF}"/>
              </a:ext>
            </a:extLst>
          </p:cNvPr>
          <p:cNvPicPr>
            <a:picLocks noChangeAspect="1"/>
          </p:cNvPicPr>
          <p:nvPr/>
        </p:nvPicPr>
        <p:blipFill rotWithShape="1">
          <a:blip r:embed="rId3"/>
          <a:srcRect l="14856" r="14711"/>
          <a:stretch/>
        </p:blipFill>
        <p:spPr>
          <a:xfrm>
            <a:off x="5317960" y="163197"/>
            <a:ext cx="3441767" cy="4531895"/>
          </a:xfrm>
          <a:prstGeom prst="rect">
            <a:avLst/>
          </a:prstGeom>
        </p:spPr>
      </p:pic>
    </p:spTree>
    <p:extLst>
      <p:ext uri="{BB962C8B-B14F-4D97-AF65-F5344CB8AC3E}">
        <p14:creationId xmlns:p14="http://schemas.microsoft.com/office/powerpoint/2010/main" val="132872950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80066"/>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the following example of a filter action that's triggered when a bar is selected in the source:</a:t>
            </a:r>
            <a:endParaRPr lang="en-US" sz="2400" dirty="0">
              <a:solidFill>
                <a:srgbClr val="ED7D31"/>
              </a:solidFill>
            </a:endParaRPr>
          </a:p>
        </p:txBody>
      </p:sp>
      <p:pic>
        <p:nvPicPr>
          <p:cNvPr id="2" name="Picture 1">
            <a:extLst>
              <a:ext uri="{FF2B5EF4-FFF2-40B4-BE49-F238E27FC236}">
                <a16:creationId xmlns:a16="http://schemas.microsoft.com/office/drawing/2014/main" xmlns="" id="{8C856FCC-222F-4395-AF4F-2C28D634B406}"/>
              </a:ext>
            </a:extLst>
          </p:cNvPr>
          <p:cNvPicPr>
            <a:picLocks noChangeAspect="1"/>
          </p:cNvPicPr>
          <p:nvPr/>
        </p:nvPicPr>
        <p:blipFill>
          <a:blip r:embed="rId3"/>
          <a:stretch>
            <a:fillRect/>
          </a:stretch>
        </p:blipFill>
        <p:spPr>
          <a:xfrm>
            <a:off x="1438330" y="1931382"/>
            <a:ext cx="6267340" cy="2663240"/>
          </a:xfrm>
          <a:prstGeom prst="rect">
            <a:avLst/>
          </a:prstGeom>
        </p:spPr>
      </p:pic>
    </p:spTree>
    <p:extLst>
      <p:ext uri="{BB962C8B-B14F-4D97-AF65-F5344CB8AC3E}">
        <p14:creationId xmlns:p14="http://schemas.microsoft.com/office/powerpoint/2010/main" val="192838313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72671"/>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example, the filter contains Office Machines and West, matching the dimensions that define the selected square:</a:t>
            </a:r>
            <a:endParaRPr lang="en-US" sz="2400" dirty="0">
              <a:solidFill>
                <a:srgbClr val="ED7D31"/>
              </a:solidFill>
            </a:endParaRPr>
          </a:p>
        </p:txBody>
      </p:sp>
      <p:pic>
        <p:nvPicPr>
          <p:cNvPr id="2" name="Picture 1">
            <a:extLst>
              <a:ext uri="{FF2B5EF4-FFF2-40B4-BE49-F238E27FC236}">
                <a16:creationId xmlns:a16="http://schemas.microsoft.com/office/drawing/2014/main" xmlns="" id="{E7CA3FE8-1650-4DB3-963A-57E097313AA2}"/>
              </a:ext>
            </a:extLst>
          </p:cNvPr>
          <p:cNvPicPr>
            <a:picLocks noChangeAspect="1"/>
          </p:cNvPicPr>
          <p:nvPr/>
        </p:nvPicPr>
        <p:blipFill>
          <a:blip r:embed="rId3"/>
          <a:stretch>
            <a:fillRect/>
          </a:stretch>
        </p:blipFill>
        <p:spPr>
          <a:xfrm>
            <a:off x="1241508" y="2251805"/>
            <a:ext cx="6660983" cy="2290217"/>
          </a:xfrm>
          <a:prstGeom prst="rect">
            <a:avLst/>
          </a:prstGeom>
        </p:spPr>
      </p:pic>
    </p:spTree>
    <p:extLst>
      <p:ext uri="{BB962C8B-B14F-4D97-AF65-F5344CB8AC3E}">
        <p14:creationId xmlns:p14="http://schemas.microsoft.com/office/powerpoint/2010/main" val="374063503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Highlight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32466"/>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type of action does not filter target sheets. Instead, highlight actions cause marks that are defined, at least in part, by the selected dimensional value(s) to be highlighted in the target sheets.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options for highlight actions are very similar to filter actions, with the same configuration options for source and target sheets, and which events are able to trigger the action.</a:t>
            </a:r>
          </a:p>
        </p:txBody>
      </p:sp>
    </p:spTree>
    <p:extLst>
      <p:ext uri="{BB962C8B-B14F-4D97-AF65-F5344CB8AC3E}">
        <p14:creationId xmlns:p14="http://schemas.microsoft.com/office/powerpoint/2010/main" val="36198375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3465095"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Highlight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317624" y="2051097"/>
            <a:ext cx="3533716"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Both the map and scatter plot have Region on the Detail part of the Marks card:</a:t>
            </a:r>
            <a:endParaRPr lang="en-US" sz="2400" dirty="0">
              <a:solidFill>
                <a:srgbClr val="ED7D31"/>
              </a:solidFill>
            </a:endParaRPr>
          </a:p>
        </p:txBody>
      </p:sp>
      <p:pic>
        <p:nvPicPr>
          <p:cNvPr id="2" name="Picture 1">
            <a:extLst>
              <a:ext uri="{FF2B5EF4-FFF2-40B4-BE49-F238E27FC236}">
                <a16:creationId xmlns:a16="http://schemas.microsoft.com/office/drawing/2014/main" xmlns="" id="{30BB0FD7-18BC-4803-BFDC-1861062A67CB}"/>
              </a:ext>
            </a:extLst>
          </p:cNvPr>
          <p:cNvPicPr>
            <a:picLocks noChangeAspect="1"/>
          </p:cNvPicPr>
          <p:nvPr/>
        </p:nvPicPr>
        <p:blipFill rotWithShape="1">
          <a:blip r:embed="rId3"/>
          <a:srcRect l="5500" r="6129"/>
          <a:stretch/>
        </p:blipFill>
        <p:spPr>
          <a:xfrm>
            <a:off x="4002505" y="479517"/>
            <a:ext cx="4884821" cy="4038165"/>
          </a:xfrm>
          <a:prstGeom prst="rect">
            <a:avLst/>
          </a:prstGeom>
        </p:spPr>
      </p:pic>
    </p:spTree>
    <p:extLst>
      <p:ext uri="{BB962C8B-B14F-4D97-AF65-F5344CB8AC3E}">
        <p14:creationId xmlns:p14="http://schemas.microsoft.com/office/powerpoint/2010/main" val="12617206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URL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9288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URL actions allow you to dynamically generate a URL based on an action and open it within a web object in the dashboard or in a new browser window or tab. </a:t>
            </a:r>
          </a:p>
          <a:p>
            <a:pPr marL="342900" indent="-342900">
              <a:buFont typeface="Arial" panose="020B0604020202020204" pitchFamily="34" charset="0"/>
              <a:buChar char="•"/>
            </a:pPr>
            <a:r>
              <a:rPr lang="en-US" sz="2400" dirty="0"/>
              <a:t>URL actions can be triggered by the same hover, menu, and select events as other actions. </a:t>
            </a:r>
          </a:p>
          <a:p>
            <a:pPr marL="342900" indent="-342900">
              <a:buFont typeface="Arial" panose="020B0604020202020204" pitchFamily="34" charset="0"/>
              <a:buChar char="•"/>
            </a:pPr>
            <a:r>
              <a:rPr lang="en-US" sz="2400" dirty="0"/>
              <a:t>The name of the URL action differentiates it and will appear as the link when used as a menu.</a:t>
            </a:r>
          </a:p>
        </p:txBody>
      </p:sp>
    </p:spTree>
    <p:extLst>
      <p:ext uri="{BB962C8B-B14F-4D97-AF65-F5344CB8AC3E}">
        <p14:creationId xmlns:p14="http://schemas.microsoft.com/office/powerpoint/2010/main" val="75831303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URL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8" y="1346353"/>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may specify a target for the URL action when you create or edit the URL action:</a:t>
            </a:r>
            <a:endParaRPr lang="en-US" sz="2400" dirty="0">
              <a:solidFill>
                <a:srgbClr val="ED7D31"/>
              </a:solidFill>
            </a:endParaRPr>
          </a:p>
        </p:txBody>
      </p:sp>
      <p:pic>
        <p:nvPicPr>
          <p:cNvPr id="2" name="Picture 1">
            <a:extLst>
              <a:ext uri="{FF2B5EF4-FFF2-40B4-BE49-F238E27FC236}">
                <a16:creationId xmlns:a16="http://schemas.microsoft.com/office/drawing/2014/main" xmlns="" id="{9EDEA984-8D3D-4D7A-BCC0-B539B631E7A3}"/>
              </a:ext>
            </a:extLst>
          </p:cNvPr>
          <p:cNvPicPr>
            <a:picLocks noChangeAspect="1"/>
          </p:cNvPicPr>
          <p:nvPr/>
        </p:nvPicPr>
        <p:blipFill rotWithShape="1">
          <a:blip r:embed="rId3"/>
          <a:srcRect l="6389" r="5957"/>
          <a:stretch/>
        </p:blipFill>
        <p:spPr>
          <a:xfrm>
            <a:off x="1181806" y="2407399"/>
            <a:ext cx="6780385" cy="1739485"/>
          </a:xfrm>
          <a:prstGeom prst="rect">
            <a:avLst/>
          </a:prstGeom>
        </p:spPr>
      </p:pic>
    </p:spTree>
    <p:extLst>
      <p:ext uri="{BB962C8B-B14F-4D97-AF65-F5344CB8AC3E}">
        <p14:creationId xmlns:p14="http://schemas.microsoft.com/office/powerpoint/2010/main" val="128162738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222834"/>
            <a:ext cx="2622884"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URL actions</a:t>
            </a:r>
          </a:p>
        </p:txBody>
      </p:sp>
      <p:pic>
        <p:nvPicPr>
          <p:cNvPr id="2" name="Picture 1">
            <a:extLst>
              <a:ext uri="{FF2B5EF4-FFF2-40B4-BE49-F238E27FC236}">
                <a16:creationId xmlns:a16="http://schemas.microsoft.com/office/drawing/2014/main" xmlns="" id="{73C1F681-6339-4F52-9F18-CFACE941B209}"/>
              </a:ext>
            </a:extLst>
          </p:cNvPr>
          <p:cNvPicPr>
            <a:picLocks noChangeAspect="1"/>
          </p:cNvPicPr>
          <p:nvPr/>
        </p:nvPicPr>
        <p:blipFill rotWithShape="1">
          <a:blip r:embed="rId3"/>
          <a:srcRect l="16261" r="15717"/>
          <a:stretch/>
        </p:blipFill>
        <p:spPr>
          <a:xfrm>
            <a:off x="3589480" y="139142"/>
            <a:ext cx="5410142" cy="4368690"/>
          </a:xfrm>
          <a:prstGeom prst="rect">
            <a:avLst/>
          </a:prstGeom>
        </p:spPr>
      </p:pic>
    </p:spTree>
    <p:extLst>
      <p:ext uri="{BB962C8B-B14F-4D97-AF65-F5344CB8AC3E}">
        <p14:creationId xmlns:p14="http://schemas.microsoft.com/office/powerpoint/2010/main" val="267924176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Go to Sheet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7866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Go to Sheet actions (also called navigation actions) allow you to specify navigation to another dashboard or sheet in the workbook based on user interaction with one or more views. </a:t>
            </a:r>
          </a:p>
          <a:p>
            <a:pPr marL="342900" indent="-342900">
              <a:buFont typeface="Arial" panose="020B0604020202020204" pitchFamily="34" charset="0"/>
              <a:buChar char="•"/>
            </a:pPr>
            <a:r>
              <a:rPr lang="en-US" sz="2400" dirty="0"/>
              <a:t>For example, clicking a bar in a bar chart might navigate to another dashboard. </a:t>
            </a:r>
          </a:p>
          <a:p>
            <a:pPr marL="342900" indent="-342900">
              <a:buFont typeface="Arial" panose="020B0604020202020204" pitchFamily="34" charset="0"/>
              <a:buChar char="•"/>
            </a:pPr>
            <a:r>
              <a:rPr lang="en-US" sz="2400" dirty="0"/>
              <a:t>These are similar to filter actions that define another sheet as a target but Go to Sheet actions do not set any filters.</a:t>
            </a:r>
            <a:endParaRPr lang="en-US" sz="2400" dirty="0">
              <a:solidFill>
                <a:srgbClr val="ED7D31"/>
              </a:solidFill>
            </a:endParaRPr>
          </a:p>
        </p:txBody>
      </p:sp>
    </p:spTree>
    <p:extLst>
      <p:ext uri="{BB962C8B-B14F-4D97-AF65-F5344CB8AC3E}">
        <p14:creationId xmlns:p14="http://schemas.microsoft.com/office/powerpoint/2010/main" val="2341325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Symbol maps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With symbol maps, marks on the map are not drawn as filled regions; rather, marks are shapes or symbols placed at specific geographic locations.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size, color, and shape may also be used to encode additional dimensions and measures.</a:t>
            </a:r>
          </a:p>
        </p:txBody>
      </p:sp>
    </p:spTree>
    <p:extLst>
      <p:ext uri="{BB962C8B-B14F-4D97-AF65-F5344CB8AC3E}">
        <p14:creationId xmlns:p14="http://schemas.microsoft.com/office/powerpoint/2010/main" val="230091278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Parameter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336622" y="1408929"/>
            <a:ext cx="4440095"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Parameter actions allow you to set the value of a parameter based on a user action.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you create a parameter action, you'll set options using a screen like this:</a:t>
            </a:r>
          </a:p>
        </p:txBody>
      </p:sp>
      <p:pic>
        <p:nvPicPr>
          <p:cNvPr id="2" name="Picture 1">
            <a:extLst>
              <a:ext uri="{FF2B5EF4-FFF2-40B4-BE49-F238E27FC236}">
                <a16:creationId xmlns:a16="http://schemas.microsoft.com/office/drawing/2014/main" xmlns="" id="{BBB993A9-28FE-4D4F-A777-5B07CA489466}"/>
              </a:ext>
            </a:extLst>
          </p:cNvPr>
          <p:cNvPicPr>
            <a:picLocks noChangeAspect="1"/>
          </p:cNvPicPr>
          <p:nvPr/>
        </p:nvPicPr>
        <p:blipFill rotWithShape="1">
          <a:blip r:embed="rId3"/>
          <a:srcRect l="7742" r="7338"/>
          <a:stretch/>
        </p:blipFill>
        <p:spPr>
          <a:xfrm>
            <a:off x="5019177" y="66192"/>
            <a:ext cx="3892211" cy="4548689"/>
          </a:xfrm>
          <a:prstGeom prst="rect">
            <a:avLst/>
          </a:prstGeom>
        </p:spPr>
      </p:pic>
    </p:spTree>
    <p:extLst>
      <p:ext uri="{BB962C8B-B14F-4D97-AF65-F5344CB8AC3E}">
        <p14:creationId xmlns:p14="http://schemas.microsoft.com/office/powerpoint/2010/main" val="41244448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Set actions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08404"/>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Set actions allow you to populate a set with one or more values for one or more dimensions. </a:t>
            </a:r>
          </a:p>
          <a:p>
            <a:pPr marL="342900" indent="-342900">
              <a:buFont typeface="Arial" panose="020B0604020202020204" pitchFamily="34" charset="0"/>
              <a:buChar char="•"/>
            </a:pPr>
            <a:r>
              <a:rPr lang="en-US" sz="2400" dirty="0"/>
              <a:t>This is very powerful because sets can be used on any shelf to encode any visual element, can be leveraged in calculations, and can be used as filters. </a:t>
            </a:r>
          </a:p>
          <a:p>
            <a:pPr marL="342900" indent="-342900">
              <a:buFont typeface="Arial" panose="020B0604020202020204" pitchFamily="34" charset="0"/>
              <a:buChar char="•"/>
            </a:pPr>
            <a:r>
              <a:rPr lang="en-US" sz="2400" dirty="0"/>
              <a:t>They can be used in all of these ways—and in different ways—in different views. </a:t>
            </a:r>
          </a:p>
          <a:p>
            <a:pPr marL="342900" indent="-342900">
              <a:buFont typeface="Arial" panose="020B0604020202020204" pitchFamily="34" charset="0"/>
              <a:buChar char="•"/>
            </a:pPr>
            <a:r>
              <a:rPr lang="en-US" sz="2400" dirty="0"/>
              <a:t>This gives you incredible flexibility in what can be accomplished with set actions. </a:t>
            </a:r>
            <a:endParaRPr lang="en-US" sz="2400" dirty="0">
              <a:solidFill>
                <a:srgbClr val="ED7D31"/>
              </a:solidFill>
            </a:endParaRPr>
          </a:p>
        </p:txBody>
      </p:sp>
    </p:spTree>
    <p:extLst>
      <p:ext uri="{BB962C8B-B14F-4D97-AF65-F5344CB8AC3E}">
        <p14:creationId xmlns:p14="http://schemas.microsoft.com/office/powerpoint/2010/main" val="45443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Sets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A set in Tableau defines a collection of records from the data source. At a row-level, each record is either in or out of the set. There are two types of sets:</a:t>
            </a:r>
          </a:p>
          <a:p>
            <a:endParaRPr lang="en-US" sz="2400" dirty="0"/>
          </a:p>
          <a:p>
            <a:pPr marL="342900" indent="-342900">
              <a:buFont typeface="Arial" panose="020B0604020202020204" pitchFamily="34" charset="0"/>
              <a:buChar char="•"/>
            </a:pPr>
            <a:r>
              <a:rPr lang="en-US" sz="2400" dirty="0"/>
              <a:t>Dynamic sets (sometimes called computed or calculated sets)</a:t>
            </a:r>
          </a:p>
          <a:p>
            <a:pPr marL="342900" indent="-342900">
              <a:buFont typeface="Arial" panose="020B0604020202020204" pitchFamily="34" charset="0"/>
              <a:buChar char="•"/>
            </a:pPr>
            <a:r>
              <a:rPr lang="en-US" sz="2400" dirty="0"/>
              <a:t>Fixed sets</a:t>
            </a:r>
            <a:endParaRPr lang="en-US" sz="2400" dirty="0">
              <a:solidFill>
                <a:srgbClr val="ED7D31"/>
              </a:solidFill>
            </a:endParaRPr>
          </a:p>
        </p:txBody>
      </p:sp>
    </p:spTree>
    <p:extLst>
      <p:ext uri="{BB962C8B-B14F-4D97-AF65-F5344CB8AC3E}">
        <p14:creationId xmlns:p14="http://schemas.microsoft.com/office/powerpoint/2010/main" val="145830163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Sets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32957" y="1400909"/>
            <a:ext cx="411123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if you were to use the drop-down menu on Customer Name in the data pane and select Create | Set, then you could stipulate a condition that defines which records belong to the set:</a:t>
            </a:r>
            <a:endParaRPr lang="en-US" sz="2400" dirty="0">
              <a:solidFill>
                <a:srgbClr val="ED7D31"/>
              </a:solidFill>
            </a:endParaRPr>
          </a:p>
        </p:txBody>
      </p:sp>
      <p:pic>
        <p:nvPicPr>
          <p:cNvPr id="2" name="Picture 1">
            <a:extLst>
              <a:ext uri="{FF2B5EF4-FFF2-40B4-BE49-F238E27FC236}">
                <a16:creationId xmlns:a16="http://schemas.microsoft.com/office/drawing/2014/main" xmlns="" id="{09E1132C-0D0F-4937-9DFF-25FEDDB5F2C7}"/>
              </a:ext>
            </a:extLst>
          </p:cNvPr>
          <p:cNvPicPr>
            <a:picLocks noChangeAspect="1"/>
          </p:cNvPicPr>
          <p:nvPr/>
        </p:nvPicPr>
        <p:blipFill rotWithShape="1">
          <a:blip r:embed="rId3"/>
          <a:srcRect l="7100" r="6942"/>
          <a:stretch/>
        </p:blipFill>
        <p:spPr>
          <a:xfrm>
            <a:off x="4957010" y="1037177"/>
            <a:ext cx="3760576" cy="3549434"/>
          </a:xfrm>
          <a:prstGeom prst="rect">
            <a:avLst/>
          </a:prstGeom>
        </p:spPr>
      </p:pic>
    </p:spTree>
    <p:extLst>
      <p:ext uri="{BB962C8B-B14F-4D97-AF65-F5344CB8AC3E}">
        <p14:creationId xmlns:p14="http://schemas.microsoft.com/office/powerpoint/2010/main" val="119005797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973308"/>
            <a:ext cx="970547" cy="731661"/>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Sets</a:t>
            </a:r>
          </a:p>
        </p:txBody>
      </p:sp>
      <p:pic>
        <p:nvPicPr>
          <p:cNvPr id="2" name="Picture 1">
            <a:extLst>
              <a:ext uri="{FF2B5EF4-FFF2-40B4-BE49-F238E27FC236}">
                <a16:creationId xmlns:a16="http://schemas.microsoft.com/office/drawing/2014/main" xmlns="" id="{6EA41A53-821B-431D-8C36-8F9F323A5334}"/>
              </a:ext>
            </a:extLst>
          </p:cNvPr>
          <p:cNvPicPr>
            <a:picLocks noChangeAspect="1"/>
          </p:cNvPicPr>
          <p:nvPr/>
        </p:nvPicPr>
        <p:blipFill rotWithShape="1">
          <a:blip r:embed="rId3"/>
          <a:srcRect l="6830" r="6656"/>
          <a:stretch/>
        </p:blipFill>
        <p:spPr>
          <a:xfrm>
            <a:off x="4994582" y="99029"/>
            <a:ext cx="3547839" cy="4596063"/>
          </a:xfrm>
          <a:prstGeom prst="rect">
            <a:avLst/>
          </a:prstGeom>
        </p:spPr>
      </p:pic>
    </p:spTree>
    <p:extLst>
      <p:ext uri="{BB962C8B-B14F-4D97-AF65-F5344CB8AC3E}">
        <p14:creationId xmlns:p14="http://schemas.microsoft.com/office/powerpoint/2010/main" val="165084110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set action example</a:t>
            </a:r>
          </a:p>
        </p:txBody>
      </p:sp>
      <p:pic>
        <p:nvPicPr>
          <p:cNvPr id="2" name="Picture 1">
            <a:extLst>
              <a:ext uri="{FF2B5EF4-FFF2-40B4-BE49-F238E27FC236}">
                <a16:creationId xmlns:a16="http://schemas.microsoft.com/office/drawing/2014/main" xmlns="" id="{AD01D004-B718-44A3-A030-34900695D308}"/>
              </a:ext>
            </a:extLst>
          </p:cNvPr>
          <p:cNvPicPr>
            <a:picLocks noChangeAspect="1"/>
          </p:cNvPicPr>
          <p:nvPr/>
        </p:nvPicPr>
        <p:blipFill>
          <a:blip r:embed="rId3"/>
          <a:stretch>
            <a:fillRect/>
          </a:stretch>
        </p:blipFill>
        <p:spPr>
          <a:xfrm>
            <a:off x="2184972" y="927704"/>
            <a:ext cx="4774055" cy="3768382"/>
          </a:xfrm>
          <a:prstGeom prst="rect">
            <a:avLst/>
          </a:prstGeom>
        </p:spPr>
      </p:pic>
    </p:spTree>
    <p:extLst>
      <p:ext uri="{BB962C8B-B14F-4D97-AF65-F5344CB8AC3E}">
        <p14:creationId xmlns:p14="http://schemas.microsoft.com/office/powerpoint/2010/main" val="28451877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set action example</a:t>
            </a:r>
          </a:p>
        </p:txBody>
      </p:sp>
      <p:pic>
        <p:nvPicPr>
          <p:cNvPr id="2" name="Picture 1">
            <a:extLst>
              <a:ext uri="{FF2B5EF4-FFF2-40B4-BE49-F238E27FC236}">
                <a16:creationId xmlns:a16="http://schemas.microsoft.com/office/drawing/2014/main" xmlns="" id="{9878A2FD-A252-4A24-8053-C55CB18B7231}"/>
              </a:ext>
            </a:extLst>
          </p:cNvPr>
          <p:cNvPicPr>
            <a:picLocks noChangeAspect="1"/>
          </p:cNvPicPr>
          <p:nvPr/>
        </p:nvPicPr>
        <p:blipFill>
          <a:blip r:embed="rId3"/>
          <a:stretch>
            <a:fillRect/>
          </a:stretch>
        </p:blipFill>
        <p:spPr>
          <a:xfrm>
            <a:off x="1984908" y="1031346"/>
            <a:ext cx="5174184" cy="3561096"/>
          </a:xfrm>
          <a:prstGeom prst="rect">
            <a:avLst/>
          </a:prstGeom>
        </p:spPr>
      </p:pic>
    </p:spTree>
    <p:extLst>
      <p:ext uri="{BB962C8B-B14F-4D97-AF65-F5344CB8AC3E}">
        <p14:creationId xmlns:p14="http://schemas.microsoft.com/office/powerpoint/2010/main" val="9831227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set action example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97126" y="1187721"/>
            <a:ext cx="4391969"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 a set action by selecting Dashboard | Actions from the menu and then Add Action | Change Set Values... in the resulting dialog.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resulting dialog has many similar features to other action types:</a:t>
            </a:r>
            <a:endParaRPr lang="en-US" sz="2400" dirty="0">
              <a:solidFill>
                <a:srgbClr val="ED7D31"/>
              </a:solidFill>
            </a:endParaRPr>
          </a:p>
        </p:txBody>
      </p:sp>
      <p:pic>
        <p:nvPicPr>
          <p:cNvPr id="2" name="Picture 1">
            <a:extLst>
              <a:ext uri="{FF2B5EF4-FFF2-40B4-BE49-F238E27FC236}">
                <a16:creationId xmlns:a16="http://schemas.microsoft.com/office/drawing/2014/main" xmlns="" id="{AA29E820-FD07-48A0-821A-E22311BFE2B0}"/>
              </a:ext>
            </a:extLst>
          </p:cNvPr>
          <p:cNvPicPr>
            <a:picLocks noChangeAspect="1"/>
          </p:cNvPicPr>
          <p:nvPr/>
        </p:nvPicPr>
        <p:blipFill rotWithShape="1">
          <a:blip r:embed="rId3"/>
          <a:srcRect l="17995" r="19017"/>
          <a:stretch/>
        </p:blipFill>
        <p:spPr>
          <a:xfrm>
            <a:off x="5518483" y="1187721"/>
            <a:ext cx="3256547" cy="3156430"/>
          </a:xfrm>
          <a:prstGeom prst="rect">
            <a:avLst/>
          </a:prstGeom>
        </p:spPr>
      </p:pic>
    </p:spTree>
    <p:extLst>
      <p:ext uri="{BB962C8B-B14F-4D97-AF65-F5344CB8AC3E}">
        <p14:creationId xmlns:p14="http://schemas.microsoft.com/office/powerpoint/2010/main" val="349008434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regional scorecard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0797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we'll consider another example dashboard that demonstrates slightly different objectives. Let's say everyone in the organization has agreed upon a KPI of profit ratio. </a:t>
            </a:r>
          </a:p>
          <a:p>
            <a:pPr marL="342900" indent="-342900">
              <a:buFont typeface="Arial" panose="020B0604020202020204" pitchFamily="34" charset="0"/>
              <a:buChar char="•"/>
            </a:pPr>
            <a:r>
              <a:rPr lang="en-US" sz="2400" dirty="0"/>
              <a:t>Furthermore, there is consensus that the cut-off point between an acceptable and poor profit ratio is 15%, but management would like to have the option of adjusting the value dynamically to see whether other targets might be better.</a:t>
            </a:r>
          </a:p>
        </p:txBody>
      </p:sp>
    </p:spTree>
    <p:extLst>
      <p:ext uri="{BB962C8B-B14F-4D97-AF65-F5344CB8AC3E}">
        <p14:creationId xmlns:p14="http://schemas.microsoft.com/office/powerpoint/2010/main" val="292499675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regional scorecard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21898" y="2109329"/>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the following dashboard:</a:t>
            </a:r>
          </a:p>
        </p:txBody>
      </p:sp>
      <p:pic>
        <p:nvPicPr>
          <p:cNvPr id="2" name="Picture 1">
            <a:extLst>
              <a:ext uri="{FF2B5EF4-FFF2-40B4-BE49-F238E27FC236}">
                <a16:creationId xmlns:a16="http://schemas.microsoft.com/office/drawing/2014/main" xmlns="" id="{B8919EA5-DE51-45D7-959E-54DBE3D56CD6}"/>
              </a:ext>
            </a:extLst>
          </p:cNvPr>
          <p:cNvPicPr>
            <a:picLocks noChangeAspect="1"/>
          </p:cNvPicPr>
          <p:nvPr/>
        </p:nvPicPr>
        <p:blipFill rotWithShape="1">
          <a:blip r:embed="rId3"/>
          <a:srcRect l="17103" r="17450"/>
          <a:stretch/>
        </p:blipFill>
        <p:spPr>
          <a:xfrm>
            <a:off x="6086834" y="1094542"/>
            <a:ext cx="2070577" cy="3531268"/>
          </a:xfrm>
          <a:prstGeom prst="rect">
            <a:avLst/>
          </a:prstGeom>
        </p:spPr>
      </p:pic>
    </p:spTree>
    <p:extLst>
      <p:ext uri="{BB962C8B-B14F-4D97-AF65-F5344CB8AC3E}">
        <p14:creationId xmlns:p14="http://schemas.microsoft.com/office/powerpoint/2010/main" val="1198863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62FBE0E0-218B-4EF9-990A-0CF19EFD4122}"/>
              </a:ext>
            </a:extLst>
          </p:cNvPr>
          <p:cNvPicPr>
            <a:picLocks noChangeAspect="1"/>
          </p:cNvPicPr>
          <p:nvPr/>
        </p:nvPicPr>
        <p:blipFill>
          <a:blip r:embed="rId3"/>
          <a:stretch>
            <a:fillRect/>
          </a:stretch>
        </p:blipFill>
        <p:spPr>
          <a:xfrm>
            <a:off x="862012" y="0"/>
            <a:ext cx="7419975" cy="4724400"/>
          </a:xfrm>
          <a:prstGeom prst="rect">
            <a:avLst/>
          </a:prstGeom>
        </p:spPr>
      </p:pic>
    </p:spTree>
    <p:extLst>
      <p:ext uri="{BB962C8B-B14F-4D97-AF65-F5344CB8AC3E}">
        <p14:creationId xmlns:p14="http://schemas.microsoft.com/office/powerpoint/2010/main" val="321291741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regional scorecard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Create a second calculation named KPI - Profit Ratio with the following code:</a:t>
            </a:r>
          </a:p>
          <a:p>
            <a:endParaRPr lang="en-US" sz="2400" dirty="0">
              <a:solidFill>
                <a:srgbClr val="ED7D31"/>
              </a:solidFill>
            </a:endParaRPr>
          </a:p>
          <a:p>
            <a:r>
              <a:rPr lang="en-US" sz="2400" dirty="0">
                <a:solidFill>
                  <a:srgbClr val="ED7D31"/>
                </a:solidFill>
              </a:rPr>
              <a:t>IF [Profit Ratio] &gt;= [Profit Ratio KPI Target] </a:t>
            </a:r>
          </a:p>
          <a:p>
            <a:r>
              <a:rPr lang="en-US" sz="2400" dirty="0">
                <a:solidFill>
                  <a:srgbClr val="ED7D31"/>
                </a:solidFill>
              </a:rPr>
              <a:t>THEN "Acceptable" </a:t>
            </a:r>
          </a:p>
          <a:p>
            <a:r>
              <a:rPr lang="en-US" sz="2400" dirty="0">
                <a:solidFill>
                  <a:srgbClr val="ED7D31"/>
                </a:solidFill>
              </a:rPr>
              <a:t>ELSE "Poor" </a:t>
            </a:r>
          </a:p>
          <a:p>
            <a:r>
              <a:rPr lang="en-US" sz="2400" dirty="0">
                <a:solidFill>
                  <a:srgbClr val="ED7D31"/>
                </a:solidFill>
              </a:rPr>
              <a:t>END </a:t>
            </a:r>
          </a:p>
        </p:txBody>
      </p:sp>
    </p:spTree>
    <p:extLst>
      <p:ext uri="{BB962C8B-B14F-4D97-AF65-F5344CB8AC3E}">
        <p14:creationId xmlns:p14="http://schemas.microsoft.com/office/powerpoint/2010/main" val="415850941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regional scorecard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63257" y="1131627"/>
            <a:ext cx="8017485"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 Order Date as a filter and set it to the top 6 by field (Order Date as Min). </a:t>
            </a:r>
          </a:p>
          <a:p>
            <a:pPr marL="342900" indent="-342900">
              <a:buFont typeface="Arial" panose="020B0604020202020204" pitchFamily="34" charset="0"/>
              <a:buChar char="•"/>
            </a:pPr>
            <a:r>
              <a:rPr lang="en-US" sz="2400" dirty="0"/>
              <a:t>This will dynamically filter the view to the last six months:</a:t>
            </a:r>
          </a:p>
        </p:txBody>
      </p:sp>
      <p:pic>
        <p:nvPicPr>
          <p:cNvPr id="2" name="Picture 1">
            <a:extLst>
              <a:ext uri="{FF2B5EF4-FFF2-40B4-BE49-F238E27FC236}">
                <a16:creationId xmlns:a16="http://schemas.microsoft.com/office/drawing/2014/main" xmlns="" id="{1F978BA7-47F3-4586-8609-9A7BCAC0EF7C}"/>
              </a:ext>
            </a:extLst>
          </p:cNvPr>
          <p:cNvPicPr>
            <a:picLocks noChangeAspect="1"/>
          </p:cNvPicPr>
          <p:nvPr/>
        </p:nvPicPr>
        <p:blipFill>
          <a:blip r:embed="rId3"/>
          <a:stretch>
            <a:fillRect/>
          </a:stretch>
        </p:blipFill>
        <p:spPr>
          <a:xfrm>
            <a:off x="2193380" y="2454735"/>
            <a:ext cx="4757237" cy="2110116"/>
          </a:xfrm>
          <a:prstGeom prst="rect">
            <a:avLst/>
          </a:prstGeom>
        </p:spPr>
      </p:pic>
    </p:spTree>
    <p:extLst>
      <p:ext uri="{BB962C8B-B14F-4D97-AF65-F5344CB8AC3E}">
        <p14:creationId xmlns:p14="http://schemas.microsoft.com/office/powerpoint/2010/main" val="30275648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regional scorecard dashboard</a:t>
            </a:r>
          </a:p>
        </p:txBody>
      </p:sp>
      <p:pic>
        <p:nvPicPr>
          <p:cNvPr id="2" name="Picture 1">
            <a:extLst>
              <a:ext uri="{FF2B5EF4-FFF2-40B4-BE49-F238E27FC236}">
                <a16:creationId xmlns:a16="http://schemas.microsoft.com/office/drawing/2014/main" xmlns="" id="{94828948-3F29-4516-99B9-61D227F8FD31}"/>
              </a:ext>
            </a:extLst>
          </p:cNvPr>
          <p:cNvPicPr>
            <a:picLocks noChangeAspect="1"/>
          </p:cNvPicPr>
          <p:nvPr/>
        </p:nvPicPr>
        <p:blipFill rotWithShape="1">
          <a:blip r:embed="rId3"/>
          <a:srcRect l="7640" r="7742"/>
          <a:stretch/>
        </p:blipFill>
        <p:spPr>
          <a:xfrm>
            <a:off x="1247273" y="1230744"/>
            <a:ext cx="6649453" cy="3162300"/>
          </a:xfrm>
          <a:prstGeom prst="rect">
            <a:avLst/>
          </a:prstGeom>
        </p:spPr>
      </p:pic>
    </p:spTree>
    <p:extLst>
      <p:ext uri="{BB962C8B-B14F-4D97-AF65-F5344CB8AC3E}">
        <p14:creationId xmlns:p14="http://schemas.microsoft.com/office/powerpoint/2010/main" val="186477475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regional scorecard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64958" y="1513141"/>
            <a:ext cx="5005399"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Once both views have been created, you can arrange the views as a dashboard.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example in the lesson 08 Complete workbook has a phone layout applied to it as seen here:</a:t>
            </a:r>
          </a:p>
        </p:txBody>
      </p:sp>
      <p:pic>
        <p:nvPicPr>
          <p:cNvPr id="2" name="Picture 1">
            <a:extLst>
              <a:ext uri="{FF2B5EF4-FFF2-40B4-BE49-F238E27FC236}">
                <a16:creationId xmlns:a16="http://schemas.microsoft.com/office/drawing/2014/main" xmlns="" id="{3ACFBB08-BEBB-4783-A62C-0D2442362410}"/>
              </a:ext>
            </a:extLst>
          </p:cNvPr>
          <p:cNvPicPr>
            <a:picLocks noChangeAspect="1"/>
          </p:cNvPicPr>
          <p:nvPr/>
        </p:nvPicPr>
        <p:blipFill rotWithShape="1">
          <a:blip r:embed="rId3"/>
          <a:srcRect l="25215" r="25332"/>
          <a:stretch/>
        </p:blipFill>
        <p:spPr>
          <a:xfrm>
            <a:off x="6095502" y="1155032"/>
            <a:ext cx="2218285" cy="3362826"/>
          </a:xfrm>
          <a:prstGeom prst="rect">
            <a:avLst/>
          </a:prstGeom>
        </p:spPr>
      </p:pic>
    </p:spTree>
    <p:extLst>
      <p:ext uri="{BB962C8B-B14F-4D97-AF65-F5344CB8AC3E}">
        <p14:creationId xmlns:p14="http://schemas.microsoft.com/office/powerpoint/2010/main" val="198708028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Stories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stories feature allows you to tell a story using interactive snapshots of dashboards and views, The snapshots become points in a story.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allows you to construct a guided narrative or even an entire presentation.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Let's consider an example in which story points might be useful. </a:t>
            </a:r>
          </a:p>
        </p:txBody>
      </p:sp>
    </p:spTree>
    <p:extLst>
      <p:ext uri="{BB962C8B-B14F-4D97-AF65-F5344CB8AC3E}">
        <p14:creationId xmlns:p14="http://schemas.microsoft.com/office/powerpoint/2010/main" val="218555328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Stories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80066"/>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Add Profit Ratio to the Detail part of the Marks card so that it is available for later use:</a:t>
            </a:r>
          </a:p>
        </p:txBody>
      </p:sp>
      <p:pic>
        <p:nvPicPr>
          <p:cNvPr id="2" name="Picture 1">
            <a:extLst>
              <a:ext uri="{FF2B5EF4-FFF2-40B4-BE49-F238E27FC236}">
                <a16:creationId xmlns:a16="http://schemas.microsoft.com/office/drawing/2014/main" xmlns="" id="{EBF76002-7E92-4640-8876-E27A22F66FE9}"/>
              </a:ext>
            </a:extLst>
          </p:cNvPr>
          <p:cNvPicPr>
            <a:picLocks noChangeAspect="1"/>
          </p:cNvPicPr>
          <p:nvPr/>
        </p:nvPicPr>
        <p:blipFill rotWithShape="1">
          <a:blip r:embed="rId3"/>
          <a:srcRect l="3679" r="4241"/>
          <a:stretch/>
        </p:blipFill>
        <p:spPr>
          <a:xfrm>
            <a:off x="1267326" y="1725969"/>
            <a:ext cx="6569242" cy="2971800"/>
          </a:xfrm>
          <a:prstGeom prst="rect">
            <a:avLst/>
          </a:prstGeom>
        </p:spPr>
      </p:pic>
    </p:spTree>
    <p:extLst>
      <p:ext uri="{BB962C8B-B14F-4D97-AF65-F5344CB8AC3E}">
        <p14:creationId xmlns:p14="http://schemas.microsoft.com/office/powerpoint/2010/main" val="384832372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Stories</a:t>
            </a:r>
          </a:p>
        </p:txBody>
      </p:sp>
      <p:pic>
        <p:nvPicPr>
          <p:cNvPr id="2" name="Picture 1">
            <a:extLst>
              <a:ext uri="{FF2B5EF4-FFF2-40B4-BE49-F238E27FC236}">
                <a16:creationId xmlns:a16="http://schemas.microsoft.com/office/drawing/2014/main" xmlns="" id="{33FA7053-DD31-4C96-818F-5421AEEA3D6D}"/>
              </a:ext>
            </a:extLst>
          </p:cNvPr>
          <p:cNvPicPr>
            <a:picLocks noChangeAspect="1"/>
          </p:cNvPicPr>
          <p:nvPr/>
        </p:nvPicPr>
        <p:blipFill rotWithShape="1">
          <a:blip r:embed="rId3"/>
          <a:srcRect l="4466" r="4915"/>
          <a:stretch/>
        </p:blipFill>
        <p:spPr>
          <a:xfrm>
            <a:off x="794425" y="1059781"/>
            <a:ext cx="7555149" cy="3383882"/>
          </a:xfrm>
          <a:prstGeom prst="rect">
            <a:avLst/>
          </a:prstGeom>
        </p:spPr>
      </p:pic>
    </p:spTree>
    <p:extLst>
      <p:ext uri="{BB962C8B-B14F-4D97-AF65-F5344CB8AC3E}">
        <p14:creationId xmlns:p14="http://schemas.microsoft.com/office/powerpoint/2010/main" val="392057539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443789"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Stories</a:t>
            </a:r>
          </a:p>
        </p:txBody>
      </p:sp>
      <p:pic>
        <p:nvPicPr>
          <p:cNvPr id="2" name="Picture 1">
            <a:extLst>
              <a:ext uri="{FF2B5EF4-FFF2-40B4-BE49-F238E27FC236}">
                <a16:creationId xmlns:a16="http://schemas.microsoft.com/office/drawing/2014/main" xmlns="" id="{BA973334-A1F3-475C-9921-90CEDD1E9773}"/>
              </a:ext>
            </a:extLst>
          </p:cNvPr>
          <p:cNvPicPr>
            <a:picLocks noChangeAspect="1"/>
          </p:cNvPicPr>
          <p:nvPr/>
        </p:nvPicPr>
        <p:blipFill>
          <a:blip r:embed="rId3"/>
          <a:stretch>
            <a:fillRect/>
          </a:stretch>
        </p:blipFill>
        <p:spPr>
          <a:xfrm>
            <a:off x="1611489" y="230865"/>
            <a:ext cx="7162800" cy="4333875"/>
          </a:xfrm>
          <a:prstGeom prst="rect">
            <a:avLst/>
          </a:prstGeom>
        </p:spPr>
      </p:pic>
    </p:spTree>
    <p:extLst>
      <p:ext uri="{BB962C8B-B14F-4D97-AF65-F5344CB8AC3E}">
        <p14:creationId xmlns:p14="http://schemas.microsoft.com/office/powerpoint/2010/main" val="74254057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222834"/>
            <a:ext cx="2101516"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Stories</a:t>
            </a:r>
          </a:p>
        </p:txBody>
      </p:sp>
      <p:pic>
        <p:nvPicPr>
          <p:cNvPr id="2" name="Picture 1">
            <a:extLst>
              <a:ext uri="{FF2B5EF4-FFF2-40B4-BE49-F238E27FC236}">
                <a16:creationId xmlns:a16="http://schemas.microsoft.com/office/drawing/2014/main" xmlns="" id="{321BA3E6-7E93-45ED-ACE1-1A0C9F1090F9}"/>
              </a:ext>
            </a:extLst>
          </p:cNvPr>
          <p:cNvPicPr>
            <a:picLocks noChangeAspect="1"/>
          </p:cNvPicPr>
          <p:nvPr/>
        </p:nvPicPr>
        <p:blipFill>
          <a:blip r:embed="rId3"/>
          <a:stretch>
            <a:fillRect/>
          </a:stretch>
        </p:blipFill>
        <p:spPr>
          <a:xfrm>
            <a:off x="3300654" y="139142"/>
            <a:ext cx="5508894" cy="4620126"/>
          </a:xfrm>
          <a:prstGeom prst="rect">
            <a:avLst/>
          </a:prstGeom>
        </p:spPr>
      </p:pic>
    </p:spTree>
    <p:extLst>
      <p:ext uri="{BB962C8B-B14F-4D97-AF65-F5344CB8AC3E}">
        <p14:creationId xmlns:p14="http://schemas.microsoft.com/office/powerpoint/2010/main" val="20021860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Stories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08894" y="1328475"/>
            <a:ext cx="4897295"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 the Regional Scorecard dashboard as the first story point. Select the South region in the map.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Give the story point the following text: The South Region has not performed well the last 6 months:</a:t>
            </a:r>
          </a:p>
        </p:txBody>
      </p:sp>
      <p:pic>
        <p:nvPicPr>
          <p:cNvPr id="2" name="Picture 1">
            <a:extLst>
              <a:ext uri="{FF2B5EF4-FFF2-40B4-BE49-F238E27FC236}">
                <a16:creationId xmlns:a16="http://schemas.microsoft.com/office/drawing/2014/main" xmlns="" id="{900C1101-CBE9-4304-BDBA-143794B12537}"/>
              </a:ext>
            </a:extLst>
          </p:cNvPr>
          <p:cNvPicPr>
            <a:picLocks noChangeAspect="1"/>
          </p:cNvPicPr>
          <p:nvPr/>
        </p:nvPicPr>
        <p:blipFill rotWithShape="1">
          <a:blip r:embed="rId3"/>
          <a:srcRect l="25074" r="24727"/>
          <a:stretch/>
        </p:blipFill>
        <p:spPr>
          <a:xfrm>
            <a:off x="5774079" y="128336"/>
            <a:ext cx="3008974" cy="4435643"/>
          </a:xfrm>
          <a:prstGeom prst="rect">
            <a:avLst/>
          </a:prstGeom>
        </p:spPr>
      </p:pic>
    </p:spTree>
    <p:extLst>
      <p:ext uri="{BB962C8B-B14F-4D97-AF65-F5344CB8AC3E}">
        <p14:creationId xmlns:p14="http://schemas.microsoft.com/office/powerpoint/2010/main" val="373234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699890"/>
            <a:ext cx="9143999" cy="93679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6000" b="1" dirty="0">
                <a:solidFill>
                  <a:schemeClr val="bg1"/>
                </a:solidFill>
              </a:rPr>
              <a:t>1. Taking Off with Tableau</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808" y="4265271"/>
            <a:ext cx="1113630" cy="414216"/>
          </a:xfrm>
          <a:prstGeom prst="rect">
            <a:avLst/>
          </a:prstGeom>
        </p:spPr>
      </p:pic>
    </p:spTree>
    <p:extLst>
      <p:ext uri="{BB962C8B-B14F-4D97-AF65-F5344CB8AC3E}">
        <p14:creationId xmlns:p14="http://schemas.microsoft.com/office/powerpoint/2010/main" val="262224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Symbol maps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8" y="1054426"/>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combination of tweaking the size and using Stepped Color and Use Full Color Range, as shown here, produced the result for this example:</a:t>
            </a:r>
          </a:p>
        </p:txBody>
      </p:sp>
      <p:pic>
        <p:nvPicPr>
          <p:cNvPr id="2" name="Picture 1">
            <a:extLst>
              <a:ext uri="{FF2B5EF4-FFF2-40B4-BE49-F238E27FC236}">
                <a16:creationId xmlns:a16="http://schemas.microsoft.com/office/drawing/2014/main" xmlns="" id="{39D21E9E-19D9-4F1C-B2FC-7ABA82C0AE7C}"/>
              </a:ext>
            </a:extLst>
          </p:cNvPr>
          <p:cNvPicPr>
            <a:picLocks noChangeAspect="1"/>
          </p:cNvPicPr>
          <p:nvPr/>
        </p:nvPicPr>
        <p:blipFill rotWithShape="1">
          <a:blip r:embed="rId3"/>
          <a:srcRect l="7704" r="7544"/>
          <a:stretch/>
        </p:blipFill>
        <p:spPr>
          <a:xfrm>
            <a:off x="2889643" y="2350808"/>
            <a:ext cx="3364713" cy="2232660"/>
          </a:xfrm>
          <a:prstGeom prst="rect">
            <a:avLst/>
          </a:prstGeom>
        </p:spPr>
      </p:pic>
    </p:spTree>
    <p:extLst>
      <p:ext uri="{BB962C8B-B14F-4D97-AF65-F5344CB8AC3E}">
        <p14:creationId xmlns:p14="http://schemas.microsoft.com/office/powerpoint/2010/main" val="176510501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A7D26C9B-8281-4267-A9B2-4543A1F57A29}"/>
              </a:ext>
            </a:extLst>
          </p:cNvPr>
          <p:cNvPicPr>
            <a:picLocks noChangeAspect="1"/>
          </p:cNvPicPr>
          <p:nvPr/>
        </p:nvPicPr>
        <p:blipFill>
          <a:blip r:embed="rId3"/>
          <a:stretch>
            <a:fillRect/>
          </a:stretch>
        </p:blipFill>
        <p:spPr>
          <a:xfrm>
            <a:off x="1467539" y="139142"/>
            <a:ext cx="6208921" cy="4555950"/>
          </a:xfrm>
          <a:prstGeom prst="rect">
            <a:avLst/>
          </a:prstGeom>
        </p:spPr>
      </p:pic>
    </p:spTree>
    <p:extLst>
      <p:ext uri="{BB962C8B-B14F-4D97-AF65-F5344CB8AC3E}">
        <p14:creationId xmlns:p14="http://schemas.microsoft.com/office/powerpoint/2010/main" val="10229236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77AE72D9-4EAC-4F93-B88C-274B4F8F48D4}"/>
              </a:ext>
            </a:extLst>
          </p:cNvPr>
          <p:cNvPicPr>
            <a:picLocks noChangeAspect="1"/>
          </p:cNvPicPr>
          <p:nvPr/>
        </p:nvPicPr>
        <p:blipFill>
          <a:blip r:embed="rId3"/>
          <a:stretch>
            <a:fillRect/>
          </a:stretch>
        </p:blipFill>
        <p:spPr>
          <a:xfrm>
            <a:off x="1652076" y="139142"/>
            <a:ext cx="5839847" cy="4489471"/>
          </a:xfrm>
          <a:prstGeom prst="rect">
            <a:avLst/>
          </a:prstGeom>
        </p:spPr>
      </p:pic>
    </p:spTree>
    <p:extLst>
      <p:ext uri="{BB962C8B-B14F-4D97-AF65-F5344CB8AC3E}">
        <p14:creationId xmlns:p14="http://schemas.microsoft.com/office/powerpoint/2010/main" val="299372554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are ready to share your discovery and analysis, you will likely use dashboards to relate the story to your audience. </a:t>
            </a:r>
          </a:p>
          <a:p>
            <a:pPr marL="342900" indent="-342900">
              <a:buFont typeface="Arial" panose="020B0604020202020204" pitchFamily="34" charset="0"/>
              <a:buChar char="•"/>
            </a:pPr>
            <a:r>
              <a:rPr lang="en-US" sz="2400" dirty="0"/>
              <a:t>The way in which you tell the story will depend on your objectives, as well as your audience and the mode of delivery. </a:t>
            </a:r>
          </a:p>
          <a:p>
            <a:pPr marL="342900" indent="-342900">
              <a:buFont typeface="Arial" panose="020B0604020202020204" pitchFamily="34" charset="0"/>
              <a:buChar char="•"/>
            </a:pPr>
            <a:r>
              <a:rPr lang="en-US" sz="2400" dirty="0"/>
              <a:t>Using a combination of views, objects, parameters, filters, and legends, you can create an incredible framework for telling a data story. </a:t>
            </a:r>
          </a:p>
        </p:txBody>
      </p:sp>
    </p:spTree>
    <p:extLst>
      <p:ext uri="{BB962C8B-B14F-4D97-AF65-F5344CB8AC3E}">
        <p14:creationId xmlns:p14="http://schemas.microsoft.com/office/powerpoint/2010/main" val="8825083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8</a:t>
            </a:r>
          </a:p>
        </p:txBody>
      </p:sp>
    </p:spTree>
    <p:extLst>
      <p:ext uri="{BB962C8B-B14F-4D97-AF65-F5344CB8AC3E}">
        <p14:creationId xmlns:p14="http://schemas.microsoft.com/office/powerpoint/2010/main" val="102491244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573475"/>
            <a:ext cx="9143999" cy="250645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5400" b="1" i="0" u="none" strike="noStrike" kern="1200" cap="none" spc="0" normalizeH="0" baseline="0" noProof="0" dirty="0">
                <a:ln>
                  <a:noFill/>
                </a:ln>
                <a:solidFill>
                  <a:srgbClr val="FFFFFF"/>
                </a:solidFill>
                <a:effectLst/>
                <a:uLnTx/>
                <a:uFillTx/>
                <a:latin typeface="Times New Roman"/>
                <a:ea typeface="+mj-ea"/>
                <a:cs typeface="+mj-cs"/>
                <a:sym typeface="Arial"/>
              </a:rPr>
              <a:t>9. Visual Analytics – Trends, Clustering, Distributions, and Forecasting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641" y="4368966"/>
            <a:ext cx="1099354" cy="408906"/>
          </a:xfrm>
          <a:prstGeom prst="rect">
            <a:avLst/>
          </a:prstGeom>
        </p:spPr>
      </p:pic>
    </p:spTree>
    <p:extLst>
      <p:ext uri="{BB962C8B-B14F-4D97-AF65-F5344CB8AC3E}">
        <p14:creationId xmlns:p14="http://schemas.microsoft.com/office/powerpoint/2010/main" val="36448058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996356"/>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 Analytics – Trends, Clustering, </a:t>
            </a:r>
          </a:p>
          <a:p>
            <a:pPr>
              <a:buClr>
                <a:schemeClr val="tx1">
                  <a:lumMod val="50000"/>
                  <a:lumOff val="50000"/>
                </a:schemeClr>
              </a:buClr>
            </a:pPr>
            <a:r>
              <a:rPr lang="en-US" sz="3200" dirty="0"/>
              <a:t>Distributions, and Forecasting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729772"/>
            <a:ext cx="7596822" cy="2597506"/>
          </a:xfrm>
          <a:prstGeom prst="rect">
            <a:avLst/>
          </a:prstGeom>
        </p:spPr>
        <p:txBody>
          <a:bodyPr vert="horz" wrap="square" lIns="0" tIns="12065" rIns="0" bIns="0" rtlCol="0">
            <a:spAutoFit/>
          </a:bodyPr>
          <a:lstStyle/>
          <a:p>
            <a:r>
              <a:rPr lang="en-US" sz="2400" dirty="0"/>
              <a:t>This lesson will cover the built-in statistical models and analysis, including the following topics:</a:t>
            </a:r>
          </a:p>
          <a:p>
            <a:endParaRPr lang="en-US" sz="2400" dirty="0"/>
          </a:p>
          <a:p>
            <a:pPr marL="342900" indent="-342900">
              <a:buFont typeface="Arial" panose="020B0604020202020204" pitchFamily="34" charset="0"/>
              <a:buChar char="•"/>
            </a:pPr>
            <a:r>
              <a:rPr lang="en-US" sz="2400" dirty="0"/>
              <a:t>Trends</a:t>
            </a:r>
          </a:p>
          <a:p>
            <a:pPr marL="342900" indent="-342900">
              <a:buFont typeface="Arial" panose="020B0604020202020204" pitchFamily="34" charset="0"/>
              <a:buChar char="•"/>
            </a:pPr>
            <a:r>
              <a:rPr lang="en-US" sz="2400" dirty="0"/>
              <a:t>Clustering</a:t>
            </a:r>
          </a:p>
          <a:p>
            <a:pPr marL="342900" indent="-342900">
              <a:buFont typeface="Arial" panose="020B0604020202020204" pitchFamily="34" charset="0"/>
              <a:buChar char="•"/>
            </a:pPr>
            <a:r>
              <a:rPr lang="en-US" sz="2400" dirty="0"/>
              <a:t>Distributions</a:t>
            </a:r>
          </a:p>
          <a:p>
            <a:pPr marL="342900" indent="-342900">
              <a:buFont typeface="Arial" panose="020B0604020202020204" pitchFamily="34" charset="0"/>
              <a:buChar char="•"/>
            </a:pPr>
            <a:r>
              <a:rPr lang="en-US" sz="2400" dirty="0"/>
              <a:t>Forecasting</a:t>
            </a:r>
          </a:p>
        </p:txBody>
      </p:sp>
    </p:spTree>
    <p:extLst>
      <p:ext uri="{BB962C8B-B14F-4D97-AF65-F5344CB8AC3E}">
        <p14:creationId xmlns:p14="http://schemas.microsoft.com/office/powerpoint/2010/main" val="52672120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Trends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World Population.xlsx is included in the lesson 09 directory. </a:t>
            </a:r>
          </a:p>
          <a:p>
            <a:pPr marL="342900" indent="-342900">
              <a:buFont typeface="Arial" panose="020B0604020202020204" pitchFamily="34" charset="0"/>
              <a:buChar char="•"/>
            </a:pPr>
            <a:r>
              <a:rPr lang="en-US" sz="2400" dirty="0"/>
              <a:t>It contains one record for each country for each year from 1960 to 2015, measuring population. Using this dataset, let's take a look at the historical trends of various countries. </a:t>
            </a:r>
          </a:p>
          <a:p>
            <a:pPr marL="342900" indent="-342900">
              <a:buFont typeface="Arial" panose="020B0604020202020204" pitchFamily="34" charset="0"/>
              <a:buChar char="•"/>
            </a:pPr>
            <a:r>
              <a:rPr lang="en-US" sz="2400" dirty="0"/>
              <a:t>Create a view similar to the one shown in the following screenshot, which shows the change in population over time for Afghanistan and Australia. </a:t>
            </a:r>
          </a:p>
        </p:txBody>
      </p:sp>
    </p:spTree>
    <p:extLst>
      <p:ext uri="{BB962C8B-B14F-4D97-AF65-F5344CB8AC3E}">
        <p14:creationId xmlns:p14="http://schemas.microsoft.com/office/powerpoint/2010/main" val="51390999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71D032ED-A73C-46E1-90D7-894F6ED78881}"/>
              </a:ext>
            </a:extLst>
          </p:cNvPr>
          <p:cNvPicPr>
            <a:picLocks noChangeAspect="1"/>
          </p:cNvPicPr>
          <p:nvPr/>
        </p:nvPicPr>
        <p:blipFill rotWithShape="1">
          <a:blip r:embed="rId3"/>
          <a:srcRect l="2114" r="2114"/>
          <a:stretch/>
        </p:blipFill>
        <p:spPr>
          <a:xfrm>
            <a:off x="1471863" y="50320"/>
            <a:ext cx="6200273" cy="4644772"/>
          </a:xfrm>
          <a:prstGeom prst="rect">
            <a:avLst/>
          </a:prstGeom>
        </p:spPr>
      </p:pic>
    </p:spTree>
    <p:extLst>
      <p:ext uri="{BB962C8B-B14F-4D97-AF65-F5344CB8AC3E}">
        <p14:creationId xmlns:p14="http://schemas.microsoft.com/office/powerpoint/2010/main" val="192056329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Trends</a:t>
            </a:r>
          </a:p>
        </p:txBody>
      </p:sp>
      <p:pic>
        <p:nvPicPr>
          <p:cNvPr id="2" name="Picture 1">
            <a:extLst>
              <a:ext uri="{FF2B5EF4-FFF2-40B4-BE49-F238E27FC236}">
                <a16:creationId xmlns:a16="http://schemas.microsoft.com/office/drawing/2014/main" xmlns="" id="{167A499D-8D26-411E-A511-5434DBADDFF0}"/>
              </a:ext>
            </a:extLst>
          </p:cNvPr>
          <p:cNvPicPr>
            <a:picLocks noChangeAspect="1"/>
          </p:cNvPicPr>
          <p:nvPr/>
        </p:nvPicPr>
        <p:blipFill>
          <a:blip r:embed="rId3"/>
          <a:stretch>
            <a:fillRect/>
          </a:stretch>
        </p:blipFill>
        <p:spPr>
          <a:xfrm>
            <a:off x="344190" y="1424990"/>
            <a:ext cx="8455619" cy="2946484"/>
          </a:xfrm>
          <a:prstGeom prst="rect">
            <a:avLst/>
          </a:prstGeom>
        </p:spPr>
      </p:pic>
    </p:spTree>
    <p:extLst>
      <p:ext uri="{BB962C8B-B14F-4D97-AF65-F5344CB8AC3E}">
        <p14:creationId xmlns:p14="http://schemas.microsoft.com/office/powerpoint/2010/main" val="3141745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EB013054-524D-4714-BC5A-18288DF26DD0}"/>
              </a:ext>
            </a:extLst>
          </p:cNvPr>
          <p:cNvPicPr>
            <a:picLocks noChangeAspect="1"/>
          </p:cNvPicPr>
          <p:nvPr/>
        </p:nvPicPr>
        <p:blipFill rotWithShape="1">
          <a:blip r:embed="rId3"/>
          <a:srcRect l="8222" r="8004"/>
          <a:stretch/>
        </p:blipFill>
        <p:spPr>
          <a:xfrm>
            <a:off x="1788694" y="107440"/>
            <a:ext cx="5566611" cy="4587652"/>
          </a:xfrm>
          <a:prstGeom prst="rect">
            <a:avLst/>
          </a:prstGeom>
        </p:spPr>
      </p:pic>
    </p:spTree>
    <p:extLst>
      <p:ext uri="{BB962C8B-B14F-4D97-AF65-F5344CB8AC3E}">
        <p14:creationId xmlns:p14="http://schemas.microsoft.com/office/powerpoint/2010/main" val="2804917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Density maps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Density maps show the spread and concentration of values within a geographic area.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Instead of individual points or symbols, the marks blend together, showing greater intensity in areas with a high concentration.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control the Color, Size, and Intensity.</a:t>
            </a:r>
          </a:p>
        </p:txBody>
      </p:sp>
    </p:spTree>
    <p:extLst>
      <p:ext uri="{BB962C8B-B14F-4D97-AF65-F5344CB8AC3E}">
        <p14:creationId xmlns:p14="http://schemas.microsoft.com/office/powerpoint/2010/main" val="139575096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C3D070B9-483D-433A-9153-7168DC7766EC}"/>
              </a:ext>
            </a:extLst>
          </p:cNvPr>
          <p:cNvPicPr>
            <a:picLocks noChangeAspect="1"/>
          </p:cNvPicPr>
          <p:nvPr/>
        </p:nvPicPr>
        <p:blipFill rotWithShape="1">
          <a:blip r:embed="rId3"/>
          <a:srcRect l="9804" r="9467"/>
          <a:stretch/>
        </p:blipFill>
        <p:spPr>
          <a:xfrm>
            <a:off x="1854791" y="139142"/>
            <a:ext cx="5434417" cy="4523642"/>
          </a:xfrm>
          <a:prstGeom prst="rect">
            <a:avLst/>
          </a:prstGeom>
        </p:spPr>
      </p:pic>
    </p:spTree>
    <p:extLst>
      <p:ext uri="{BB962C8B-B14F-4D97-AF65-F5344CB8AC3E}">
        <p14:creationId xmlns:p14="http://schemas.microsoft.com/office/powerpoint/2010/main" val="278112523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Trends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Go ahead and create a calculated field called Period that defines discrete values for the different historical periods using code like this:</a:t>
            </a:r>
          </a:p>
          <a:p>
            <a:r>
              <a:rPr lang="en-US" sz="2400" dirty="0">
                <a:solidFill>
                  <a:srgbClr val="ED7D31"/>
                </a:solidFill>
              </a:rPr>
              <a:t>IF [Year] &lt;= 1979</a:t>
            </a:r>
          </a:p>
          <a:p>
            <a:r>
              <a:rPr lang="en-US" sz="2400" dirty="0">
                <a:solidFill>
                  <a:srgbClr val="ED7D31"/>
                </a:solidFill>
              </a:rPr>
              <a:t>  THEN "1960 to 1979"</a:t>
            </a:r>
          </a:p>
          <a:p>
            <a:r>
              <a:rPr lang="en-US" sz="2400" dirty="0">
                <a:solidFill>
                  <a:srgbClr val="ED7D31"/>
                </a:solidFill>
              </a:rPr>
              <a:t>ELSEIF [Year] &lt;= 1988</a:t>
            </a:r>
          </a:p>
          <a:p>
            <a:r>
              <a:rPr lang="en-US" sz="2400" dirty="0">
                <a:solidFill>
                  <a:srgbClr val="ED7D31"/>
                </a:solidFill>
              </a:rPr>
              <a:t>  THEN "1980 to 1988"</a:t>
            </a:r>
          </a:p>
          <a:p>
            <a:r>
              <a:rPr lang="en-US" sz="2400" dirty="0">
                <a:solidFill>
                  <a:srgbClr val="ED7D31"/>
                </a:solidFill>
              </a:rPr>
              <a:t>ELSE "1988 to 2015"</a:t>
            </a:r>
          </a:p>
          <a:p>
            <a:r>
              <a:rPr lang="en-US" sz="2400" dirty="0">
                <a:solidFill>
                  <a:srgbClr val="ED7D31"/>
                </a:solidFill>
              </a:rPr>
              <a:t>END </a:t>
            </a:r>
          </a:p>
        </p:txBody>
      </p:sp>
    </p:spTree>
    <p:extLst>
      <p:ext uri="{BB962C8B-B14F-4D97-AF65-F5344CB8AC3E}">
        <p14:creationId xmlns:p14="http://schemas.microsoft.com/office/powerpoint/2010/main" val="81336282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EC5D2F24-F29F-496E-AE3B-726A19B0B4DC}"/>
              </a:ext>
            </a:extLst>
          </p:cNvPr>
          <p:cNvPicPr>
            <a:picLocks noChangeAspect="1"/>
          </p:cNvPicPr>
          <p:nvPr/>
        </p:nvPicPr>
        <p:blipFill>
          <a:blip r:embed="rId3"/>
          <a:stretch>
            <a:fillRect/>
          </a:stretch>
        </p:blipFill>
        <p:spPr>
          <a:xfrm>
            <a:off x="899486" y="115030"/>
            <a:ext cx="7345028" cy="4580062"/>
          </a:xfrm>
          <a:prstGeom prst="rect">
            <a:avLst/>
          </a:prstGeom>
        </p:spPr>
      </p:pic>
    </p:spTree>
    <p:extLst>
      <p:ext uri="{BB962C8B-B14F-4D97-AF65-F5344CB8AC3E}">
        <p14:creationId xmlns:p14="http://schemas.microsoft.com/office/powerpoint/2010/main" val="19808370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077582"/>
            <a:ext cx="2823411" cy="988335"/>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Customizing trend lines</a:t>
            </a:r>
          </a:p>
        </p:txBody>
      </p:sp>
      <p:pic>
        <p:nvPicPr>
          <p:cNvPr id="2" name="Picture 1">
            <a:extLst>
              <a:ext uri="{FF2B5EF4-FFF2-40B4-BE49-F238E27FC236}">
                <a16:creationId xmlns:a16="http://schemas.microsoft.com/office/drawing/2014/main" xmlns="" id="{A36271E5-B00D-4072-98FB-2B7FA92A6393}"/>
              </a:ext>
            </a:extLst>
          </p:cNvPr>
          <p:cNvPicPr>
            <a:picLocks noChangeAspect="1"/>
          </p:cNvPicPr>
          <p:nvPr/>
        </p:nvPicPr>
        <p:blipFill rotWithShape="1">
          <a:blip r:embed="rId3"/>
          <a:srcRect l="4390" r="4138"/>
          <a:stretch/>
        </p:blipFill>
        <p:spPr>
          <a:xfrm>
            <a:off x="3882189" y="139142"/>
            <a:ext cx="5013159" cy="4452477"/>
          </a:xfrm>
          <a:prstGeom prst="rect">
            <a:avLst/>
          </a:prstGeom>
        </p:spPr>
      </p:pic>
    </p:spTree>
    <p:extLst>
      <p:ext uri="{BB962C8B-B14F-4D97-AF65-F5344CB8AC3E}">
        <p14:creationId xmlns:p14="http://schemas.microsoft.com/office/powerpoint/2010/main" val="313464567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239191F7-4A60-43FF-BE2A-55F191D092EC}"/>
              </a:ext>
            </a:extLst>
          </p:cNvPr>
          <p:cNvPicPr>
            <a:picLocks noChangeAspect="1"/>
          </p:cNvPicPr>
          <p:nvPr/>
        </p:nvPicPr>
        <p:blipFill rotWithShape="1">
          <a:blip r:embed="rId3"/>
          <a:srcRect l="24396" t="2293" r="24396" b="2498"/>
          <a:stretch/>
        </p:blipFill>
        <p:spPr>
          <a:xfrm>
            <a:off x="2823411" y="42882"/>
            <a:ext cx="3497178" cy="4652210"/>
          </a:xfrm>
          <a:prstGeom prst="rect">
            <a:avLst/>
          </a:prstGeom>
        </p:spPr>
      </p:pic>
    </p:spTree>
    <p:extLst>
      <p:ext uri="{BB962C8B-B14F-4D97-AF65-F5344CB8AC3E}">
        <p14:creationId xmlns:p14="http://schemas.microsoft.com/office/powerpoint/2010/main" val="217665814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CCDAD131-1EAA-4751-BE9F-B103F1C266EE}"/>
              </a:ext>
            </a:extLst>
          </p:cNvPr>
          <p:cNvPicPr>
            <a:picLocks noChangeAspect="1"/>
          </p:cNvPicPr>
          <p:nvPr/>
        </p:nvPicPr>
        <p:blipFill rotWithShape="1">
          <a:blip r:embed="rId3"/>
          <a:srcRect l="13587" r="13342"/>
          <a:stretch/>
        </p:blipFill>
        <p:spPr>
          <a:xfrm>
            <a:off x="2397430" y="0"/>
            <a:ext cx="4349139" cy="4695092"/>
          </a:xfrm>
          <a:prstGeom prst="rect">
            <a:avLst/>
          </a:prstGeom>
        </p:spPr>
      </p:pic>
    </p:spTree>
    <p:extLst>
      <p:ext uri="{BB962C8B-B14F-4D97-AF65-F5344CB8AC3E}">
        <p14:creationId xmlns:p14="http://schemas.microsoft.com/office/powerpoint/2010/main" val="360387937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Trend models(Linear)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01053" y="1147988"/>
            <a:ext cx="4463896"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We'd use a linear model if we assumed that, as Size increases, Price will increase at a constant rate. </a:t>
            </a:r>
          </a:p>
          <a:p>
            <a:pPr marL="342900" indent="-342900">
              <a:buFont typeface="Arial" panose="020B0604020202020204" pitchFamily="34" charset="0"/>
              <a:buChar char="•"/>
            </a:pPr>
            <a:r>
              <a:rPr lang="en-US" sz="2400" dirty="0"/>
              <a:t>No matter how much Size increased, we'd expect Price to increase so that new data points fall close to the straight line:</a:t>
            </a:r>
          </a:p>
        </p:txBody>
      </p:sp>
      <p:pic>
        <p:nvPicPr>
          <p:cNvPr id="2" name="Picture 1">
            <a:extLst>
              <a:ext uri="{FF2B5EF4-FFF2-40B4-BE49-F238E27FC236}">
                <a16:creationId xmlns:a16="http://schemas.microsoft.com/office/drawing/2014/main" xmlns="" id="{FB8BD6C0-82EB-4FE8-8C3B-9E831581A38B}"/>
              </a:ext>
            </a:extLst>
          </p:cNvPr>
          <p:cNvPicPr>
            <a:picLocks noChangeAspect="1"/>
          </p:cNvPicPr>
          <p:nvPr/>
        </p:nvPicPr>
        <p:blipFill rotWithShape="1">
          <a:blip r:embed="rId3"/>
          <a:srcRect l="17832" r="17525"/>
          <a:stretch/>
        </p:blipFill>
        <p:spPr>
          <a:xfrm>
            <a:off x="5192889" y="1139630"/>
            <a:ext cx="3411088" cy="3344528"/>
          </a:xfrm>
          <a:prstGeom prst="rect">
            <a:avLst/>
          </a:prstGeom>
        </p:spPr>
      </p:pic>
    </p:spTree>
    <p:extLst>
      <p:ext uri="{BB962C8B-B14F-4D97-AF65-F5344CB8AC3E}">
        <p14:creationId xmlns:p14="http://schemas.microsoft.com/office/powerpoint/2010/main" val="42329820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222834"/>
            <a:ext cx="2614863"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Logarithmic</a:t>
            </a:r>
          </a:p>
        </p:txBody>
      </p:sp>
      <p:sp>
        <p:nvSpPr>
          <p:cNvPr id="2" name="AutoShape 2">
            <a:extLst>
              <a:ext uri="{FF2B5EF4-FFF2-40B4-BE49-F238E27FC236}">
                <a16:creationId xmlns:a16="http://schemas.microsoft.com/office/drawing/2014/main" xmlns="" id="{2633C1F2-2ABF-4F4A-992A-C6D7A8F6481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xmlns="" id="{CE707B8B-472C-4D39-963B-619988C9F467}"/>
              </a:ext>
            </a:extLst>
          </p:cNvPr>
          <p:cNvPicPr>
            <a:picLocks noChangeAspect="1"/>
          </p:cNvPicPr>
          <p:nvPr/>
        </p:nvPicPr>
        <p:blipFill rotWithShape="1">
          <a:blip r:embed="rId3"/>
          <a:srcRect l="11079" r="10332"/>
          <a:stretch/>
        </p:blipFill>
        <p:spPr>
          <a:xfrm>
            <a:off x="4419600" y="139142"/>
            <a:ext cx="4467726" cy="4533116"/>
          </a:xfrm>
          <a:prstGeom prst="rect">
            <a:avLst/>
          </a:prstGeom>
        </p:spPr>
      </p:pic>
    </p:spTree>
    <p:extLst>
      <p:ext uri="{BB962C8B-B14F-4D97-AF65-F5344CB8AC3E}">
        <p14:creationId xmlns:p14="http://schemas.microsoft.com/office/powerpoint/2010/main" val="4225455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222834"/>
            <a:ext cx="2614863"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Exponential</a:t>
            </a:r>
          </a:p>
        </p:txBody>
      </p:sp>
      <p:sp>
        <p:nvSpPr>
          <p:cNvPr id="2" name="AutoShape 2">
            <a:extLst>
              <a:ext uri="{FF2B5EF4-FFF2-40B4-BE49-F238E27FC236}">
                <a16:creationId xmlns:a16="http://schemas.microsoft.com/office/drawing/2014/main" xmlns="" id="{2633C1F2-2ABF-4F4A-992A-C6D7A8F6481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xmlns="" id="{1EEF0B93-F348-44CF-BC0B-7B3070B994D5}"/>
              </a:ext>
            </a:extLst>
          </p:cNvPr>
          <p:cNvPicPr>
            <a:picLocks noChangeAspect="1"/>
          </p:cNvPicPr>
          <p:nvPr/>
        </p:nvPicPr>
        <p:blipFill rotWithShape="1">
          <a:blip r:embed="rId3"/>
          <a:srcRect l="11924" r="11676"/>
          <a:stretch/>
        </p:blipFill>
        <p:spPr>
          <a:xfrm>
            <a:off x="4302833" y="109287"/>
            <a:ext cx="4452612" cy="4620126"/>
          </a:xfrm>
          <a:prstGeom prst="rect">
            <a:avLst/>
          </a:prstGeom>
        </p:spPr>
      </p:pic>
    </p:spTree>
    <p:extLst>
      <p:ext uri="{BB962C8B-B14F-4D97-AF65-F5344CB8AC3E}">
        <p14:creationId xmlns:p14="http://schemas.microsoft.com/office/powerpoint/2010/main" val="125862017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1" y="2222834"/>
            <a:ext cx="1876926"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Power</a:t>
            </a:r>
          </a:p>
        </p:txBody>
      </p:sp>
      <p:sp>
        <p:nvSpPr>
          <p:cNvPr id="2" name="AutoShape 2">
            <a:extLst>
              <a:ext uri="{FF2B5EF4-FFF2-40B4-BE49-F238E27FC236}">
                <a16:creationId xmlns:a16="http://schemas.microsoft.com/office/drawing/2014/main" xmlns="" id="{2633C1F2-2ABF-4F4A-992A-C6D7A8F6481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xmlns="" id="{68142D5D-76DF-4892-A82B-C6228FF3996F}"/>
              </a:ext>
            </a:extLst>
          </p:cNvPr>
          <p:cNvPicPr>
            <a:picLocks noChangeAspect="1"/>
          </p:cNvPicPr>
          <p:nvPr/>
        </p:nvPicPr>
        <p:blipFill rotWithShape="1">
          <a:blip r:embed="rId3"/>
          <a:srcRect l="12296" r="12052"/>
          <a:stretch/>
        </p:blipFill>
        <p:spPr>
          <a:xfrm>
            <a:off x="4498513" y="99029"/>
            <a:ext cx="4443756" cy="4596063"/>
          </a:xfrm>
          <a:prstGeom prst="rect">
            <a:avLst/>
          </a:prstGeom>
        </p:spPr>
      </p:pic>
    </p:spTree>
    <p:extLst>
      <p:ext uri="{BB962C8B-B14F-4D97-AF65-F5344CB8AC3E}">
        <p14:creationId xmlns:p14="http://schemas.microsoft.com/office/powerpoint/2010/main" val="3999076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92C8D2E1-CCE2-4680-B2A2-7884D13879D0}"/>
              </a:ext>
            </a:extLst>
          </p:cNvPr>
          <p:cNvPicPr>
            <a:picLocks noChangeAspect="1"/>
          </p:cNvPicPr>
          <p:nvPr/>
        </p:nvPicPr>
        <p:blipFill>
          <a:blip r:embed="rId3"/>
          <a:stretch>
            <a:fillRect/>
          </a:stretch>
        </p:blipFill>
        <p:spPr>
          <a:xfrm>
            <a:off x="628573" y="224134"/>
            <a:ext cx="7886853" cy="4470958"/>
          </a:xfrm>
          <a:prstGeom prst="rect">
            <a:avLst/>
          </a:prstGeom>
        </p:spPr>
      </p:pic>
    </p:spTree>
    <p:extLst>
      <p:ext uri="{BB962C8B-B14F-4D97-AF65-F5344CB8AC3E}">
        <p14:creationId xmlns:p14="http://schemas.microsoft.com/office/powerpoint/2010/main" val="57764645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222834"/>
            <a:ext cx="2614863"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Polynomial</a:t>
            </a:r>
          </a:p>
        </p:txBody>
      </p:sp>
      <p:sp>
        <p:nvSpPr>
          <p:cNvPr id="2" name="AutoShape 2">
            <a:extLst>
              <a:ext uri="{FF2B5EF4-FFF2-40B4-BE49-F238E27FC236}">
                <a16:creationId xmlns:a16="http://schemas.microsoft.com/office/drawing/2014/main" xmlns="" id="{2633C1F2-2ABF-4F4A-992A-C6D7A8F6481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xmlns="" id="{6A318E64-EBC5-4A88-9079-E8271D25892D}"/>
              </a:ext>
            </a:extLst>
          </p:cNvPr>
          <p:cNvPicPr>
            <a:picLocks noChangeAspect="1"/>
          </p:cNvPicPr>
          <p:nvPr/>
        </p:nvPicPr>
        <p:blipFill rotWithShape="1">
          <a:blip r:embed="rId3"/>
          <a:srcRect l="11376" r="10628"/>
          <a:stretch/>
        </p:blipFill>
        <p:spPr>
          <a:xfrm>
            <a:off x="4281843" y="91008"/>
            <a:ext cx="4494591" cy="4604084"/>
          </a:xfrm>
          <a:prstGeom prst="rect">
            <a:avLst/>
          </a:prstGeom>
        </p:spPr>
      </p:pic>
    </p:spTree>
    <p:extLst>
      <p:ext uri="{BB962C8B-B14F-4D97-AF65-F5344CB8AC3E}">
        <p14:creationId xmlns:p14="http://schemas.microsoft.com/office/powerpoint/2010/main" val="279789095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Analyzing trend models</a:t>
            </a:r>
          </a:p>
        </p:txBody>
      </p:sp>
      <p:pic>
        <p:nvPicPr>
          <p:cNvPr id="2" name="Picture 1">
            <a:extLst>
              <a:ext uri="{FF2B5EF4-FFF2-40B4-BE49-F238E27FC236}">
                <a16:creationId xmlns:a16="http://schemas.microsoft.com/office/drawing/2014/main" xmlns="" id="{9B3E6FCA-710D-4781-8588-143C03510847}"/>
              </a:ext>
            </a:extLst>
          </p:cNvPr>
          <p:cNvPicPr>
            <a:picLocks noChangeAspect="1"/>
          </p:cNvPicPr>
          <p:nvPr/>
        </p:nvPicPr>
        <p:blipFill rotWithShape="1">
          <a:blip r:embed="rId3"/>
          <a:srcRect l="10826" r="10826"/>
          <a:stretch/>
        </p:blipFill>
        <p:spPr>
          <a:xfrm>
            <a:off x="1138989" y="1489409"/>
            <a:ext cx="6866022" cy="2800998"/>
          </a:xfrm>
          <a:prstGeom prst="rect">
            <a:avLst/>
          </a:prstGeom>
        </p:spPr>
      </p:pic>
    </p:spTree>
    <p:extLst>
      <p:ext uri="{BB962C8B-B14F-4D97-AF65-F5344CB8AC3E}">
        <p14:creationId xmlns:p14="http://schemas.microsoft.com/office/powerpoint/2010/main" val="57666263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422</a:t>
            </a:fld>
            <a:endParaRPr dirty="0">
              <a:uFillTx/>
              <a:latin typeface="Calibri Light"/>
              <a:cs typeface="Calibri Light"/>
            </a:endParaRPr>
          </a:p>
        </p:txBody>
      </p:sp>
      <p:pic>
        <p:nvPicPr>
          <p:cNvPr id="3" name="Picture 2">
            <a:extLst>
              <a:ext uri="{FF2B5EF4-FFF2-40B4-BE49-F238E27FC236}">
                <a16:creationId xmlns:a16="http://schemas.microsoft.com/office/drawing/2014/main" xmlns="" id="{570A0AD9-0A14-48B7-9E31-58F467ABB187}"/>
              </a:ext>
            </a:extLst>
          </p:cNvPr>
          <p:cNvPicPr>
            <a:picLocks noChangeAspect="1"/>
          </p:cNvPicPr>
          <p:nvPr/>
        </p:nvPicPr>
        <p:blipFill rotWithShape="1">
          <a:blip r:embed="rId3"/>
          <a:srcRect l="1413" t="1722" r="1923" b="1722"/>
          <a:stretch/>
        </p:blipFill>
        <p:spPr>
          <a:xfrm>
            <a:off x="1073977" y="139142"/>
            <a:ext cx="6996045" cy="4480984"/>
          </a:xfrm>
          <a:prstGeom prst="rect">
            <a:avLst/>
          </a:prstGeom>
        </p:spPr>
      </p:pic>
    </p:spTree>
    <p:extLst>
      <p:ext uri="{BB962C8B-B14F-4D97-AF65-F5344CB8AC3E}">
        <p14:creationId xmlns:p14="http://schemas.microsoft.com/office/powerpoint/2010/main" val="412313681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4692316"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Analyzing trend models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68789" y="1143809"/>
            <a:ext cx="584378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Additional summary statistical information can be displayed in Tableau Desktop for a given view by showing a summary. </a:t>
            </a:r>
          </a:p>
          <a:p>
            <a:pPr marL="342900" indent="-342900">
              <a:buFont typeface="Arial" panose="020B0604020202020204" pitchFamily="34" charset="0"/>
              <a:buChar char="•"/>
            </a:pPr>
            <a:r>
              <a:rPr lang="en-US" sz="2400" dirty="0"/>
              <a:t>From the menu, select Worksheet | Show Summary. </a:t>
            </a:r>
          </a:p>
          <a:p>
            <a:pPr marL="342900" indent="-342900">
              <a:buFont typeface="Arial" panose="020B0604020202020204" pitchFamily="34" charset="0"/>
              <a:buChar char="•"/>
            </a:pPr>
            <a:r>
              <a:rPr lang="en-US" sz="2400" dirty="0"/>
              <a:t>The information displayed in the summary can be expanded using the drop-down menu on the Summary card:</a:t>
            </a:r>
          </a:p>
        </p:txBody>
      </p:sp>
      <p:pic>
        <p:nvPicPr>
          <p:cNvPr id="2" name="Picture 1">
            <a:extLst>
              <a:ext uri="{FF2B5EF4-FFF2-40B4-BE49-F238E27FC236}">
                <a16:creationId xmlns:a16="http://schemas.microsoft.com/office/drawing/2014/main" xmlns="" id="{B569B30B-8D61-4A41-958F-1EE894178AA9}"/>
              </a:ext>
            </a:extLst>
          </p:cNvPr>
          <p:cNvPicPr>
            <a:picLocks noChangeAspect="1"/>
          </p:cNvPicPr>
          <p:nvPr/>
        </p:nvPicPr>
        <p:blipFill rotWithShape="1">
          <a:blip r:embed="rId3"/>
          <a:srcRect l="26264" r="26058"/>
          <a:stretch/>
        </p:blipFill>
        <p:spPr>
          <a:xfrm>
            <a:off x="6593305" y="128838"/>
            <a:ext cx="2081906" cy="4516427"/>
          </a:xfrm>
          <a:prstGeom prst="rect">
            <a:avLst/>
          </a:prstGeom>
        </p:spPr>
      </p:pic>
    </p:spTree>
    <p:extLst>
      <p:ext uri="{BB962C8B-B14F-4D97-AF65-F5344CB8AC3E}">
        <p14:creationId xmlns:p14="http://schemas.microsoft.com/office/powerpoint/2010/main" val="55913599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Exporting statistical model details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also gives you the ability to export data, including data related to trend models. </a:t>
            </a:r>
          </a:p>
          <a:p>
            <a:pPr marL="342900" indent="-342900">
              <a:buFont typeface="Arial" panose="020B0604020202020204" pitchFamily="34" charset="0"/>
              <a:buChar char="•"/>
            </a:pPr>
            <a:r>
              <a:rPr lang="en-US" sz="2400" dirty="0"/>
              <a:t>This allows you to, more deeply—and even visually, analyze the trend model itself. </a:t>
            </a:r>
          </a:p>
          <a:p>
            <a:pPr marL="342900" indent="-342900">
              <a:buFont typeface="Arial" panose="020B0604020202020204" pitchFamily="34" charset="0"/>
              <a:buChar char="•"/>
            </a:pPr>
            <a:r>
              <a:rPr lang="en-US" sz="2400" dirty="0"/>
              <a:t>Let's analyze the third-degree polynomial trend line of the real estate price and size scatterplot without any factors. </a:t>
            </a:r>
          </a:p>
          <a:p>
            <a:pPr marL="342900" indent="-342900">
              <a:buFont typeface="Arial" panose="020B0604020202020204" pitchFamily="34" charset="0"/>
              <a:buChar char="•"/>
            </a:pPr>
            <a:r>
              <a:rPr lang="en-US" sz="2400" dirty="0"/>
              <a:t>To export data related to the current view, use the menu to select Worksheet | Export | Data. </a:t>
            </a:r>
          </a:p>
        </p:txBody>
      </p:sp>
    </p:spTree>
    <p:extLst>
      <p:ext uri="{BB962C8B-B14F-4D97-AF65-F5344CB8AC3E}">
        <p14:creationId xmlns:p14="http://schemas.microsoft.com/office/powerpoint/2010/main" val="3074254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Exporting statistical model details</a:t>
            </a:r>
          </a:p>
        </p:txBody>
      </p:sp>
      <p:pic>
        <p:nvPicPr>
          <p:cNvPr id="2" name="Picture 1">
            <a:extLst>
              <a:ext uri="{FF2B5EF4-FFF2-40B4-BE49-F238E27FC236}">
                <a16:creationId xmlns:a16="http://schemas.microsoft.com/office/drawing/2014/main" xmlns="" id="{6BD24EB3-57A1-445D-8A33-E929A3AE1588}"/>
              </a:ext>
            </a:extLst>
          </p:cNvPr>
          <p:cNvPicPr>
            <a:picLocks noChangeAspect="1"/>
          </p:cNvPicPr>
          <p:nvPr/>
        </p:nvPicPr>
        <p:blipFill rotWithShape="1">
          <a:blip r:embed="rId3"/>
          <a:srcRect l="17744" r="17215"/>
          <a:stretch/>
        </p:blipFill>
        <p:spPr>
          <a:xfrm>
            <a:off x="2113548" y="1091103"/>
            <a:ext cx="4916904" cy="3441583"/>
          </a:xfrm>
          <a:prstGeom prst="rect">
            <a:avLst/>
          </a:prstGeom>
        </p:spPr>
      </p:pic>
    </p:spTree>
    <p:extLst>
      <p:ext uri="{BB962C8B-B14F-4D97-AF65-F5344CB8AC3E}">
        <p14:creationId xmlns:p14="http://schemas.microsoft.com/office/powerpoint/2010/main" val="69793376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426</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DDA38508-1E9E-4E60-98B7-0CB84887B7DC}"/>
              </a:ext>
            </a:extLst>
          </p:cNvPr>
          <p:cNvPicPr>
            <a:picLocks noChangeAspect="1"/>
          </p:cNvPicPr>
          <p:nvPr/>
        </p:nvPicPr>
        <p:blipFill rotWithShape="1">
          <a:blip r:embed="rId3"/>
          <a:srcRect l="5337" r="6086"/>
          <a:stretch/>
        </p:blipFill>
        <p:spPr>
          <a:xfrm>
            <a:off x="1932233" y="85725"/>
            <a:ext cx="5279534" cy="4609367"/>
          </a:xfrm>
          <a:prstGeom prst="rect">
            <a:avLst/>
          </a:prstGeom>
        </p:spPr>
      </p:pic>
    </p:spTree>
    <p:extLst>
      <p:ext uri="{BB962C8B-B14F-4D97-AF65-F5344CB8AC3E}">
        <p14:creationId xmlns:p14="http://schemas.microsoft.com/office/powerpoint/2010/main" val="292914317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Exporting statistical model details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58862"/>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include this new view along with the original on a dashboard to explore the trend model visually.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Use the highlight button on the toolbar to highlight the Address field:</a:t>
            </a:r>
          </a:p>
        </p:txBody>
      </p:sp>
      <p:pic>
        <p:nvPicPr>
          <p:cNvPr id="2" name="Picture 1">
            <a:extLst>
              <a:ext uri="{FF2B5EF4-FFF2-40B4-BE49-F238E27FC236}">
                <a16:creationId xmlns:a16="http://schemas.microsoft.com/office/drawing/2014/main" xmlns="" id="{646D8C4D-75E7-4697-826E-437E01FBCBC1}"/>
              </a:ext>
            </a:extLst>
          </p:cNvPr>
          <p:cNvPicPr>
            <a:picLocks noChangeAspect="1"/>
          </p:cNvPicPr>
          <p:nvPr/>
        </p:nvPicPr>
        <p:blipFill rotWithShape="1">
          <a:blip r:embed="rId3"/>
          <a:srcRect l="46013" t="-4352" r="45929"/>
          <a:stretch/>
        </p:blipFill>
        <p:spPr>
          <a:xfrm>
            <a:off x="4052492" y="3411598"/>
            <a:ext cx="1039015" cy="815497"/>
          </a:xfrm>
          <a:prstGeom prst="rect">
            <a:avLst/>
          </a:prstGeom>
        </p:spPr>
      </p:pic>
    </p:spTree>
    <p:extLst>
      <p:ext uri="{BB962C8B-B14F-4D97-AF65-F5344CB8AC3E}">
        <p14:creationId xmlns:p14="http://schemas.microsoft.com/office/powerpoint/2010/main" val="422664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428</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D4DAF626-0E11-4663-A6AA-8E194ABC10C8}"/>
              </a:ext>
            </a:extLst>
          </p:cNvPr>
          <p:cNvPicPr>
            <a:picLocks noChangeAspect="1"/>
          </p:cNvPicPr>
          <p:nvPr/>
        </p:nvPicPr>
        <p:blipFill rotWithShape="1">
          <a:blip r:embed="rId3"/>
          <a:srcRect l="3427" r="3092"/>
          <a:stretch/>
        </p:blipFill>
        <p:spPr>
          <a:xfrm>
            <a:off x="761999" y="334126"/>
            <a:ext cx="7620001" cy="4205452"/>
          </a:xfrm>
          <a:prstGeom prst="rect">
            <a:avLst/>
          </a:prstGeom>
        </p:spPr>
      </p:pic>
    </p:spTree>
    <p:extLst>
      <p:ext uri="{BB962C8B-B14F-4D97-AF65-F5344CB8AC3E}">
        <p14:creationId xmlns:p14="http://schemas.microsoft.com/office/powerpoint/2010/main" val="258227864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Advanced statistics and more with R and Python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achieve even more sophisticated statistical analysis leveraging Tableau's ability to integrate with R or Python. </a:t>
            </a:r>
          </a:p>
          <a:p>
            <a:pPr marL="342900" indent="-342900">
              <a:buFont typeface="Arial" panose="020B0604020202020204" pitchFamily="34" charset="0"/>
              <a:buChar char="•"/>
            </a:pPr>
            <a:r>
              <a:rPr lang="en-US" sz="2400" dirty="0"/>
              <a:t>R is an open source statistical analysis platform and programming language with which you can define advanced statistical models. </a:t>
            </a:r>
          </a:p>
          <a:p>
            <a:pPr marL="342900" indent="-342900">
              <a:buFont typeface="Arial" panose="020B0604020202020204" pitchFamily="34" charset="0"/>
              <a:buChar char="•"/>
            </a:pPr>
            <a:r>
              <a:rPr lang="en-US" sz="2400" dirty="0"/>
              <a:t>Python is a high-level programming language that has quickly gained a wide following among data analysts and data scientists for its ease of use. </a:t>
            </a:r>
          </a:p>
        </p:txBody>
      </p:sp>
    </p:spTree>
    <p:extLst>
      <p:ext uri="{BB962C8B-B14F-4D97-AF65-F5344CB8AC3E}">
        <p14:creationId xmlns:p14="http://schemas.microsoft.com/office/powerpoint/2010/main" val="3664315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Density maps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94960" y="1808535"/>
            <a:ext cx="479238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Try experimenting with the Color and Size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Clicking on Color, for example, reveals some options specific to the Density mark type:</a:t>
            </a:r>
          </a:p>
        </p:txBody>
      </p:sp>
      <p:pic>
        <p:nvPicPr>
          <p:cNvPr id="2" name="Picture 1">
            <a:extLst>
              <a:ext uri="{FF2B5EF4-FFF2-40B4-BE49-F238E27FC236}">
                <a16:creationId xmlns:a16="http://schemas.microsoft.com/office/drawing/2014/main" xmlns="" id="{214FB944-BB74-4B46-8A3F-D5BA0C412FE7}"/>
              </a:ext>
            </a:extLst>
          </p:cNvPr>
          <p:cNvPicPr>
            <a:picLocks noChangeAspect="1"/>
          </p:cNvPicPr>
          <p:nvPr/>
        </p:nvPicPr>
        <p:blipFill rotWithShape="1">
          <a:blip r:embed="rId3"/>
          <a:srcRect l="27762" r="28042"/>
          <a:stretch/>
        </p:blipFill>
        <p:spPr>
          <a:xfrm>
            <a:off x="5867400" y="1221105"/>
            <a:ext cx="2407920" cy="3295650"/>
          </a:xfrm>
          <a:prstGeom prst="rect">
            <a:avLst/>
          </a:prstGeom>
        </p:spPr>
      </p:pic>
    </p:spTree>
    <p:extLst>
      <p:ext uri="{BB962C8B-B14F-4D97-AF65-F5344CB8AC3E}">
        <p14:creationId xmlns:p14="http://schemas.microsoft.com/office/powerpoint/2010/main" val="63003005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Clustering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84423" y="1282309"/>
            <a:ext cx="7975153" cy="3059171"/>
          </a:xfrm>
          <a:prstGeom prst="rect">
            <a:avLst/>
          </a:prstGeom>
        </p:spPr>
        <p:txBody>
          <a:bodyPr vert="horz" wrap="square" lIns="0" tIns="12065" rIns="0" bIns="0" rtlCol="0">
            <a:spAutoFit/>
          </a:bodyPr>
          <a:lstStyle/>
          <a:p>
            <a:r>
              <a:rPr lang="en-US" sz="2200" dirty="0"/>
              <a:t>Tableau gives you the ability to quickly perform clustering analysis in your visualizations. This allows you to find groups, or clusters, of individual data points that are similar based on any number of your choosing. This can be useful in many different industries and fields of study, as in the following example:</a:t>
            </a:r>
          </a:p>
          <a:p>
            <a:endParaRPr lang="en-US" sz="2200" dirty="0"/>
          </a:p>
          <a:p>
            <a:pPr marL="342900" indent="-342900">
              <a:buFont typeface="Arial" panose="020B0604020202020204" pitchFamily="34" charset="0"/>
              <a:buChar char="•"/>
            </a:pPr>
            <a:r>
              <a:rPr lang="en-US" sz="2200" dirty="0"/>
              <a:t>Marketing may find it useful to determine groups of customers related to each other based on spending amounts, frequency of purchases, or times and days of orders.</a:t>
            </a:r>
          </a:p>
        </p:txBody>
      </p:sp>
    </p:spTree>
    <p:extLst>
      <p:ext uri="{BB962C8B-B14F-4D97-AF65-F5344CB8AC3E}">
        <p14:creationId xmlns:p14="http://schemas.microsoft.com/office/powerpoint/2010/main" val="201372615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C52447C4-12C4-4B4A-9414-325450F6A0CA}"/>
              </a:ext>
            </a:extLst>
          </p:cNvPr>
          <p:cNvPicPr>
            <a:picLocks noChangeAspect="1"/>
          </p:cNvPicPr>
          <p:nvPr/>
        </p:nvPicPr>
        <p:blipFill>
          <a:blip r:embed="rId3"/>
          <a:stretch>
            <a:fillRect/>
          </a:stretch>
        </p:blipFill>
        <p:spPr>
          <a:xfrm>
            <a:off x="1038601" y="46117"/>
            <a:ext cx="7066798" cy="4648975"/>
          </a:xfrm>
          <a:prstGeom prst="rect">
            <a:avLst/>
          </a:prstGeom>
        </p:spPr>
      </p:pic>
    </p:spTree>
    <p:extLst>
      <p:ext uri="{BB962C8B-B14F-4D97-AF65-F5344CB8AC3E}">
        <p14:creationId xmlns:p14="http://schemas.microsoft.com/office/powerpoint/2010/main" val="330271839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E862BA98-6B74-40BC-BA7A-51069F6D78D8}"/>
              </a:ext>
            </a:extLst>
          </p:cNvPr>
          <p:cNvPicPr>
            <a:picLocks noChangeAspect="1"/>
          </p:cNvPicPr>
          <p:nvPr/>
        </p:nvPicPr>
        <p:blipFill>
          <a:blip r:embed="rId3"/>
          <a:stretch>
            <a:fillRect/>
          </a:stretch>
        </p:blipFill>
        <p:spPr>
          <a:xfrm>
            <a:off x="846973" y="221832"/>
            <a:ext cx="7450054" cy="4353345"/>
          </a:xfrm>
          <a:prstGeom prst="rect">
            <a:avLst/>
          </a:prstGeom>
        </p:spPr>
      </p:pic>
    </p:spTree>
    <p:extLst>
      <p:ext uri="{BB962C8B-B14F-4D97-AF65-F5344CB8AC3E}">
        <p14:creationId xmlns:p14="http://schemas.microsoft.com/office/powerpoint/2010/main" val="2798302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Clustering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8336"/>
            <a:ext cx="7596822" cy="3336170"/>
          </a:xfrm>
          <a:prstGeom prst="rect">
            <a:avLst/>
          </a:prstGeom>
        </p:spPr>
        <p:txBody>
          <a:bodyPr vert="horz" wrap="square" lIns="0" tIns="12065" rIns="0" bIns="0" rtlCol="0">
            <a:spAutoFit/>
          </a:bodyPr>
          <a:lstStyle/>
          <a:p>
            <a:r>
              <a:rPr lang="en-US" sz="2400" dirty="0"/>
              <a:t>Variables are all the factors that the clustering algorithm uses to determine related data points. Number of Clusters determines into how many groups the data is partitioned. In the preceding view, you'll observe three clusters of houses: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Those with a low price and a smaller size (blue)</a:t>
            </a:r>
          </a:p>
          <a:p>
            <a:pPr marL="342900" indent="-342900">
              <a:buFont typeface="Arial" panose="020B0604020202020204" pitchFamily="34" charset="0"/>
              <a:buChar char="•"/>
            </a:pPr>
            <a:r>
              <a:rPr lang="en-US" sz="2400" dirty="0"/>
              <a:t>Those with an average price and size (orange)</a:t>
            </a:r>
          </a:p>
          <a:p>
            <a:pPr marL="342900" indent="-342900">
              <a:buFont typeface="Arial" panose="020B0604020202020204" pitchFamily="34" charset="0"/>
              <a:buChar char="•"/>
            </a:pPr>
            <a:r>
              <a:rPr lang="en-US" sz="2400" dirty="0"/>
              <a:t>Those with a high price and a large size (gray)</a:t>
            </a:r>
          </a:p>
        </p:txBody>
      </p:sp>
    </p:spTree>
    <p:extLst>
      <p:ext uri="{BB962C8B-B14F-4D97-AF65-F5344CB8AC3E}">
        <p14:creationId xmlns:p14="http://schemas.microsoft.com/office/powerpoint/2010/main" val="403130443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Clustering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95385" y="1513141"/>
            <a:ext cx="4003128"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Once you have meaningful clusters, you can materialize the clusters as groups in the data source by dragging them from the view and dropping them into the Data pane:</a:t>
            </a:r>
          </a:p>
        </p:txBody>
      </p:sp>
      <p:pic>
        <p:nvPicPr>
          <p:cNvPr id="2" name="Picture 1">
            <a:extLst>
              <a:ext uri="{FF2B5EF4-FFF2-40B4-BE49-F238E27FC236}">
                <a16:creationId xmlns:a16="http://schemas.microsoft.com/office/drawing/2014/main" xmlns="" id="{D6A6BEDB-FCC9-4944-98DC-13762521F8F1}"/>
              </a:ext>
            </a:extLst>
          </p:cNvPr>
          <p:cNvPicPr>
            <a:picLocks noChangeAspect="1"/>
          </p:cNvPicPr>
          <p:nvPr/>
        </p:nvPicPr>
        <p:blipFill rotWithShape="1">
          <a:blip r:embed="rId3"/>
          <a:srcRect l="20319" r="20181"/>
          <a:stretch/>
        </p:blipFill>
        <p:spPr>
          <a:xfrm>
            <a:off x="5077326" y="1068819"/>
            <a:ext cx="3457073" cy="3486150"/>
          </a:xfrm>
          <a:prstGeom prst="rect">
            <a:avLst/>
          </a:prstGeom>
        </p:spPr>
      </p:pic>
    </p:spTree>
    <p:extLst>
      <p:ext uri="{BB962C8B-B14F-4D97-AF65-F5344CB8AC3E}">
        <p14:creationId xmlns:p14="http://schemas.microsoft.com/office/powerpoint/2010/main" val="98199980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947E9473-961A-4C3A-AA81-EBF5B7364DC7}"/>
              </a:ext>
            </a:extLst>
          </p:cNvPr>
          <p:cNvPicPr>
            <a:picLocks noChangeAspect="1"/>
          </p:cNvPicPr>
          <p:nvPr/>
        </p:nvPicPr>
        <p:blipFill rotWithShape="1">
          <a:blip r:embed="rId3"/>
          <a:srcRect l="1880" r="1880"/>
          <a:stretch/>
        </p:blipFill>
        <p:spPr>
          <a:xfrm>
            <a:off x="1239252" y="139142"/>
            <a:ext cx="6665495" cy="4448041"/>
          </a:xfrm>
          <a:prstGeom prst="rect">
            <a:avLst/>
          </a:prstGeom>
        </p:spPr>
      </p:pic>
    </p:spTree>
    <p:extLst>
      <p:ext uri="{BB962C8B-B14F-4D97-AF65-F5344CB8AC3E}">
        <p14:creationId xmlns:p14="http://schemas.microsoft.com/office/powerpoint/2010/main" val="261937440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Distributions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03099" y="1143809"/>
            <a:ext cx="8137801"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Analyzing distributions can be quite useful.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We've already seen that certain calculations are available for determining statistical information such as averages, percentiles, and standard deviations.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also makes it easy to quickly visualize various distributions, including confidence intervals, percentages, percentiles, quantiles, and standard deviations.</a:t>
            </a:r>
          </a:p>
        </p:txBody>
      </p:sp>
    </p:spTree>
    <p:extLst>
      <p:ext uri="{BB962C8B-B14F-4D97-AF65-F5344CB8AC3E}">
        <p14:creationId xmlns:p14="http://schemas.microsoft.com/office/powerpoint/2010/main" val="120416687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Distributions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80832"/>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following example, we've dragged and dropped Distribution Band from the Analytics pane onto the scope of Pane for the axis defined by Sum(Price):</a:t>
            </a:r>
          </a:p>
        </p:txBody>
      </p:sp>
      <p:pic>
        <p:nvPicPr>
          <p:cNvPr id="6" name="Picture 5">
            <a:extLst>
              <a:ext uri="{FF2B5EF4-FFF2-40B4-BE49-F238E27FC236}">
                <a16:creationId xmlns:a16="http://schemas.microsoft.com/office/drawing/2014/main" xmlns="" id="{50EBB877-22B9-4FA7-B052-228BB07030DF}"/>
              </a:ext>
            </a:extLst>
          </p:cNvPr>
          <p:cNvPicPr>
            <a:picLocks noChangeAspect="1"/>
          </p:cNvPicPr>
          <p:nvPr/>
        </p:nvPicPr>
        <p:blipFill rotWithShape="1">
          <a:blip r:embed="rId3"/>
          <a:srcRect l="10745" r="10638"/>
          <a:stretch/>
        </p:blipFill>
        <p:spPr>
          <a:xfrm>
            <a:off x="1644316" y="2294792"/>
            <a:ext cx="5863389" cy="2400300"/>
          </a:xfrm>
          <a:prstGeom prst="rect">
            <a:avLst/>
          </a:prstGeom>
        </p:spPr>
      </p:pic>
    </p:spTree>
    <p:extLst>
      <p:ext uri="{BB962C8B-B14F-4D97-AF65-F5344CB8AC3E}">
        <p14:creationId xmlns:p14="http://schemas.microsoft.com/office/powerpoint/2010/main" val="154134033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438</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A36CE357-152A-4FCF-AA65-10CDFFECEDB9}"/>
              </a:ext>
            </a:extLst>
          </p:cNvPr>
          <p:cNvPicPr>
            <a:picLocks noChangeAspect="1"/>
          </p:cNvPicPr>
          <p:nvPr/>
        </p:nvPicPr>
        <p:blipFill>
          <a:blip r:embed="rId3"/>
          <a:stretch>
            <a:fillRect/>
          </a:stretch>
        </p:blipFill>
        <p:spPr>
          <a:xfrm>
            <a:off x="642937" y="310564"/>
            <a:ext cx="7858125" cy="4105275"/>
          </a:xfrm>
          <a:prstGeom prst="rect">
            <a:avLst/>
          </a:prstGeom>
        </p:spPr>
      </p:pic>
    </p:spTree>
    <p:extLst>
      <p:ext uri="{BB962C8B-B14F-4D97-AF65-F5344CB8AC3E}">
        <p14:creationId xmlns:p14="http://schemas.microsoft.com/office/powerpoint/2010/main" val="97386169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B2D7EB1F-31FF-4428-995A-402E99F82D1E}"/>
              </a:ext>
            </a:extLst>
          </p:cNvPr>
          <p:cNvPicPr>
            <a:picLocks noChangeAspect="1"/>
          </p:cNvPicPr>
          <p:nvPr/>
        </p:nvPicPr>
        <p:blipFill rotWithShape="1">
          <a:blip r:embed="rId3"/>
          <a:srcRect l="25353" r="19434"/>
          <a:stretch/>
        </p:blipFill>
        <p:spPr>
          <a:xfrm>
            <a:off x="2526631" y="139142"/>
            <a:ext cx="4090737" cy="4506972"/>
          </a:xfrm>
          <a:prstGeom prst="rect">
            <a:avLst/>
          </a:prstGeom>
        </p:spPr>
      </p:pic>
    </p:spTree>
    <p:extLst>
      <p:ext uri="{BB962C8B-B14F-4D97-AF65-F5344CB8AC3E}">
        <p14:creationId xmlns:p14="http://schemas.microsoft.com/office/powerpoint/2010/main" val="2744272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Show Me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4261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Show Me is a powerful component of Tableau that arranges selected and active fields into the places required for the selected visualization type.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Show Me toolbar displays small thumbnail images of different types of visualizations, allowing you to create visualizations with a single click. </a:t>
            </a:r>
          </a:p>
        </p:txBody>
      </p:sp>
    </p:spTree>
    <p:extLst>
      <p:ext uri="{BB962C8B-B14F-4D97-AF65-F5344CB8AC3E}">
        <p14:creationId xmlns:p14="http://schemas.microsoft.com/office/powerpoint/2010/main" val="43219175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FD604662-F594-45A3-ACC5-DED50861A889}"/>
              </a:ext>
            </a:extLst>
          </p:cNvPr>
          <p:cNvPicPr>
            <a:picLocks noChangeAspect="1"/>
          </p:cNvPicPr>
          <p:nvPr/>
        </p:nvPicPr>
        <p:blipFill>
          <a:blip r:embed="rId3"/>
          <a:stretch>
            <a:fillRect/>
          </a:stretch>
        </p:blipFill>
        <p:spPr>
          <a:xfrm>
            <a:off x="529791" y="425116"/>
            <a:ext cx="8084417" cy="3793457"/>
          </a:xfrm>
          <a:prstGeom prst="rect">
            <a:avLst/>
          </a:prstGeom>
        </p:spPr>
      </p:pic>
    </p:spTree>
    <p:extLst>
      <p:ext uri="{BB962C8B-B14F-4D97-AF65-F5344CB8AC3E}">
        <p14:creationId xmlns:p14="http://schemas.microsoft.com/office/powerpoint/2010/main" val="310753721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96229A0-1BD6-42D2-9649-9208B8433C66}"/>
              </a:ext>
            </a:extLst>
          </p:cNvPr>
          <p:cNvPicPr>
            <a:picLocks noChangeAspect="1"/>
          </p:cNvPicPr>
          <p:nvPr/>
        </p:nvPicPr>
        <p:blipFill rotWithShape="1">
          <a:blip r:embed="rId3"/>
          <a:srcRect l="15471" r="15471"/>
          <a:stretch/>
        </p:blipFill>
        <p:spPr>
          <a:xfrm>
            <a:off x="2273968" y="139142"/>
            <a:ext cx="4596063" cy="4386987"/>
          </a:xfrm>
          <a:prstGeom prst="rect">
            <a:avLst/>
          </a:prstGeom>
        </p:spPr>
      </p:pic>
    </p:spTree>
    <p:extLst>
      <p:ext uri="{BB962C8B-B14F-4D97-AF65-F5344CB8AC3E}">
        <p14:creationId xmlns:p14="http://schemas.microsoft.com/office/powerpoint/2010/main" val="131884953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Forecasting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9405" y="959143"/>
            <a:ext cx="7905190"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use forecasting, you'll need a view that includes a date field or enough date parts for Tableau to reconstruct a date (for example, a Year and a Month field). </a:t>
            </a:r>
          </a:p>
          <a:p>
            <a:pPr marL="342900" indent="-342900">
              <a:buFont typeface="Arial" panose="020B0604020202020204" pitchFamily="34" charset="0"/>
              <a:buChar char="•"/>
            </a:pPr>
            <a:r>
              <a:rPr lang="en-US" sz="2400" dirty="0"/>
              <a:t>Tableau also allows forecasting based on integers instead of dates. </a:t>
            </a:r>
          </a:p>
          <a:p>
            <a:pPr marL="342900" indent="-342900">
              <a:buFont typeface="Arial" panose="020B0604020202020204" pitchFamily="34" charset="0"/>
              <a:buChar char="•"/>
            </a:pPr>
            <a:r>
              <a:rPr lang="en-US" sz="2400" dirty="0"/>
              <a:t>You may drag and drop a forecast from the Analytics pane, select Analytics | Forecast | Show Forecast from the menu, or right-click on the view's pane and select the option from the context menu.</a:t>
            </a:r>
          </a:p>
        </p:txBody>
      </p:sp>
    </p:spTree>
    <p:extLst>
      <p:ext uri="{BB962C8B-B14F-4D97-AF65-F5344CB8AC3E}">
        <p14:creationId xmlns:p14="http://schemas.microsoft.com/office/powerpoint/2010/main" val="15599879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443</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39583255-3E4D-4CED-BCFE-4027B1C6A62F}"/>
              </a:ext>
            </a:extLst>
          </p:cNvPr>
          <p:cNvPicPr>
            <a:picLocks noChangeAspect="1"/>
          </p:cNvPicPr>
          <p:nvPr/>
        </p:nvPicPr>
        <p:blipFill rotWithShape="1">
          <a:blip r:embed="rId3"/>
          <a:srcRect l="9174" r="9058"/>
          <a:stretch/>
        </p:blipFill>
        <p:spPr>
          <a:xfrm>
            <a:off x="1937135" y="128587"/>
            <a:ext cx="5269730" cy="4566505"/>
          </a:xfrm>
          <a:prstGeom prst="rect">
            <a:avLst/>
          </a:prstGeom>
        </p:spPr>
      </p:pic>
    </p:spTree>
    <p:extLst>
      <p:ext uri="{BB962C8B-B14F-4D97-AF65-F5344CB8AC3E}">
        <p14:creationId xmlns:p14="http://schemas.microsoft.com/office/powerpoint/2010/main" val="247916726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2943726"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Forecasting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332431" y="1406988"/>
            <a:ext cx="456843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edit the forecast by selecting Analytics | Forecast | Forecast Options... from the menu or use the right-click context menu on the view, you'll be presented with various options for customizing the trend model, like this:</a:t>
            </a:r>
          </a:p>
        </p:txBody>
      </p:sp>
      <p:pic>
        <p:nvPicPr>
          <p:cNvPr id="2" name="Picture 1">
            <a:extLst>
              <a:ext uri="{FF2B5EF4-FFF2-40B4-BE49-F238E27FC236}">
                <a16:creationId xmlns:a16="http://schemas.microsoft.com/office/drawing/2014/main" xmlns="" id="{2DFF9C66-19F6-4996-8215-790142F965F7}"/>
              </a:ext>
            </a:extLst>
          </p:cNvPr>
          <p:cNvPicPr>
            <a:picLocks noChangeAspect="1"/>
          </p:cNvPicPr>
          <p:nvPr/>
        </p:nvPicPr>
        <p:blipFill rotWithShape="1">
          <a:blip r:embed="rId3"/>
          <a:srcRect l="21462" r="21085"/>
          <a:stretch/>
        </p:blipFill>
        <p:spPr>
          <a:xfrm>
            <a:off x="5430252" y="64713"/>
            <a:ext cx="3070980" cy="4309113"/>
          </a:xfrm>
          <a:prstGeom prst="rect">
            <a:avLst/>
          </a:prstGeom>
        </p:spPr>
      </p:pic>
    </p:spTree>
    <p:extLst>
      <p:ext uri="{BB962C8B-B14F-4D97-AF65-F5344CB8AC3E}">
        <p14:creationId xmlns:p14="http://schemas.microsoft.com/office/powerpoint/2010/main" val="141305604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8E805E95-2D4B-418B-89D3-5051AECEBA38}"/>
              </a:ext>
            </a:extLst>
          </p:cNvPr>
          <p:cNvPicPr>
            <a:picLocks noChangeAspect="1"/>
          </p:cNvPicPr>
          <p:nvPr/>
        </p:nvPicPr>
        <p:blipFill rotWithShape="1">
          <a:blip r:embed="rId3"/>
          <a:srcRect l="7469" r="7591"/>
          <a:stretch/>
        </p:blipFill>
        <p:spPr>
          <a:xfrm>
            <a:off x="1844842" y="34247"/>
            <a:ext cx="5454315" cy="4660845"/>
          </a:xfrm>
          <a:prstGeom prst="rect">
            <a:avLst/>
          </a:prstGeom>
        </p:spPr>
      </p:pic>
    </p:spTree>
    <p:extLst>
      <p:ext uri="{BB962C8B-B14F-4D97-AF65-F5344CB8AC3E}">
        <p14:creationId xmlns:p14="http://schemas.microsoft.com/office/powerpoint/2010/main" val="159890838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Forecasting</a:t>
            </a:r>
          </a:p>
        </p:txBody>
      </p:sp>
      <p:pic>
        <p:nvPicPr>
          <p:cNvPr id="2" name="Picture 1">
            <a:extLst>
              <a:ext uri="{FF2B5EF4-FFF2-40B4-BE49-F238E27FC236}">
                <a16:creationId xmlns:a16="http://schemas.microsoft.com/office/drawing/2014/main" xmlns="" id="{C0A630B8-BA5B-4CC2-B04B-2578A09297DF}"/>
              </a:ext>
            </a:extLst>
          </p:cNvPr>
          <p:cNvPicPr>
            <a:picLocks noChangeAspect="1"/>
          </p:cNvPicPr>
          <p:nvPr/>
        </p:nvPicPr>
        <p:blipFill>
          <a:blip r:embed="rId3"/>
          <a:stretch>
            <a:fillRect/>
          </a:stretch>
        </p:blipFill>
        <p:spPr>
          <a:xfrm>
            <a:off x="1466850" y="998621"/>
            <a:ext cx="6210300" cy="3771900"/>
          </a:xfrm>
          <a:prstGeom prst="rect">
            <a:avLst/>
          </a:prstGeom>
        </p:spPr>
      </p:pic>
    </p:spTree>
    <p:extLst>
      <p:ext uri="{BB962C8B-B14F-4D97-AF65-F5344CB8AC3E}">
        <p14:creationId xmlns:p14="http://schemas.microsoft.com/office/powerpoint/2010/main" val="286146634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D0EA81F5-2EE8-4E9F-8B1A-802568B1C122}"/>
              </a:ext>
            </a:extLst>
          </p:cNvPr>
          <p:cNvPicPr>
            <a:picLocks noChangeAspect="1"/>
          </p:cNvPicPr>
          <p:nvPr/>
        </p:nvPicPr>
        <p:blipFill rotWithShape="1">
          <a:blip r:embed="rId3"/>
          <a:srcRect l="4343" r="4445"/>
          <a:stretch/>
        </p:blipFill>
        <p:spPr>
          <a:xfrm>
            <a:off x="709786" y="257174"/>
            <a:ext cx="7724427" cy="4305788"/>
          </a:xfrm>
          <a:prstGeom prst="rect">
            <a:avLst/>
          </a:prstGeom>
        </p:spPr>
      </p:pic>
    </p:spTree>
    <p:extLst>
      <p:ext uri="{BB962C8B-B14F-4D97-AF65-F5344CB8AC3E}">
        <p14:creationId xmlns:p14="http://schemas.microsoft.com/office/powerpoint/2010/main" val="310902132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provides an extensive set of features for adding value to your analysis. </a:t>
            </a:r>
          </a:p>
          <a:p>
            <a:pPr marL="342900" indent="-342900">
              <a:buFont typeface="Arial" panose="020B0604020202020204" pitchFamily="34" charset="0"/>
              <a:buChar char="•"/>
            </a:pPr>
            <a:r>
              <a:rPr lang="en-US" sz="2400" dirty="0"/>
              <a:t>Trend lines allow you to more precisely identify outliers, determine which values fall within the predictions of certain models, and even make predictions of where measurements are expected. </a:t>
            </a:r>
          </a:p>
          <a:p>
            <a:pPr marL="342900" indent="-342900">
              <a:buFont typeface="Arial" panose="020B0604020202020204" pitchFamily="34" charset="0"/>
              <a:buChar char="•"/>
            </a:pPr>
            <a:r>
              <a:rPr lang="en-US" sz="2400" dirty="0"/>
              <a:t>Tableau gives extensive visibility into the trend models and even allows you to export data containing trend model predictions and residuals. </a:t>
            </a:r>
          </a:p>
        </p:txBody>
      </p:sp>
    </p:spTree>
    <p:extLst>
      <p:ext uri="{BB962C8B-B14F-4D97-AF65-F5344CB8AC3E}">
        <p14:creationId xmlns:p14="http://schemas.microsoft.com/office/powerpoint/2010/main" val="227007393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449</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9</a:t>
            </a:r>
          </a:p>
        </p:txBody>
      </p:sp>
    </p:spTree>
    <p:extLst>
      <p:ext uri="{BB962C8B-B14F-4D97-AF65-F5344CB8AC3E}">
        <p14:creationId xmlns:p14="http://schemas.microsoft.com/office/powerpoint/2010/main" val="906349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2DC14BB-F8B5-4F13-B154-38F6F3D1A633}"/>
              </a:ext>
            </a:extLst>
          </p:cNvPr>
          <p:cNvPicPr>
            <a:picLocks noChangeAspect="1"/>
          </p:cNvPicPr>
          <p:nvPr/>
        </p:nvPicPr>
        <p:blipFill rotWithShape="1">
          <a:blip r:embed="rId3"/>
          <a:srcRect l="34159" r="34159"/>
          <a:stretch/>
        </p:blipFill>
        <p:spPr>
          <a:xfrm>
            <a:off x="3867364" y="0"/>
            <a:ext cx="1558076" cy="4695092"/>
          </a:xfrm>
          <a:prstGeom prst="rect">
            <a:avLst/>
          </a:prstGeom>
        </p:spPr>
      </p:pic>
    </p:spTree>
    <p:extLst>
      <p:ext uri="{BB962C8B-B14F-4D97-AF65-F5344CB8AC3E}">
        <p14:creationId xmlns:p14="http://schemas.microsoft.com/office/powerpoint/2010/main" val="81144191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699890"/>
            <a:ext cx="9143999" cy="93679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10. Advanced Visualizations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791" y="4273405"/>
            <a:ext cx="1076204" cy="400295"/>
          </a:xfrm>
          <a:prstGeom prst="rect">
            <a:avLst/>
          </a:prstGeom>
        </p:spPr>
      </p:pic>
    </p:spTree>
    <p:extLst>
      <p:ext uri="{BB962C8B-B14F-4D97-AF65-F5344CB8AC3E}">
        <p14:creationId xmlns:p14="http://schemas.microsoft.com/office/powerpoint/2010/main" val="3522934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Advanced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r>
              <a:rPr lang="en-US" sz="2200" dirty="0"/>
              <a:t>We'll consider the following topics:</a:t>
            </a:r>
          </a:p>
          <a:p>
            <a:pPr marL="342900" indent="-342900">
              <a:buFont typeface="Arial" panose="020B0604020202020204" pitchFamily="34" charset="0"/>
              <a:buChar char="•"/>
            </a:pPr>
            <a:r>
              <a:rPr lang="en-US" sz="2200" dirty="0"/>
              <a:t>Advanced visualizations – when and why to use them</a:t>
            </a:r>
          </a:p>
          <a:p>
            <a:pPr marL="342900" indent="-342900">
              <a:buFont typeface="Arial" panose="020B0604020202020204" pitchFamily="34" charset="0"/>
              <a:buChar char="•"/>
            </a:pPr>
            <a:r>
              <a:rPr lang="en-US" sz="2200" dirty="0"/>
              <a:t>Slope charts and bump charts</a:t>
            </a:r>
          </a:p>
          <a:p>
            <a:pPr marL="342900" indent="-342900">
              <a:buFont typeface="Arial" panose="020B0604020202020204" pitchFamily="34" charset="0"/>
              <a:buChar char="•"/>
            </a:pPr>
            <a:r>
              <a:rPr lang="en-US" sz="2200" dirty="0"/>
              <a:t>Waterfall charts</a:t>
            </a:r>
          </a:p>
          <a:p>
            <a:pPr marL="342900" indent="-342900">
              <a:buFont typeface="Arial" panose="020B0604020202020204" pitchFamily="34" charset="0"/>
              <a:buChar char="•"/>
            </a:pPr>
            <a:r>
              <a:rPr lang="en-US" sz="2200" dirty="0"/>
              <a:t>Step lines and jump lines</a:t>
            </a:r>
          </a:p>
          <a:p>
            <a:pPr marL="342900" indent="-342900">
              <a:buFont typeface="Arial" panose="020B0604020202020204" pitchFamily="34" charset="0"/>
              <a:buChar char="•"/>
            </a:pPr>
            <a:r>
              <a:rPr lang="en-US" sz="2200" dirty="0"/>
              <a:t>Spark lines</a:t>
            </a:r>
          </a:p>
          <a:p>
            <a:pPr marL="342900" indent="-342900">
              <a:buFont typeface="Arial" panose="020B0604020202020204" pitchFamily="34" charset="0"/>
              <a:buChar char="•"/>
            </a:pPr>
            <a:r>
              <a:rPr lang="en-US" sz="2200" dirty="0"/>
              <a:t>Dumbbell charts</a:t>
            </a:r>
          </a:p>
          <a:p>
            <a:pPr marL="342900" indent="-342900">
              <a:buFont typeface="Arial" panose="020B0604020202020204" pitchFamily="34" charset="0"/>
              <a:buChar char="•"/>
            </a:pPr>
            <a:r>
              <a:rPr lang="en-US" sz="2200" dirty="0"/>
              <a:t>Unit/symbol charts</a:t>
            </a:r>
          </a:p>
          <a:p>
            <a:pPr marL="342900" indent="-342900">
              <a:buFont typeface="Arial" panose="020B0604020202020204" pitchFamily="34" charset="0"/>
              <a:buChar char="•"/>
            </a:pPr>
            <a:r>
              <a:rPr lang="en-US" sz="2200" dirty="0"/>
              <a:t>Marimekko charts</a:t>
            </a:r>
          </a:p>
          <a:p>
            <a:pPr marL="342900" indent="-342900">
              <a:buFont typeface="Arial" panose="020B0604020202020204" pitchFamily="34" charset="0"/>
              <a:buChar char="•"/>
            </a:pPr>
            <a:r>
              <a:rPr lang="en-US" sz="2200" dirty="0"/>
              <a:t>Animated visualizations</a:t>
            </a:r>
          </a:p>
        </p:txBody>
      </p:sp>
    </p:spTree>
    <p:extLst>
      <p:ext uri="{BB962C8B-B14F-4D97-AF65-F5344CB8AC3E}">
        <p14:creationId xmlns:p14="http://schemas.microsoft.com/office/powerpoint/2010/main" val="155295899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Advanced visualizations – when and why to use them</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visualization types we've seen up to this point will answer many, if not most, of the questions you have about your data. </a:t>
            </a:r>
          </a:p>
          <a:p>
            <a:pPr marL="342900" indent="-342900">
              <a:buFont typeface="Arial" panose="020B0604020202020204" pitchFamily="34" charset="0"/>
              <a:buChar char="•"/>
            </a:pPr>
            <a:r>
              <a:rPr lang="en-US" sz="2400" dirty="0"/>
              <a:t>If you are asking questions of when?, then a time series is the most likely solution. </a:t>
            </a:r>
          </a:p>
          <a:p>
            <a:pPr marL="342900" indent="-342900">
              <a:buFont typeface="Arial" panose="020B0604020202020204" pitchFamily="34" charset="0"/>
              <a:buChar char="•"/>
            </a:pPr>
            <a:r>
              <a:rPr lang="en-US" sz="2400" dirty="0"/>
              <a:t>If you are asking how much?, a bar chart gives a good, quick result. </a:t>
            </a:r>
          </a:p>
          <a:p>
            <a:pPr marL="342900" indent="-342900">
              <a:buFont typeface="Arial" panose="020B0604020202020204" pitchFamily="34" charset="0"/>
              <a:buChar char="•"/>
            </a:pPr>
            <a:r>
              <a:rPr lang="en-US" sz="2400" dirty="0"/>
              <a:t>But there are times when you'll ask questions that are better answered with a different type of visualization. </a:t>
            </a:r>
          </a:p>
        </p:txBody>
      </p:sp>
    </p:spTree>
    <p:extLst>
      <p:ext uri="{BB962C8B-B14F-4D97-AF65-F5344CB8AC3E}">
        <p14:creationId xmlns:p14="http://schemas.microsoft.com/office/powerpoint/2010/main" val="64292395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Slope charts and bump charts</a:t>
            </a:r>
          </a:p>
        </p:txBody>
      </p:sp>
      <p:pic>
        <p:nvPicPr>
          <p:cNvPr id="2" name="Picture 1">
            <a:extLst>
              <a:ext uri="{FF2B5EF4-FFF2-40B4-BE49-F238E27FC236}">
                <a16:creationId xmlns:a16="http://schemas.microsoft.com/office/drawing/2014/main" xmlns="" id="{9C47B9FB-83BB-4E8D-A6B6-BFB67300A52C}"/>
              </a:ext>
            </a:extLst>
          </p:cNvPr>
          <p:cNvPicPr>
            <a:picLocks noChangeAspect="1"/>
          </p:cNvPicPr>
          <p:nvPr/>
        </p:nvPicPr>
        <p:blipFill>
          <a:blip r:embed="rId3"/>
          <a:stretch>
            <a:fillRect/>
          </a:stretch>
        </p:blipFill>
        <p:spPr>
          <a:xfrm>
            <a:off x="1898056" y="1043508"/>
            <a:ext cx="5347887" cy="3651584"/>
          </a:xfrm>
          <a:prstGeom prst="rect">
            <a:avLst/>
          </a:prstGeom>
        </p:spPr>
      </p:pic>
    </p:spTree>
    <p:extLst>
      <p:ext uri="{BB962C8B-B14F-4D97-AF65-F5344CB8AC3E}">
        <p14:creationId xmlns:p14="http://schemas.microsoft.com/office/powerpoint/2010/main" val="276360613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59EC40B7-51FA-4163-A677-365647DAD60B}"/>
              </a:ext>
            </a:extLst>
          </p:cNvPr>
          <p:cNvPicPr>
            <a:picLocks noChangeAspect="1"/>
          </p:cNvPicPr>
          <p:nvPr/>
        </p:nvPicPr>
        <p:blipFill>
          <a:blip r:embed="rId3"/>
          <a:stretch>
            <a:fillRect/>
          </a:stretch>
        </p:blipFill>
        <p:spPr>
          <a:xfrm>
            <a:off x="638175" y="46892"/>
            <a:ext cx="7867650" cy="4648200"/>
          </a:xfrm>
          <a:prstGeom prst="rect">
            <a:avLst/>
          </a:prstGeom>
        </p:spPr>
      </p:pic>
    </p:spTree>
    <p:extLst>
      <p:ext uri="{BB962C8B-B14F-4D97-AF65-F5344CB8AC3E}">
        <p14:creationId xmlns:p14="http://schemas.microsoft.com/office/powerpoint/2010/main" val="75863055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Waterfall charts</a:t>
            </a:r>
          </a:p>
        </p:txBody>
      </p:sp>
      <p:pic>
        <p:nvPicPr>
          <p:cNvPr id="2" name="Picture 1">
            <a:extLst>
              <a:ext uri="{FF2B5EF4-FFF2-40B4-BE49-F238E27FC236}">
                <a16:creationId xmlns:a16="http://schemas.microsoft.com/office/drawing/2014/main" xmlns="" id="{9899F90B-E5C9-486B-AC0F-B5B66D09F333}"/>
              </a:ext>
            </a:extLst>
          </p:cNvPr>
          <p:cNvPicPr>
            <a:picLocks noChangeAspect="1"/>
          </p:cNvPicPr>
          <p:nvPr/>
        </p:nvPicPr>
        <p:blipFill>
          <a:blip r:embed="rId3"/>
          <a:stretch>
            <a:fillRect/>
          </a:stretch>
        </p:blipFill>
        <p:spPr>
          <a:xfrm>
            <a:off x="1710740" y="953977"/>
            <a:ext cx="5722520" cy="3741115"/>
          </a:xfrm>
          <a:prstGeom prst="rect">
            <a:avLst/>
          </a:prstGeom>
        </p:spPr>
      </p:pic>
    </p:spTree>
    <p:extLst>
      <p:ext uri="{BB962C8B-B14F-4D97-AF65-F5344CB8AC3E}">
        <p14:creationId xmlns:p14="http://schemas.microsoft.com/office/powerpoint/2010/main" val="14753441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Step lines and jump lines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72359"/>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With a mark type of Line, click the Path shelf and you'll see three options for Line Type:</a:t>
            </a:r>
          </a:p>
        </p:txBody>
      </p:sp>
      <p:pic>
        <p:nvPicPr>
          <p:cNvPr id="2" name="Picture 1">
            <a:extLst>
              <a:ext uri="{FF2B5EF4-FFF2-40B4-BE49-F238E27FC236}">
                <a16:creationId xmlns:a16="http://schemas.microsoft.com/office/drawing/2014/main" xmlns="" id="{7E5E3AB6-8B0A-48B7-9FF6-7FBEEC9F893F}"/>
              </a:ext>
            </a:extLst>
          </p:cNvPr>
          <p:cNvPicPr>
            <a:picLocks noChangeAspect="1"/>
          </p:cNvPicPr>
          <p:nvPr/>
        </p:nvPicPr>
        <p:blipFill rotWithShape="1">
          <a:blip r:embed="rId3"/>
          <a:srcRect l="30214" r="30817"/>
          <a:stretch/>
        </p:blipFill>
        <p:spPr>
          <a:xfrm>
            <a:off x="2983832" y="1966868"/>
            <a:ext cx="3176336" cy="2662517"/>
          </a:xfrm>
          <a:prstGeom prst="rect">
            <a:avLst/>
          </a:prstGeom>
        </p:spPr>
      </p:pic>
    </p:spTree>
    <p:extLst>
      <p:ext uri="{BB962C8B-B14F-4D97-AF65-F5344CB8AC3E}">
        <p14:creationId xmlns:p14="http://schemas.microsoft.com/office/powerpoint/2010/main" val="5468737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3D1EAF7-F078-40C0-9E7E-48209F68F4BE}"/>
              </a:ext>
            </a:extLst>
          </p:cNvPr>
          <p:cNvPicPr>
            <a:picLocks noChangeAspect="1"/>
          </p:cNvPicPr>
          <p:nvPr/>
        </p:nvPicPr>
        <p:blipFill>
          <a:blip r:embed="rId3"/>
          <a:stretch>
            <a:fillRect/>
          </a:stretch>
        </p:blipFill>
        <p:spPr>
          <a:xfrm>
            <a:off x="1634219" y="128372"/>
            <a:ext cx="5875562" cy="4566720"/>
          </a:xfrm>
          <a:prstGeom prst="rect">
            <a:avLst/>
          </a:prstGeom>
        </p:spPr>
      </p:pic>
    </p:spTree>
    <p:extLst>
      <p:ext uri="{BB962C8B-B14F-4D97-AF65-F5344CB8AC3E}">
        <p14:creationId xmlns:p14="http://schemas.microsoft.com/office/powerpoint/2010/main" val="40372485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Sparklines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Sparklines are visualizations that use multiple small line graphs that are designed to be read and compared quickly. </a:t>
            </a:r>
          </a:p>
          <a:p>
            <a:pPr marL="342900" indent="-342900">
              <a:buFont typeface="Arial" panose="020B0604020202020204" pitchFamily="34" charset="0"/>
              <a:buChar char="•"/>
            </a:pPr>
            <a:r>
              <a:rPr lang="en-US" sz="2400" dirty="0"/>
              <a:t>The goal of sparklines is to give a visualization that can be understood at a glance. </a:t>
            </a:r>
          </a:p>
          <a:p>
            <a:pPr marL="342900" indent="-342900">
              <a:buFont typeface="Arial" panose="020B0604020202020204" pitchFamily="34" charset="0"/>
              <a:buChar char="•"/>
            </a:pPr>
            <a:r>
              <a:rPr lang="en-US" sz="2400" dirty="0"/>
              <a:t>You aren't trying to communicate exact values, but rather give the audience the ability to quickly understand trends, movements, and patterns.</a:t>
            </a:r>
          </a:p>
        </p:txBody>
      </p:sp>
    </p:spTree>
    <p:extLst>
      <p:ext uri="{BB962C8B-B14F-4D97-AF65-F5344CB8AC3E}">
        <p14:creationId xmlns:p14="http://schemas.microsoft.com/office/powerpoint/2010/main" val="234918521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F1EAFAB4-7FEC-43F1-B681-6FA023DF44C9}"/>
              </a:ext>
            </a:extLst>
          </p:cNvPr>
          <p:cNvPicPr>
            <a:picLocks noChangeAspect="1"/>
          </p:cNvPicPr>
          <p:nvPr/>
        </p:nvPicPr>
        <p:blipFill>
          <a:blip r:embed="rId3"/>
          <a:stretch>
            <a:fillRect/>
          </a:stretch>
        </p:blipFill>
        <p:spPr>
          <a:xfrm>
            <a:off x="1837467" y="93397"/>
            <a:ext cx="5469065" cy="4601695"/>
          </a:xfrm>
          <a:prstGeom prst="rect">
            <a:avLst/>
          </a:prstGeom>
        </p:spPr>
      </p:pic>
    </p:spTree>
    <p:extLst>
      <p:ext uri="{BB962C8B-B14F-4D97-AF65-F5344CB8AC3E}">
        <p14:creationId xmlns:p14="http://schemas.microsoft.com/office/powerpoint/2010/main" val="1686279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Putting everything together in a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you'll need more than a single visualization to communicate the full story of the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these cases, Tableau makes it very easy for you to use multiple visualizations together on a dashboard.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Tableau, a dashboard is a collection of views, filters, parameters, images, and other objects that work together to communicate a data story. </a:t>
            </a:r>
          </a:p>
        </p:txBody>
      </p:sp>
    </p:spTree>
    <p:extLst>
      <p:ext uri="{BB962C8B-B14F-4D97-AF65-F5344CB8AC3E}">
        <p14:creationId xmlns:p14="http://schemas.microsoft.com/office/powerpoint/2010/main" val="87095508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Dumbbell charts</a:t>
            </a:r>
          </a:p>
        </p:txBody>
      </p:sp>
      <p:pic>
        <p:nvPicPr>
          <p:cNvPr id="2" name="Picture 1">
            <a:extLst>
              <a:ext uri="{FF2B5EF4-FFF2-40B4-BE49-F238E27FC236}">
                <a16:creationId xmlns:a16="http://schemas.microsoft.com/office/drawing/2014/main" xmlns="" id="{61AEA46E-60A3-441B-AF1D-B8A136BD3F1A}"/>
              </a:ext>
            </a:extLst>
          </p:cNvPr>
          <p:cNvPicPr>
            <a:picLocks noChangeAspect="1"/>
          </p:cNvPicPr>
          <p:nvPr/>
        </p:nvPicPr>
        <p:blipFill>
          <a:blip r:embed="rId3"/>
          <a:stretch>
            <a:fillRect/>
          </a:stretch>
        </p:blipFill>
        <p:spPr>
          <a:xfrm>
            <a:off x="1658603" y="1097717"/>
            <a:ext cx="5826793" cy="3428355"/>
          </a:xfrm>
          <a:prstGeom prst="rect">
            <a:avLst/>
          </a:prstGeom>
        </p:spPr>
      </p:pic>
    </p:spTree>
    <p:extLst>
      <p:ext uri="{BB962C8B-B14F-4D97-AF65-F5344CB8AC3E}">
        <p14:creationId xmlns:p14="http://schemas.microsoft.com/office/powerpoint/2010/main" val="12360075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Unit/symbol charts</a:t>
            </a:r>
          </a:p>
        </p:txBody>
      </p:sp>
      <p:pic>
        <p:nvPicPr>
          <p:cNvPr id="2" name="Picture 1">
            <a:extLst>
              <a:ext uri="{FF2B5EF4-FFF2-40B4-BE49-F238E27FC236}">
                <a16:creationId xmlns:a16="http://schemas.microsoft.com/office/drawing/2014/main" xmlns="" id="{FD6A88CE-B02A-4665-A4E1-E5EE153DCBE6}"/>
              </a:ext>
            </a:extLst>
          </p:cNvPr>
          <p:cNvPicPr>
            <a:picLocks noChangeAspect="1"/>
          </p:cNvPicPr>
          <p:nvPr/>
        </p:nvPicPr>
        <p:blipFill rotWithShape="1">
          <a:blip r:embed="rId3"/>
          <a:srcRect l="10735" r="11241"/>
          <a:stretch/>
        </p:blipFill>
        <p:spPr>
          <a:xfrm>
            <a:off x="2093495" y="1011669"/>
            <a:ext cx="4957010" cy="3600450"/>
          </a:xfrm>
          <a:prstGeom prst="rect">
            <a:avLst/>
          </a:prstGeom>
        </p:spPr>
      </p:pic>
    </p:spTree>
    <p:extLst>
      <p:ext uri="{BB962C8B-B14F-4D97-AF65-F5344CB8AC3E}">
        <p14:creationId xmlns:p14="http://schemas.microsoft.com/office/powerpoint/2010/main" val="76836103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Unit/symbol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The view was created with the following techniques: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view is filtered where Late Shipping is True. Late Shipping is a calculated field that determines if it took more than 14 days to ship an order. The code is as follows:</a:t>
            </a:r>
          </a:p>
          <a:p>
            <a:pPr marL="342900" indent="-342900">
              <a:buFont typeface="Arial" panose="020B0604020202020204" pitchFamily="34" charset="0"/>
              <a:buChar char="•"/>
            </a:pPr>
            <a:endParaRPr lang="en-US" sz="2400" dirty="0"/>
          </a:p>
          <a:p>
            <a:r>
              <a:rPr lang="en-US" sz="2400" dirty="0">
                <a:solidFill>
                  <a:srgbClr val="ED7D31"/>
                </a:solidFill>
              </a:rPr>
              <a:t>DATEDIFF('day', [Order Date], [Ship Date]) &gt; 14 </a:t>
            </a:r>
          </a:p>
        </p:txBody>
      </p:sp>
    </p:spTree>
    <p:extLst>
      <p:ext uri="{BB962C8B-B14F-4D97-AF65-F5344CB8AC3E}">
        <p14:creationId xmlns:p14="http://schemas.microsoft.com/office/powerpoint/2010/main" val="334441069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463</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6AB38EA2-5ACB-43E1-A375-EA99CBF2FCFB}"/>
              </a:ext>
            </a:extLst>
          </p:cNvPr>
          <p:cNvPicPr>
            <a:picLocks noChangeAspect="1"/>
          </p:cNvPicPr>
          <p:nvPr/>
        </p:nvPicPr>
        <p:blipFill rotWithShape="1">
          <a:blip r:embed="rId3"/>
          <a:srcRect l="2655" r="2818"/>
          <a:stretch/>
        </p:blipFill>
        <p:spPr>
          <a:xfrm>
            <a:off x="2551132" y="139142"/>
            <a:ext cx="4041735" cy="4491789"/>
          </a:xfrm>
          <a:prstGeom prst="rect">
            <a:avLst/>
          </a:prstGeom>
        </p:spPr>
      </p:pic>
    </p:spTree>
    <p:extLst>
      <p:ext uri="{BB962C8B-B14F-4D97-AF65-F5344CB8AC3E}">
        <p14:creationId xmlns:p14="http://schemas.microsoft.com/office/powerpoint/2010/main" val="272511549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Unit/symbol charts</a:t>
            </a:r>
          </a:p>
        </p:txBody>
      </p:sp>
      <p:pic>
        <p:nvPicPr>
          <p:cNvPr id="2" name="Picture 1">
            <a:extLst>
              <a:ext uri="{FF2B5EF4-FFF2-40B4-BE49-F238E27FC236}">
                <a16:creationId xmlns:a16="http://schemas.microsoft.com/office/drawing/2014/main" xmlns="" id="{B5AE8E94-AC06-4C9F-BE65-4DF04EE75F47}"/>
              </a:ext>
            </a:extLst>
          </p:cNvPr>
          <p:cNvPicPr>
            <a:picLocks noChangeAspect="1"/>
          </p:cNvPicPr>
          <p:nvPr/>
        </p:nvPicPr>
        <p:blipFill rotWithShape="1">
          <a:blip r:embed="rId3"/>
          <a:srcRect l="3582" r="3604"/>
          <a:stretch/>
        </p:blipFill>
        <p:spPr>
          <a:xfrm>
            <a:off x="788068" y="1177839"/>
            <a:ext cx="7567863" cy="3268111"/>
          </a:xfrm>
          <a:prstGeom prst="rect">
            <a:avLst/>
          </a:prstGeom>
        </p:spPr>
      </p:pic>
    </p:spTree>
    <p:extLst>
      <p:ext uri="{BB962C8B-B14F-4D97-AF65-F5344CB8AC3E}">
        <p14:creationId xmlns:p14="http://schemas.microsoft.com/office/powerpoint/2010/main" val="309538372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Marimekko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Marimekko chart (sometimes alternately called a Mekko chart) is similar to a vertically stacked bar chart, but additionally uses varying widths of bars to communicate additional information about the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Here, for example, is a Marimekko chart showing the breakdown of sales by region and department.</a:t>
            </a:r>
          </a:p>
        </p:txBody>
      </p:sp>
    </p:spTree>
    <p:extLst>
      <p:ext uri="{BB962C8B-B14F-4D97-AF65-F5344CB8AC3E}">
        <p14:creationId xmlns:p14="http://schemas.microsoft.com/office/powerpoint/2010/main" val="228758994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466</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87B2C74D-C2C7-4BB5-B6F5-B0C6D6F2D9BB}"/>
              </a:ext>
            </a:extLst>
          </p:cNvPr>
          <p:cNvPicPr>
            <a:picLocks noChangeAspect="1"/>
          </p:cNvPicPr>
          <p:nvPr/>
        </p:nvPicPr>
        <p:blipFill>
          <a:blip r:embed="rId3"/>
          <a:stretch>
            <a:fillRect/>
          </a:stretch>
        </p:blipFill>
        <p:spPr>
          <a:xfrm>
            <a:off x="638175" y="65942"/>
            <a:ext cx="7867650" cy="4629150"/>
          </a:xfrm>
          <a:prstGeom prst="rect">
            <a:avLst/>
          </a:prstGeom>
        </p:spPr>
      </p:pic>
    </p:spTree>
    <p:extLst>
      <p:ext uri="{BB962C8B-B14F-4D97-AF65-F5344CB8AC3E}">
        <p14:creationId xmlns:p14="http://schemas.microsoft.com/office/powerpoint/2010/main" val="32705191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Marimekko charts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83573" y="958813"/>
            <a:ext cx="7776853"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The calculated field Sales for Region calculates the x axis location for the right-side position of each bar. </a:t>
            </a:r>
          </a:p>
          <a:p>
            <a:pPr marL="342900" indent="-342900">
              <a:buFont typeface="Arial" panose="020B0604020202020204" pitchFamily="34" charset="0"/>
              <a:buChar char="•"/>
            </a:pPr>
            <a:r>
              <a:rPr lang="en-US" sz="2200" dirty="0"/>
              <a:t>The code is as follows:</a:t>
            </a:r>
          </a:p>
          <a:p>
            <a:r>
              <a:rPr lang="en-US" sz="2200" dirty="0">
                <a:solidFill>
                  <a:srgbClr val="ED7D31"/>
                </a:solidFill>
              </a:rPr>
              <a:t>IF FIRST() = 0 </a:t>
            </a:r>
          </a:p>
          <a:p>
            <a:r>
              <a:rPr lang="en-US" sz="2200" dirty="0">
                <a:solidFill>
                  <a:srgbClr val="ED7D31"/>
                </a:solidFill>
              </a:rPr>
              <a:t>    THEN MIN({EXCLUDE [Department] : SUM(Sales)}) </a:t>
            </a:r>
          </a:p>
          <a:p>
            <a:r>
              <a:rPr lang="en-US" sz="2200" dirty="0">
                <a:solidFill>
                  <a:srgbClr val="ED7D31"/>
                </a:solidFill>
              </a:rPr>
              <a:t>ELSEIF LOOKUP(MIN([Region]), -1) &lt;&gt; MIN([Region]) </a:t>
            </a:r>
          </a:p>
          <a:p>
            <a:r>
              <a:rPr lang="en-US" sz="2200" dirty="0">
                <a:solidFill>
                  <a:srgbClr val="ED7D31"/>
                </a:solidFill>
              </a:rPr>
              <a:t>    THEN PREVIOUS_VALUE(0) + MIN({EXCLUDE [Department] : SUM(Sales)}) </a:t>
            </a:r>
          </a:p>
          <a:p>
            <a:r>
              <a:rPr lang="en-US" sz="2200" dirty="0">
                <a:solidFill>
                  <a:srgbClr val="ED7D31"/>
                </a:solidFill>
              </a:rPr>
              <a:t>ELSE </a:t>
            </a:r>
          </a:p>
          <a:p>
            <a:r>
              <a:rPr lang="en-US" sz="2200" dirty="0">
                <a:solidFill>
                  <a:srgbClr val="ED7D31"/>
                </a:solidFill>
              </a:rPr>
              <a:t>    PREVIOUS_VALUE(0) </a:t>
            </a:r>
          </a:p>
          <a:p>
            <a:r>
              <a:rPr lang="en-US" sz="2200" dirty="0">
                <a:solidFill>
                  <a:srgbClr val="ED7D31"/>
                </a:solidFill>
              </a:rPr>
              <a:t>END</a:t>
            </a:r>
          </a:p>
        </p:txBody>
      </p:sp>
    </p:spTree>
    <p:extLst>
      <p:ext uri="{BB962C8B-B14F-4D97-AF65-F5344CB8AC3E}">
        <p14:creationId xmlns:p14="http://schemas.microsoft.com/office/powerpoint/2010/main" val="26561078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Animated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35447" y="1113032"/>
            <a:ext cx="7873106" cy="3397725"/>
          </a:xfrm>
          <a:prstGeom prst="rect">
            <a:avLst/>
          </a:prstGeom>
        </p:spPr>
        <p:txBody>
          <a:bodyPr vert="horz" wrap="square" lIns="0" tIns="12065" rIns="0" bIns="0" rtlCol="0">
            <a:spAutoFit/>
          </a:bodyPr>
          <a:lstStyle/>
          <a:p>
            <a:r>
              <a:rPr lang="en-US" sz="2200" dirty="0"/>
              <a:t>Consider leveraging animation to extend your analytical potential in a couple of ways:</a:t>
            </a:r>
          </a:p>
          <a:p>
            <a:endParaRPr lang="en-US" sz="2200" dirty="0"/>
          </a:p>
          <a:p>
            <a:pPr marL="342900" indent="-342900">
              <a:buFont typeface="Arial" panose="020B0604020202020204" pitchFamily="34" charset="0"/>
              <a:buChar char="•"/>
            </a:pPr>
            <a:r>
              <a:rPr lang="en-US" sz="2200" dirty="0"/>
              <a:t>Turn it on while exploring and analyzing your data. This allows you to gain analytical insights you might otherwise miss, such as seeing how far and in which direction marks in a scatterplot move as a filter changes.</a:t>
            </a:r>
          </a:p>
          <a:p>
            <a:pPr marL="342900" indent="-342900">
              <a:buFont typeface="Arial" panose="020B0604020202020204" pitchFamily="34" charset="0"/>
              <a:buChar char="•"/>
            </a:pPr>
            <a:r>
              <a:rPr lang="en-US" sz="2200" dirty="0"/>
              <a:t>Use it strategically to enhance the data story. Animation can be used to capture interest, draw attention to important elements, or build suspense toward a conclusion.</a:t>
            </a:r>
          </a:p>
        </p:txBody>
      </p:sp>
    </p:spTree>
    <p:extLst>
      <p:ext uri="{BB962C8B-B14F-4D97-AF65-F5344CB8AC3E}">
        <p14:creationId xmlns:p14="http://schemas.microsoft.com/office/powerpoint/2010/main" val="9539198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Enhancing analysis with animation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00873" y="1882473"/>
            <a:ext cx="3541738"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the following bar chart, which shows the correlation of Sales and Profit for each Department:</a:t>
            </a:r>
          </a:p>
        </p:txBody>
      </p:sp>
      <p:pic>
        <p:nvPicPr>
          <p:cNvPr id="2" name="Picture 1">
            <a:extLst>
              <a:ext uri="{FF2B5EF4-FFF2-40B4-BE49-F238E27FC236}">
                <a16:creationId xmlns:a16="http://schemas.microsoft.com/office/drawing/2014/main" xmlns="" id="{BA4C0865-F308-4FEB-B01E-DC949C013B1D}"/>
              </a:ext>
            </a:extLst>
          </p:cNvPr>
          <p:cNvPicPr>
            <a:picLocks noChangeAspect="1"/>
          </p:cNvPicPr>
          <p:nvPr/>
        </p:nvPicPr>
        <p:blipFill>
          <a:blip r:embed="rId3"/>
          <a:stretch>
            <a:fillRect/>
          </a:stretch>
        </p:blipFill>
        <p:spPr>
          <a:xfrm>
            <a:off x="4856003" y="1034708"/>
            <a:ext cx="3993694" cy="3631076"/>
          </a:xfrm>
          <a:prstGeom prst="rect">
            <a:avLst/>
          </a:prstGeom>
        </p:spPr>
      </p:pic>
    </p:spTree>
    <p:extLst>
      <p:ext uri="{BB962C8B-B14F-4D97-AF65-F5344CB8AC3E}">
        <p14:creationId xmlns:p14="http://schemas.microsoft.com/office/powerpoint/2010/main" val="4189974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032334"/>
            <a:ext cx="525780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dashboard interface</a:t>
            </a:r>
          </a:p>
        </p:txBody>
      </p:sp>
      <p:pic>
        <p:nvPicPr>
          <p:cNvPr id="2" name="Picture 1">
            <a:extLst>
              <a:ext uri="{FF2B5EF4-FFF2-40B4-BE49-F238E27FC236}">
                <a16:creationId xmlns:a16="http://schemas.microsoft.com/office/drawing/2014/main" xmlns="" id="{E29761EE-05BC-4AA2-A25B-79A1361338FF}"/>
              </a:ext>
            </a:extLst>
          </p:cNvPr>
          <p:cNvPicPr>
            <a:picLocks noChangeAspect="1"/>
          </p:cNvPicPr>
          <p:nvPr/>
        </p:nvPicPr>
        <p:blipFill rotWithShape="1">
          <a:blip r:embed="rId3"/>
          <a:srcRect l="34328" r="34658"/>
          <a:stretch/>
        </p:blipFill>
        <p:spPr>
          <a:xfrm>
            <a:off x="6797040" y="0"/>
            <a:ext cx="1326444" cy="4762500"/>
          </a:xfrm>
          <a:prstGeom prst="rect">
            <a:avLst/>
          </a:prstGeom>
        </p:spPr>
      </p:pic>
    </p:spTree>
    <p:extLst>
      <p:ext uri="{BB962C8B-B14F-4D97-AF65-F5344CB8AC3E}">
        <p14:creationId xmlns:p14="http://schemas.microsoft.com/office/powerpoint/2010/main" val="366859974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Enhancing analysis with animation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21106" y="1416525"/>
            <a:ext cx="5149778"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turn on animations for the view. To do this, use the menu to select Format | Animations… The Animations format pane will show on the left.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Use it to turn Animation on for the Selected Sheet:</a:t>
            </a:r>
          </a:p>
        </p:txBody>
      </p:sp>
      <p:pic>
        <p:nvPicPr>
          <p:cNvPr id="2" name="Picture 1">
            <a:extLst>
              <a:ext uri="{FF2B5EF4-FFF2-40B4-BE49-F238E27FC236}">
                <a16:creationId xmlns:a16="http://schemas.microsoft.com/office/drawing/2014/main" xmlns="" id="{9B4DBCA6-F5EE-472D-A596-2C3A850D0FDA}"/>
              </a:ext>
            </a:extLst>
          </p:cNvPr>
          <p:cNvPicPr>
            <a:picLocks noChangeAspect="1"/>
          </p:cNvPicPr>
          <p:nvPr/>
        </p:nvPicPr>
        <p:blipFill rotWithShape="1">
          <a:blip r:embed="rId3"/>
          <a:srcRect l="29826" r="29826"/>
          <a:stretch/>
        </p:blipFill>
        <p:spPr>
          <a:xfrm>
            <a:off x="6216316" y="1022824"/>
            <a:ext cx="1991648" cy="3578141"/>
          </a:xfrm>
          <a:prstGeom prst="rect">
            <a:avLst/>
          </a:prstGeom>
        </p:spPr>
      </p:pic>
    </p:spTree>
    <p:extLst>
      <p:ext uri="{BB962C8B-B14F-4D97-AF65-F5344CB8AC3E}">
        <p14:creationId xmlns:p14="http://schemas.microsoft.com/office/powerpoint/2010/main" val="175250022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Enhancing data storytelling with animation</a:t>
            </a:r>
          </a:p>
        </p:txBody>
      </p:sp>
      <p:pic>
        <p:nvPicPr>
          <p:cNvPr id="2" name="Picture 1">
            <a:extLst>
              <a:ext uri="{FF2B5EF4-FFF2-40B4-BE49-F238E27FC236}">
                <a16:creationId xmlns:a16="http://schemas.microsoft.com/office/drawing/2014/main" xmlns="" id="{909E1A84-F044-41EE-8392-F42D27771B0F}"/>
              </a:ext>
            </a:extLst>
          </p:cNvPr>
          <p:cNvPicPr>
            <a:picLocks noChangeAspect="1"/>
          </p:cNvPicPr>
          <p:nvPr/>
        </p:nvPicPr>
        <p:blipFill rotWithShape="1">
          <a:blip r:embed="rId3"/>
          <a:srcRect l="13978" r="14155"/>
          <a:stretch/>
        </p:blipFill>
        <p:spPr>
          <a:xfrm>
            <a:off x="6184911" y="987769"/>
            <a:ext cx="2341467" cy="3707323"/>
          </a:xfrm>
          <a:prstGeom prst="rect">
            <a:avLst/>
          </a:prstGeom>
        </p:spPr>
      </p:pic>
      <p:sp>
        <p:nvSpPr>
          <p:cNvPr id="6" name="object 2">
            <a:extLst>
              <a:ext uri="{FF2B5EF4-FFF2-40B4-BE49-F238E27FC236}">
                <a16:creationId xmlns:a16="http://schemas.microsoft.com/office/drawing/2014/main" xmlns="" id="{AF7FCE61-67BC-4498-9726-BEBD64C415B1}"/>
              </a:ext>
            </a:extLst>
          </p:cNvPr>
          <p:cNvSpPr txBox="1"/>
          <p:nvPr/>
        </p:nvSpPr>
        <p:spPr>
          <a:xfrm>
            <a:off x="508894" y="1173345"/>
            <a:ext cx="5218137"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Beyond providing analytical insight as you perform your data discovery and analysis, you can also leverage animation to more effectively drive interest and highlight decision points, opportunities, or risks in your data stories. </a:t>
            </a:r>
          </a:p>
          <a:p>
            <a:pPr marL="342900" indent="-342900">
              <a:buFont typeface="Arial" panose="020B0604020202020204" pitchFamily="34" charset="0"/>
              <a:buChar char="•"/>
            </a:pPr>
            <a:r>
              <a:rPr lang="en-US" sz="2400" dirty="0"/>
              <a:t>As an example, consider this view in the lesson 10 workbook:</a:t>
            </a:r>
          </a:p>
        </p:txBody>
      </p:sp>
    </p:spTree>
    <p:extLst>
      <p:ext uri="{BB962C8B-B14F-4D97-AF65-F5344CB8AC3E}">
        <p14:creationId xmlns:p14="http://schemas.microsoft.com/office/powerpoint/2010/main" val="48289236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39599"/>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covered a wide variety of advanced visualization types in this lesson!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We've considered slope and bump charts that show changes in rank or value, step and jump lines that show discretely changing values, and unit charts that help materialize abstract concepts.</a:t>
            </a:r>
          </a:p>
        </p:txBody>
      </p:sp>
    </p:spTree>
    <p:extLst>
      <p:ext uri="{BB962C8B-B14F-4D97-AF65-F5344CB8AC3E}">
        <p14:creationId xmlns:p14="http://schemas.microsoft.com/office/powerpoint/2010/main" val="392120534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473</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10</a:t>
            </a:r>
          </a:p>
        </p:txBody>
      </p:sp>
    </p:spTree>
    <p:extLst>
      <p:ext uri="{BB962C8B-B14F-4D97-AF65-F5344CB8AC3E}">
        <p14:creationId xmlns:p14="http://schemas.microsoft.com/office/powerpoint/2010/main" val="45530572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699890"/>
            <a:ext cx="9143999" cy="93679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11. Dynamic Dashboards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641" y="4275557"/>
            <a:ext cx="1070417" cy="398143"/>
          </a:xfrm>
          <a:prstGeom prst="rect">
            <a:avLst/>
          </a:prstGeom>
        </p:spPr>
      </p:pic>
    </p:spTree>
    <p:extLst>
      <p:ext uri="{BB962C8B-B14F-4D97-AF65-F5344CB8AC3E}">
        <p14:creationId xmlns:p14="http://schemas.microsoft.com/office/powerpoint/2010/main" val="13713361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Dynamic Dashboards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We'll consider the following types of dynamic interactivity: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Show/Hide buttons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Sheet swapping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Automatically showing and hiding controls</a:t>
            </a:r>
          </a:p>
        </p:txBody>
      </p:sp>
    </p:spTree>
    <p:extLst>
      <p:ext uri="{BB962C8B-B14F-4D97-AF65-F5344CB8AC3E}">
        <p14:creationId xmlns:p14="http://schemas.microsoft.com/office/powerpoint/2010/main" val="7184203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Show/Hide buttons</a:t>
            </a:r>
          </a:p>
        </p:txBody>
      </p:sp>
      <p:pic>
        <p:nvPicPr>
          <p:cNvPr id="2" name="Picture 1">
            <a:extLst>
              <a:ext uri="{FF2B5EF4-FFF2-40B4-BE49-F238E27FC236}">
                <a16:creationId xmlns:a16="http://schemas.microsoft.com/office/drawing/2014/main" xmlns="" id="{531E2E09-595E-4BAC-AFC8-97541ADA28E7}"/>
              </a:ext>
            </a:extLst>
          </p:cNvPr>
          <p:cNvPicPr>
            <a:picLocks noChangeAspect="1"/>
          </p:cNvPicPr>
          <p:nvPr/>
        </p:nvPicPr>
        <p:blipFill>
          <a:blip r:embed="rId3"/>
          <a:stretch>
            <a:fillRect/>
          </a:stretch>
        </p:blipFill>
        <p:spPr>
          <a:xfrm>
            <a:off x="968793" y="971031"/>
            <a:ext cx="7206414" cy="3681727"/>
          </a:xfrm>
          <a:prstGeom prst="rect">
            <a:avLst/>
          </a:prstGeom>
        </p:spPr>
      </p:pic>
    </p:spTree>
    <p:extLst>
      <p:ext uri="{BB962C8B-B14F-4D97-AF65-F5344CB8AC3E}">
        <p14:creationId xmlns:p14="http://schemas.microsoft.com/office/powerpoint/2010/main" val="390437630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Show/Hide buttons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8" y="986052"/>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 this dashboard, we've added a vertical layout container floating over the map. </a:t>
            </a:r>
          </a:p>
          <a:p>
            <a:pPr marL="342900" indent="-342900">
              <a:buFont typeface="Arial" panose="020B0604020202020204" pitchFamily="34" charset="0"/>
              <a:buChar char="•"/>
            </a:pPr>
            <a:r>
              <a:rPr lang="en-US" sz="2400" dirty="0"/>
              <a:t>When we select Add Show/Hide Button, Tableau adds a small button to the dashboard:</a:t>
            </a:r>
          </a:p>
        </p:txBody>
      </p:sp>
      <p:pic>
        <p:nvPicPr>
          <p:cNvPr id="2" name="Picture 1">
            <a:extLst>
              <a:ext uri="{FF2B5EF4-FFF2-40B4-BE49-F238E27FC236}">
                <a16:creationId xmlns:a16="http://schemas.microsoft.com/office/drawing/2014/main" xmlns="" id="{46F283E3-174E-485A-972D-4339B86995BC}"/>
              </a:ext>
            </a:extLst>
          </p:cNvPr>
          <p:cNvPicPr>
            <a:picLocks noChangeAspect="1"/>
          </p:cNvPicPr>
          <p:nvPr/>
        </p:nvPicPr>
        <p:blipFill rotWithShape="1">
          <a:blip r:embed="rId3"/>
          <a:srcRect l="18843" r="18991"/>
          <a:stretch/>
        </p:blipFill>
        <p:spPr>
          <a:xfrm>
            <a:off x="2875547" y="2532917"/>
            <a:ext cx="3392905" cy="2162175"/>
          </a:xfrm>
          <a:prstGeom prst="rect">
            <a:avLst/>
          </a:prstGeom>
        </p:spPr>
      </p:pic>
    </p:spTree>
    <p:extLst>
      <p:ext uri="{BB962C8B-B14F-4D97-AF65-F5344CB8AC3E}">
        <p14:creationId xmlns:p14="http://schemas.microsoft.com/office/powerpoint/2010/main" val="288214085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Show/Hide buttons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36705" y="1903012"/>
            <a:ext cx="3446720"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may edit the button's appearance and actions using the button's dropdown to select Edit Button...:</a:t>
            </a:r>
          </a:p>
        </p:txBody>
      </p:sp>
      <p:pic>
        <p:nvPicPr>
          <p:cNvPr id="2" name="Picture 1">
            <a:extLst>
              <a:ext uri="{FF2B5EF4-FFF2-40B4-BE49-F238E27FC236}">
                <a16:creationId xmlns:a16="http://schemas.microsoft.com/office/drawing/2014/main" xmlns="" id="{76132A51-DEEA-4607-A436-D7CDC837D219}"/>
              </a:ext>
            </a:extLst>
          </p:cNvPr>
          <p:cNvPicPr>
            <a:picLocks noChangeAspect="1"/>
          </p:cNvPicPr>
          <p:nvPr/>
        </p:nvPicPr>
        <p:blipFill>
          <a:blip r:embed="rId3"/>
          <a:stretch>
            <a:fillRect/>
          </a:stretch>
        </p:blipFill>
        <p:spPr>
          <a:xfrm>
            <a:off x="4333403" y="1050757"/>
            <a:ext cx="4518039" cy="3563352"/>
          </a:xfrm>
          <a:prstGeom prst="rect">
            <a:avLst/>
          </a:prstGeom>
        </p:spPr>
      </p:pic>
    </p:spTree>
    <p:extLst>
      <p:ext uri="{BB962C8B-B14F-4D97-AF65-F5344CB8AC3E}">
        <p14:creationId xmlns:p14="http://schemas.microsoft.com/office/powerpoint/2010/main" val="214364846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Show/Hide buttons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398826" y="1143809"/>
            <a:ext cx="5563043"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Additionally, the container has been given a border and a semi-transparent background so that the map is slightly visible beneath the container.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was accomplished by selecting the container and then using the Layout tab of the Dashboard pane, as shown here:</a:t>
            </a:r>
          </a:p>
        </p:txBody>
      </p:sp>
      <p:pic>
        <p:nvPicPr>
          <p:cNvPr id="2" name="Picture 1">
            <a:extLst>
              <a:ext uri="{FF2B5EF4-FFF2-40B4-BE49-F238E27FC236}">
                <a16:creationId xmlns:a16="http://schemas.microsoft.com/office/drawing/2014/main" xmlns="" id="{FCECDF1C-533B-4A3C-8DD7-00F5ED270334}"/>
              </a:ext>
            </a:extLst>
          </p:cNvPr>
          <p:cNvPicPr>
            <a:picLocks noChangeAspect="1"/>
          </p:cNvPicPr>
          <p:nvPr/>
        </p:nvPicPr>
        <p:blipFill rotWithShape="1">
          <a:blip r:embed="rId3"/>
          <a:srcRect l="31750" r="32181"/>
          <a:stretch/>
        </p:blipFill>
        <p:spPr>
          <a:xfrm>
            <a:off x="6360695" y="78465"/>
            <a:ext cx="2205789" cy="4508244"/>
          </a:xfrm>
          <a:prstGeom prst="rect">
            <a:avLst/>
          </a:prstGeom>
        </p:spPr>
      </p:pic>
    </p:spTree>
    <p:extLst>
      <p:ext uri="{BB962C8B-B14F-4D97-AF65-F5344CB8AC3E}">
        <p14:creationId xmlns:p14="http://schemas.microsoft.com/office/powerpoint/2010/main" val="2634684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4157AAB8-2572-4865-A3EE-13735837E4A6}"/>
              </a:ext>
            </a:extLst>
          </p:cNvPr>
          <p:cNvPicPr>
            <a:picLocks noChangeAspect="1"/>
          </p:cNvPicPr>
          <p:nvPr/>
        </p:nvPicPr>
        <p:blipFill rotWithShape="1">
          <a:blip r:embed="rId3"/>
          <a:srcRect l="2807" r="2300"/>
          <a:stretch/>
        </p:blipFill>
        <p:spPr>
          <a:xfrm>
            <a:off x="1985009" y="26059"/>
            <a:ext cx="5173981" cy="4669033"/>
          </a:xfrm>
          <a:prstGeom prst="rect">
            <a:avLst/>
          </a:prstGeom>
        </p:spPr>
      </p:pic>
    </p:spTree>
    <p:extLst>
      <p:ext uri="{BB962C8B-B14F-4D97-AF65-F5344CB8AC3E}">
        <p14:creationId xmlns:p14="http://schemas.microsoft.com/office/powerpoint/2010/main" val="413435906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ECC4A57-AB11-47F9-89A7-E06C514901E4}"/>
              </a:ext>
            </a:extLst>
          </p:cNvPr>
          <p:cNvPicPr>
            <a:picLocks noChangeAspect="1"/>
          </p:cNvPicPr>
          <p:nvPr/>
        </p:nvPicPr>
        <p:blipFill rotWithShape="1">
          <a:blip r:embed="rId3"/>
          <a:srcRect l="4864" r="4616"/>
          <a:stretch/>
        </p:blipFill>
        <p:spPr>
          <a:xfrm>
            <a:off x="1965158" y="115263"/>
            <a:ext cx="5213684" cy="4579829"/>
          </a:xfrm>
          <a:prstGeom prst="rect">
            <a:avLst/>
          </a:prstGeom>
        </p:spPr>
      </p:pic>
    </p:spTree>
    <p:extLst>
      <p:ext uri="{BB962C8B-B14F-4D97-AF65-F5344CB8AC3E}">
        <p14:creationId xmlns:p14="http://schemas.microsoft.com/office/powerpoint/2010/main" val="152872879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3793958"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Show/Hide buttons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07090" y="1634126"/>
            <a:ext cx="3793959"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another example in the lesson 11 Complete workbook that illustrates the possibility of showing and hiding instructions:</a:t>
            </a:r>
          </a:p>
        </p:txBody>
      </p:sp>
      <p:pic>
        <p:nvPicPr>
          <p:cNvPr id="2" name="Picture 1">
            <a:extLst>
              <a:ext uri="{FF2B5EF4-FFF2-40B4-BE49-F238E27FC236}">
                <a16:creationId xmlns:a16="http://schemas.microsoft.com/office/drawing/2014/main" xmlns="" id="{D41238EF-948B-4300-900D-1B4644951E06}"/>
              </a:ext>
            </a:extLst>
          </p:cNvPr>
          <p:cNvPicPr>
            <a:picLocks noChangeAspect="1"/>
          </p:cNvPicPr>
          <p:nvPr/>
        </p:nvPicPr>
        <p:blipFill rotWithShape="1">
          <a:blip r:embed="rId3"/>
          <a:srcRect l="2699" r="2699"/>
          <a:stretch/>
        </p:blipFill>
        <p:spPr>
          <a:xfrm>
            <a:off x="4350804" y="230865"/>
            <a:ext cx="4470021" cy="4329911"/>
          </a:xfrm>
          <a:prstGeom prst="rect">
            <a:avLst/>
          </a:prstGeom>
        </p:spPr>
      </p:pic>
    </p:spTree>
    <p:extLst>
      <p:ext uri="{BB962C8B-B14F-4D97-AF65-F5344CB8AC3E}">
        <p14:creationId xmlns:p14="http://schemas.microsoft.com/office/powerpoint/2010/main" val="144910853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Sheet swapping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Sheet swapping, sometimes also called sheet selection, is a technique in which views are dynamically shown and hidden on a dashboard, often with the appearance of swapping one view for another.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dynamic hiding and showing of views on a dashboard has an even broader application. </a:t>
            </a:r>
          </a:p>
        </p:txBody>
      </p:sp>
    </p:spTree>
    <p:extLst>
      <p:ext uri="{BB962C8B-B14F-4D97-AF65-F5344CB8AC3E}">
        <p14:creationId xmlns:p14="http://schemas.microsoft.com/office/powerpoint/2010/main" val="55455962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Basic principles of sheet swapping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3336170"/>
          </a:xfrm>
          <a:prstGeom prst="rect">
            <a:avLst/>
          </a:prstGeom>
        </p:spPr>
        <p:txBody>
          <a:bodyPr vert="horz" wrap="square" lIns="0" tIns="12065" rIns="0" bIns="0" rtlCol="0">
            <a:spAutoFit/>
          </a:bodyPr>
          <a:lstStyle/>
          <a:p>
            <a:r>
              <a:rPr lang="en-US" sz="2400" dirty="0"/>
              <a:t>The basic principles are relatively simple. A view on a dashboard collapses when the following occur: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At least one field is on rows or columns</a:t>
            </a:r>
          </a:p>
          <a:p>
            <a:pPr marL="342900" indent="-342900">
              <a:buFont typeface="Arial" panose="020B0604020202020204" pitchFamily="34" charset="0"/>
              <a:buChar char="•"/>
            </a:pPr>
            <a:r>
              <a:rPr lang="en-US" sz="2400" dirty="0"/>
              <a:t>It is in a horizontal or vertical layout container</a:t>
            </a:r>
          </a:p>
          <a:p>
            <a:pPr marL="342900" indent="-342900">
              <a:buFont typeface="Arial" panose="020B0604020202020204" pitchFamily="34" charset="0"/>
              <a:buChar char="•"/>
            </a:pPr>
            <a:r>
              <a:rPr lang="en-US" sz="2400" dirty="0"/>
              <a:t>It does not have a fixed height or width and the layout container is not set to distribute items equally</a:t>
            </a:r>
          </a:p>
          <a:p>
            <a:pPr marL="342900" indent="-342900">
              <a:buFont typeface="Arial" panose="020B0604020202020204" pitchFamily="34" charset="0"/>
              <a:buChar char="•"/>
            </a:pPr>
            <a:r>
              <a:rPr lang="en-US" sz="2400" dirty="0"/>
              <a:t>A combination of filters or hiding prevents any marks from being rendered</a:t>
            </a:r>
          </a:p>
        </p:txBody>
      </p:sp>
    </p:spTree>
    <p:extLst>
      <p:ext uri="{BB962C8B-B14F-4D97-AF65-F5344CB8AC3E}">
        <p14:creationId xmlns:p14="http://schemas.microsoft.com/office/powerpoint/2010/main" val="185509578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1" y="1997241"/>
            <a:ext cx="4852737" cy="1036591"/>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Using sheet swapping to change views on a dashboard</a:t>
            </a:r>
          </a:p>
        </p:txBody>
      </p:sp>
      <p:pic>
        <p:nvPicPr>
          <p:cNvPr id="2" name="Picture 1">
            <a:extLst>
              <a:ext uri="{FF2B5EF4-FFF2-40B4-BE49-F238E27FC236}">
                <a16:creationId xmlns:a16="http://schemas.microsoft.com/office/drawing/2014/main" xmlns="" id="{DFC50039-C7F8-4E9A-BA76-98CD15A52617}"/>
              </a:ext>
            </a:extLst>
          </p:cNvPr>
          <p:cNvPicPr>
            <a:picLocks noChangeAspect="1"/>
          </p:cNvPicPr>
          <p:nvPr/>
        </p:nvPicPr>
        <p:blipFill rotWithShape="1">
          <a:blip r:embed="rId3"/>
          <a:srcRect l="5479" r="5323"/>
          <a:stretch/>
        </p:blipFill>
        <p:spPr>
          <a:xfrm>
            <a:off x="4977243" y="227366"/>
            <a:ext cx="3978279" cy="4467726"/>
          </a:xfrm>
          <a:prstGeom prst="rect">
            <a:avLst/>
          </a:prstGeom>
        </p:spPr>
      </p:pic>
    </p:spTree>
    <p:extLst>
      <p:ext uri="{BB962C8B-B14F-4D97-AF65-F5344CB8AC3E}">
        <p14:creationId xmlns:p14="http://schemas.microsoft.com/office/powerpoint/2010/main" val="67850603"/>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Using sheet swapping to change views on a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24935" y="1882473"/>
            <a:ext cx="3904337"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Create an integer parameter named Show Sheet with a list of String values set to Bar Chart and Map:</a:t>
            </a:r>
          </a:p>
        </p:txBody>
      </p:sp>
      <p:pic>
        <p:nvPicPr>
          <p:cNvPr id="2" name="Picture 1">
            <a:extLst>
              <a:ext uri="{FF2B5EF4-FFF2-40B4-BE49-F238E27FC236}">
                <a16:creationId xmlns:a16="http://schemas.microsoft.com/office/drawing/2014/main" xmlns="" id="{07A584ED-C921-42C9-B33A-4BEE533BA444}"/>
              </a:ext>
            </a:extLst>
          </p:cNvPr>
          <p:cNvPicPr>
            <a:picLocks noChangeAspect="1"/>
          </p:cNvPicPr>
          <p:nvPr/>
        </p:nvPicPr>
        <p:blipFill rotWithShape="1">
          <a:blip r:embed="rId3"/>
          <a:srcRect l="11143" r="11143"/>
          <a:stretch/>
        </p:blipFill>
        <p:spPr>
          <a:xfrm>
            <a:off x="4714730" y="1057414"/>
            <a:ext cx="3920380" cy="3508959"/>
          </a:xfrm>
          <a:prstGeom prst="rect">
            <a:avLst/>
          </a:prstGeom>
        </p:spPr>
      </p:pic>
    </p:spTree>
    <p:extLst>
      <p:ext uri="{BB962C8B-B14F-4D97-AF65-F5344CB8AC3E}">
        <p14:creationId xmlns:p14="http://schemas.microsoft.com/office/powerpoint/2010/main" val="425299734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Using sheet swapping to change views on a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20132" y="2067139"/>
            <a:ext cx="3378100"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Create another sheet named Map that shows a filled map of states by profit:</a:t>
            </a:r>
          </a:p>
        </p:txBody>
      </p:sp>
      <p:pic>
        <p:nvPicPr>
          <p:cNvPr id="2" name="Picture 1">
            <a:extLst>
              <a:ext uri="{FF2B5EF4-FFF2-40B4-BE49-F238E27FC236}">
                <a16:creationId xmlns:a16="http://schemas.microsoft.com/office/drawing/2014/main" xmlns="" id="{284C0B0A-6236-4A96-846E-97580FC3E223}"/>
              </a:ext>
            </a:extLst>
          </p:cNvPr>
          <p:cNvPicPr>
            <a:picLocks noChangeAspect="1"/>
          </p:cNvPicPr>
          <p:nvPr/>
        </p:nvPicPr>
        <p:blipFill rotWithShape="1">
          <a:blip r:embed="rId3"/>
          <a:srcRect l="10456" r="10813"/>
          <a:stretch/>
        </p:blipFill>
        <p:spPr>
          <a:xfrm>
            <a:off x="4220309" y="1150315"/>
            <a:ext cx="4403559" cy="3227722"/>
          </a:xfrm>
          <a:prstGeom prst="rect">
            <a:avLst/>
          </a:prstGeom>
        </p:spPr>
      </p:pic>
    </p:spTree>
    <p:extLst>
      <p:ext uri="{BB962C8B-B14F-4D97-AF65-F5344CB8AC3E}">
        <p14:creationId xmlns:p14="http://schemas.microsoft.com/office/powerpoint/2010/main" val="420749124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Using sheet swapping to change views on a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 a Horizontal layout container to the dashboard from the objects in the left window:</a:t>
            </a:r>
          </a:p>
        </p:txBody>
      </p:sp>
      <p:pic>
        <p:nvPicPr>
          <p:cNvPr id="2" name="Picture 1">
            <a:extLst>
              <a:ext uri="{FF2B5EF4-FFF2-40B4-BE49-F238E27FC236}">
                <a16:creationId xmlns:a16="http://schemas.microsoft.com/office/drawing/2014/main" xmlns="" id="{4CAC838A-E5E1-49EF-8326-58D41293604C}"/>
              </a:ext>
            </a:extLst>
          </p:cNvPr>
          <p:cNvPicPr>
            <a:picLocks noChangeAspect="1"/>
          </p:cNvPicPr>
          <p:nvPr/>
        </p:nvPicPr>
        <p:blipFill rotWithShape="1">
          <a:blip r:embed="rId3"/>
          <a:srcRect l="24834" r="24350"/>
          <a:stretch/>
        </p:blipFill>
        <p:spPr>
          <a:xfrm>
            <a:off x="2882486" y="2122780"/>
            <a:ext cx="3379028" cy="2382080"/>
          </a:xfrm>
          <a:prstGeom prst="rect">
            <a:avLst/>
          </a:prstGeom>
        </p:spPr>
      </p:pic>
    </p:spTree>
    <p:extLst>
      <p:ext uri="{BB962C8B-B14F-4D97-AF65-F5344CB8AC3E}">
        <p14:creationId xmlns:p14="http://schemas.microsoft.com/office/powerpoint/2010/main" val="34895411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Using sheet swapping to change views on a dashboard</a:t>
            </a:r>
          </a:p>
        </p:txBody>
      </p:sp>
      <p:pic>
        <p:nvPicPr>
          <p:cNvPr id="2" name="Picture 1">
            <a:extLst>
              <a:ext uri="{FF2B5EF4-FFF2-40B4-BE49-F238E27FC236}">
                <a16:creationId xmlns:a16="http://schemas.microsoft.com/office/drawing/2014/main" xmlns="" id="{F876F0B4-7B41-47AB-8EA4-E67F809DAD1A}"/>
              </a:ext>
            </a:extLst>
          </p:cNvPr>
          <p:cNvPicPr>
            <a:picLocks noChangeAspect="1"/>
          </p:cNvPicPr>
          <p:nvPr/>
        </p:nvPicPr>
        <p:blipFill rotWithShape="1">
          <a:blip r:embed="rId3"/>
          <a:srcRect l="5598" r="5292"/>
          <a:stretch/>
        </p:blipFill>
        <p:spPr>
          <a:xfrm>
            <a:off x="1070810" y="1078344"/>
            <a:ext cx="7002379" cy="3467100"/>
          </a:xfrm>
          <a:prstGeom prst="rect">
            <a:avLst/>
          </a:prstGeom>
        </p:spPr>
      </p:pic>
    </p:spTree>
    <p:extLst>
      <p:ext uri="{BB962C8B-B14F-4D97-AF65-F5344CB8AC3E}">
        <p14:creationId xmlns:p14="http://schemas.microsoft.com/office/powerpoint/2010/main" val="173180093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68FF5103-2712-4266-9B52-66E060DB9F99}"/>
              </a:ext>
            </a:extLst>
          </p:cNvPr>
          <p:cNvPicPr>
            <a:picLocks noChangeAspect="1"/>
          </p:cNvPicPr>
          <p:nvPr/>
        </p:nvPicPr>
        <p:blipFill>
          <a:blip r:embed="rId3"/>
          <a:stretch>
            <a:fillRect/>
          </a:stretch>
        </p:blipFill>
        <p:spPr>
          <a:xfrm>
            <a:off x="638175" y="469983"/>
            <a:ext cx="7867650" cy="3914775"/>
          </a:xfrm>
          <a:prstGeom prst="rect">
            <a:avLst/>
          </a:prstGeom>
        </p:spPr>
      </p:pic>
    </p:spTree>
    <p:extLst>
      <p:ext uri="{BB962C8B-B14F-4D97-AF65-F5344CB8AC3E}">
        <p14:creationId xmlns:p14="http://schemas.microsoft.com/office/powerpoint/2010/main" val="90988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your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the Sales size legend by clicking on it. Use the X option to remove the legend from the dashboard:</a:t>
            </a:r>
          </a:p>
        </p:txBody>
      </p:sp>
      <p:pic>
        <p:nvPicPr>
          <p:cNvPr id="2" name="Picture 1">
            <a:extLst>
              <a:ext uri="{FF2B5EF4-FFF2-40B4-BE49-F238E27FC236}">
                <a16:creationId xmlns:a16="http://schemas.microsoft.com/office/drawing/2014/main" xmlns="" id="{559E8053-C941-4C7B-87E5-65E55AD268C1}"/>
              </a:ext>
            </a:extLst>
          </p:cNvPr>
          <p:cNvPicPr>
            <a:picLocks noChangeAspect="1"/>
          </p:cNvPicPr>
          <p:nvPr/>
        </p:nvPicPr>
        <p:blipFill rotWithShape="1">
          <a:blip r:embed="rId3"/>
          <a:srcRect l="28264" r="27963"/>
          <a:stretch/>
        </p:blipFill>
        <p:spPr>
          <a:xfrm>
            <a:off x="2556510" y="2194484"/>
            <a:ext cx="4030980" cy="2328237"/>
          </a:xfrm>
          <a:prstGeom prst="rect">
            <a:avLst/>
          </a:prstGeom>
        </p:spPr>
      </p:pic>
    </p:spTree>
    <p:extLst>
      <p:ext uri="{BB962C8B-B14F-4D97-AF65-F5344CB8AC3E}">
        <p14:creationId xmlns:p14="http://schemas.microsoft.com/office/powerpoint/2010/main" val="370280988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Automatically showing and hiding other controls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26900" y="1246567"/>
            <a:ext cx="829020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Views will collapse when all data is filtered out.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However, other controls, such as quick filters, parameters, images, legends, and textboxes, will not collapse.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could use a Show/Hide button as we previously discussed, but often you'll want to show or hide these controls automatically as filters change, without forcing the user to take additional action.</a:t>
            </a:r>
          </a:p>
        </p:txBody>
      </p:sp>
    </p:spTree>
    <p:extLst>
      <p:ext uri="{BB962C8B-B14F-4D97-AF65-F5344CB8AC3E}">
        <p14:creationId xmlns:p14="http://schemas.microsoft.com/office/powerpoint/2010/main" val="197868535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Automatically showing and hiding other controls</a:t>
            </a:r>
          </a:p>
        </p:txBody>
      </p:sp>
      <p:pic>
        <p:nvPicPr>
          <p:cNvPr id="2" name="Picture 1">
            <a:extLst>
              <a:ext uri="{FF2B5EF4-FFF2-40B4-BE49-F238E27FC236}">
                <a16:creationId xmlns:a16="http://schemas.microsoft.com/office/drawing/2014/main" xmlns="" id="{B4CDB35D-327E-4F17-B6CB-6C54A97DE7AB}"/>
              </a:ext>
            </a:extLst>
          </p:cNvPr>
          <p:cNvPicPr>
            <a:picLocks noChangeAspect="1"/>
          </p:cNvPicPr>
          <p:nvPr/>
        </p:nvPicPr>
        <p:blipFill>
          <a:blip r:embed="rId3"/>
          <a:stretch>
            <a:fillRect/>
          </a:stretch>
        </p:blipFill>
        <p:spPr>
          <a:xfrm>
            <a:off x="1228725" y="1132742"/>
            <a:ext cx="6686550" cy="3562350"/>
          </a:xfrm>
          <a:prstGeom prst="rect">
            <a:avLst/>
          </a:prstGeom>
        </p:spPr>
      </p:pic>
    </p:spTree>
    <p:extLst>
      <p:ext uri="{BB962C8B-B14F-4D97-AF65-F5344CB8AC3E}">
        <p14:creationId xmlns:p14="http://schemas.microsoft.com/office/powerpoint/2010/main" val="127748921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Automatically showing and hiding other controls</a:t>
            </a:r>
          </a:p>
        </p:txBody>
      </p:sp>
      <p:pic>
        <p:nvPicPr>
          <p:cNvPr id="2" name="Picture 1">
            <a:extLst>
              <a:ext uri="{FF2B5EF4-FFF2-40B4-BE49-F238E27FC236}">
                <a16:creationId xmlns:a16="http://schemas.microsoft.com/office/drawing/2014/main" xmlns="" id="{D116B7DB-8630-4D53-83E7-CAE49FEA0E8B}"/>
              </a:ext>
            </a:extLst>
          </p:cNvPr>
          <p:cNvPicPr>
            <a:picLocks noChangeAspect="1"/>
          </p:cNvPicPr>
          <p:nvPr/>
        </p:nvPicPr>
        <p:blipFill>
          <a:blip r:embed="rId3"/>
          <a:stretch>
            <a:fillRect/>
          </a:stretch>
        </p:blipFill>
        <p:spPr>
          <a:xfrm>
            <a:off x="657225" y="1536547"/>
            <a:ext cx="7829550" cy="2705100"/>
          </a:xfrm>
          <a:prstGeom prst="rect">
            <a:avLst/>
          </a:prstGeom>
        </p:spPr>
      </p:pic>
    </p:spTree>
    <p:extLst>
      <p:ext uri="{BB962C8B-B14F-4D97-AF65-F5344CB8AC3E}">
        <p14:creationId xmlns:p14="http://schemas.microsoft.com/office/powerpoint/2010/main" val="383356182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Automatically showing and hiding other controls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73117"/>
            <a:ext cx="7596822" cy="935513"/>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When Bar Chart is selected, the Show/Hide Legend sheet collapses and the legend, which is no longer applicable to the view, falls under/hides behind the Floating Layout Container:</a:t>
            </a:r>
          </a:p>
        </p:txBody>
      </p:sp>
      <p:pic>
        <p:nvPicPr>
          <p:cNvPr id="2" name="Picture 1">
            <a:extLst>
              <a:ext uri="{FF2B5EF4-FFF2-40B4-BE49-F238E27FC236}">
                <a16:creationId xmlns:a16="http://schemas.microsoft.com/office/drawing/2014/main" xmlns="" id="{EA98738B-F14F-440E-A389-C4447E7CDD66}"/>
              </a:ext>
            </a:extLst>
          </p:cNvPr>
          <p:cNvPicPr>
            <a:picLocks noChangeAspect="1"/>
          </p:cNvPicPr>
          <p:nvPr/>
        </p:nvPicPr>
        <p:blipFill>
          <a:blip r:embed="rId3"/>
          <a:stretch>
            <a:fillRect/>
          </a:stretch>
        </p:blipFill>
        <p:spPr>
          <a:xfrm>
            <a:off x="638175" y="2180492"/>
            <a:ext cx="7867650" cy="2514600"/>
          </a:xfrm>
          <a:prstGeom prst="rect">
            <a:avLst/>
          </a:prstGeom>
        </p:spPr>
      </p:pic>
    </p:spTree>
    <p:extLst>
      <p:ext uri="{BB962C8B-B14F-4D97-AF65-F5344CB8AC3E}">
        <p14:creationId xmlns:p14="http://schemas.microsoft.com/office/powerpoint/2010/main" val="182112196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Creating truly dynamic dashboards give you incredible flexibility in your dashboard design. Show/Hide buttons give the end user the option to show or hide content on the dashboard.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Sheet-swapping techniques allow you to swap out which views are shown and also automatically show or hide controls or other content.</a:t>
            </a:r>
          </a:p>
        </p:txBody>
      </p:sp>
    </p:spTree>
    <p:extLst>
      <p:ext uri="{BB962C8B-B14F-4D97-AF65-F5344CB8AC3E}">
        <p14:creationId xmlns:p14="http://schemas.microsoft.com/office/powerpoint/2010/main" val="51554224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495</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11</a:t>
            </a:r>
          </a:p>
        </p:txBody>
      </p:sp>
    </p:spTree>
    <p:extLst>
      <p:ext uri="{BB962C8B-B14F-4D97-AF65-F5344CB8AC3E}">
        <p14:creationId xmlns:p14="http://schemas.microsoft.com/office/powerpoint/2010/main" val="287482005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3"/>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776561"/>
            <a:ext cx="9143999" cy="278345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12. Exploring Mapping and Advanced Geospatial Features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5790" y="4294208"/>
            <a:ext cx="958037" cy="356343"/>
          </a:xfrm>
          <a:prstGeom prst="rect">
            <a:avLst/>
          </a:prstGeom>
        </p:spPr>
      </p:pic>
    </p:spTree>
    <p:extLst>
      <p:ext uri="{BB962C8B-B14F-4D97-AF65-F5344CB8AC3E}">
        <p14:creationId xmlns:p14="http://schemas.microsoft.com/office/powerpoint/2010/main" val="334889913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Exploring Mapping and Advanced Geospatial Features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In this lesson, we'll cover the following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Overview of Tableau maps</a:t>
            </a:r>
          </a:p>
          <a:p>
            <a:pPr marL="342900" indent="-342900">
              <a:buFont typeface="Arial" panose="020B0604020202020204" pitchFamily="34" charset="0"/>
              <a:buChar char="•"/>
            </a:pPr>
            <a:r>
              <a:rPr lang="en-US" sz="2400" dirty="0"/>
              <a:t>Rendering maps with Tableau</a:t>
            </a:r>
          </a:p>
          <a:p>
            <a:pPr marL="342900" indent="-342900">
              <a:buFont typeface="Arial" panose="020B0604020202020204" pitchFamily="34" charset="0"/>
              <a:buChar char="•"/>
            </a:pPr>
            <a:r>
              <a:rPr lang="en-US" sz="2400" dirty="0"/>
              <a:t>Using geospatial data</a:t>
            </a:r>
          </a:p>
          <a:p>
            <a:pPr marL="342900" indent="-342900">
              <a:buFont typeface="Arial" panose="020B0604020202020204" pitchFamily="34" charset="0"/>
              <a:buChar char="•"/>
            </a:pPr>
            <a:r>
              <a:rPr lang="en-US" sz="2400" dirty="0"/>
              <a:t>Leveraging spatial functions</a:t>
            </a:r>
          </a:p>
          <a:p>
            <a:pPr marL="342900" indent="-342900">
              <a:buFont typeface="Arial" panose="020B0604020202020204" pitchFamily="34" charset="0"/>
              <a:buChar char="•"/>
            </a:pPr>
            <a:r>
              <a:rPr lang="en-US" sz="2400" dirty="0"/>
              <a:t>Creating custom territories</a:t>
            </a:r>
          </a:p>
          <a:p>
            <a:pPr marL="342900" indent="-342900">
              <a:buFont typeface="Arial" panose="020B0604020202020204" pitchFamily="34" charset="0"/>
              <a:buChar char="•"/>
            </a:pPr>
            <a:r>
              <a:rPr lang="en-US" sz="2400" dirty="0"/>
              <a:t>Tableau mapping: tips and tricks</a:t>
            </a:r>
          </a:p>
          <a:p>
            <a:pPr marL="342900" indent="-342900">
              <a:buFont typeface="Arial" panose="020B0604020202020204" pitchFamily="34" charset="0"/>
              <a:buChar char="•"/>
            </a:pPr>
            <a:r>
              <a:rPr lang="en-US" sz="2400" dirty="0"/>
              <a:t>Plotting data on background images</a:t>
            </a:r>
          </a:p>
        </p:txBody>
      </p:sp>
    </p:spTree>
    <p:extLst>
      <p:ext uri="{BB962C8B-B14F-4D97-AF65-F5344CB8AC3E}">
        <p14:creationId xmlns:p14="http://schemas.microsoft.com/office/powerpoint/2010/main" val="53438310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Overview of Tableau maps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contains an internal geographic database that allows it to recognize common geographic elements and render a mark at a specific latitude and longitude on a map.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many cases, such as with a country or state, Tableau also contains internal shapefiles that allow it to render the mark as a complex vector shape in the proper location. </a:t>
            </a:r>
          </a:p>
        </p:txBody>
      </p:sp>
    </p:spTree>
    <p:extLst>
      <p:ext uri="{BB962C8B-B14F-4D97-AF65-F5344CB8AC3E}">
        <p14:creationId xmlns:p14="http://schemas.microsoft.com/office/powerpoint/2010/main" val="173085250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Rendering maps with Tableau</a:t>
            </a:r>
          </a:p>
        </p:txBody>
      </p:sp>
      <p:pic>
        <p:nvPicPr>
          <p:cNvPr id="2" name="Picture 1">
            <a:extLst>
              <a:ext uri="{FF2B5EF4-FFF2-40B4-BE49-F238E27FC236}">
                <a16:creationId xmlns:a16="http://schemas.microsoft.com/office/drawing/2014/main" xmlns="" id="{47A3B222-700B-43E5-9508-D37A02FBC588}"/>
              </a:ext>
            </a:extLst>
          </p:cNvPr>
          <p:cNvPicPr>
            <a:picLocks noChangeAspect="1"/>
          </p:cNvPicPr>
          <p:nvPr/>
        </p:nvPicPr>
        <p:blipFill rotWithShape="1">
          <a:blip r:embed="rId3"/>
          <a:srcRect l="2333" r="2229"/>
          <a:stretch/>
        </p:blipFill>
        <p:spPr>
          <a:xfrm>
            <a:off x="1820778" y="998405"/>
            <a:ext cx="5502443" cy="3626978"/>
          </a:xfrm>
          <a:prstGeom prst="rect">
            <a:avLst/>
          </a:prstGeom>
        </p:spPr>
      </p:pic>
    </p:spTree>
    <p:extLst>
      <p:ext uri="{BB962C8B-B14F-4D97-AF65-F5344CB8AC3E}">
        <p14:creationId xmlns:p14="http://schemas.microsoft.com/office/powerpoint/2010/main" val="1691353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Taking Off with Tableau</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We will cover the following topics in this lesson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Connecting to data</a:t>
            </a:r>
          </a:p>
          <a:p>
            <a:pPr marL="342900" indent="-342900">
              <a:buFont typeface="Arial" panose="020B0604020202020204" pitchFamily="34" charset="0"/>
              <a:buChar char="•"/>
            </a:pPr>
            <a:r>
              <a:rPr lang="en-US" sz="2400" dirty="0"/>
              <a:t>Foundations for building visualizations</a:t>
            </a:r>
          </a:p>
          <a:p>
            <a:pPr marL="342900" indent="-342900">
              <a:buFont typeface="Arial" panose="020B0604020202020204" pitchFamily="34" charset="0"/>
              <a:buChar char="•"/>
            </a:pPr>
            <a:r>
              <a:rPr lang="en-US" sz="2400" dirty="0"/>
              <a:t>Creating bar charts</a:t>
            </a:r>
          </a:p>
          <a:p>
            <a:pPr marL="342900" indent="-342900">
              <a:buFont typeface="Arial" panose="020B0604020202020204" pitchFamily="34" charset="0"/>
              <a:buChar char="•"/>
            </a:pPr>
            <a:r>
              <a:rPr lang="en-US" sz="2400" dirty="0"/>
              <a:t>Creating line charts</a:t>
            </a:r>
          </a:p>
          <a:p>
            <a:pPr marL="342900" indent="-342900">
              <a:buFont typeface="Arial" panose="020B0604020202020204" pitchFamily="34" charset="0"/>
              <a:buChar char="•"/>
            </a:pPr>
            <a:r>
              <a:rPr lang="en-US" sz="2400" dirty="0"/>
              <a:t>Creating geographic visualizations</a:t>
            </a:r>
          </a:p>
          <a:p>
            <a:pPr marL="342900" indent="-342900">
              <a:buFont typeface="Arial" panose="020B0604020202020204" pitchFamily="34" charset="0"/>
              <a:buChar char="•"/>
            </a:pPr>
            <a:r>
              <a:rPr lang="en-US" sz="2400" dirty="0"/>
              <a:t>Using Show Me</a:t>
            </a:r>
          </a:p>
          <a:p>
            <a:pPr marL="342900" indent="-342900">
              <a:buFont typeface="Arial" panose="020B0604020202020204" pitchFamily="34" charset="0"/>
              <a:buChar char="•"/>
            </a:pPr>
            <a:r>
              <a:rPr lang="en-US" sz="2400" dirty="0"/>
              <a:t>Bringing everything together in a dashboard</a:t>
            </a:r>
          </a:p>
        </p:txBody>
      </p:sp>
      <p:pic>
        <p:nvPicPr>
          <p:cNvPr id="2" name="Picture 1">
            <a:extLst>
              <a:ext uri="{FF2B5EF4-FFF2-40B4-BE49-F238E27FC236}">
                <a16:creationId xmlns:a16="http://schemas.microsoft.com/office/drawing/2014/main" xmlns="" id="{9330A73A-9F54-4A29-9AA9-3D97BD503DCA}"/>
              </a:ext>
            </a:extLst>
          </p:cNvPr>
          <p:cNvPicPr>
            <a:picLocks noChangeAspect="1"/>
          </p:cNvPicPr>
          <p:nvPr/>
        </p:nvPicPr>
        <p:blipFill>
          <a:blip r:embed="rId3"/>
          <a:stretch>
            <a:fillRect/>
          </a:stretch>
        </p:blipFill>
        <p:spPr>
          <a:xfrm>
            <a:off x="6758940" y="2735404"/>
            <a:ext cx="1877377" cy="982204"/>
          </a:xfrm>
          <a:prstGeom prst="rect">
            <a:avLst/>
          </a:prstGeom>
        </p:spPr>
      </p:pic>
    </p:spTree>
    <p:extLst>
      <p:ext uri="{BB962C8B-B14F-4D97-AF65-F5344CB8AC3E}">
        <p14:creationId xmlns:p14="http://schemas.microsoft.com/office/powerpoint/2010/main" val="797564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your dashboard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24787"/>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each view (Sales by Department, Sales by Postal Code, and Sales over time), select the view by clicking on an empty area in the view. </a:t>
            </a:r>
          </a:p>
          <a:p>
            <a:pPr marL="342900" indent="-342900">
              <a:buFont typeface="Arial" panose="020B0604020202020204" pitchFamily="34" charset="0"/>
              <a:buChar char="•"/>
            </a:pPr>
            <a:r>
              <a:rPr lang="en-US" sz="2400" dirty="0"/>
              <a:t>Then, click on the Use as Filter option to make that view an interactive filter for the dashboard:</a:t>
            </a:r>
          </a:p>
        </p:txBody>
      </p:sp>
      <p:pic>
        <p:nvPicPr>
          <p:cNvPr id="2" name="Picture 1">
            <a:extLst>
              <a:ext uri="{FF2B5EF4-FFF2-40B4-BE49-F238E27FC236}">
                <a16:creationId xmlns:a16="http://schemas.microsoft.com/office/drawing/2014/main" xmlns="" id="{12BA8FED-B3C1-4A52-A112-B723E50773F1}"/>
              </a:ext>
            </a:extLst>
          </p:cNvPr>
          <p:cNvPicPr>
            <a:picLocks noChangeAspect="1"/>
          </p:cNvPicPr>
          <p:nvPr/>
        </p:nvPicPr>
        <p:blipFill rotWithShape="1">
          <a:blip r:embed="rId3"/>
          <a:srcRect l="6081" r="6206"/>
          <a:stretch/>
        </p:blipFill>
        <p:spPr>
          <a:xfrm>
            <a:off x="1016252" y="3114341"/>
            <a:ext cx="7111496" cy="1450039"/>
          </a:xfrm>
          <a:prstGeom prst="rect">
            <a:avLst/>
          </a:prstGeom>
        </p:spPr>
      </p:pic>
    </p:spTree>
    <p:extLst>
      <p:ext uri="{BB962C8B-B14F-4D97-AF65-F5344CB8AC3E}">
        <p14:creationId xmlns:p14="http://schemas.microsoft.com/office/powerpoint/2010/main" val="62562815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Customizing map layers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348472" y="2004777"/>
            <a:ext cx="4223528"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Use the menu to explore various options by selecting Map | Background Maps. Here, for example, is a Dark Map:</a:t>
            </a:r>
          </a:p>
        </p:txBody>
      </p:sp>
      <p:pic>
        <p:nvPicPr>
          <p:cNvPr id="2" name="Picture 1">
            <a:extLst>
              <a:ext uri="{FF2B5EF4-FFF2-40B4-BE49-F238E27FC236}">
                <a16:creationId xmlns:a16="http://schemas.microsoft.com/office/drawing/2014/main" xmlns="" id="{84E71100-2FD5-4566-A708-E992B13B703E}"/>
              </a:ext>
            </a:extLst>
          </p:cNvPr>
          <p:cNvPicPr>
            <a:picLocks noChangeAspect="1"/>
          </p:cNvPicPr>
          <p:nvPr/>
        </p:nvPicPr>
        <p:blipFill rotWithShape="1">
          <a:blip r:embed="rId3"/>
          <a:srcRect l="11659" r="11387"/>
          <a:stretch/>
        </p:blipFill>
        <p:spPr>
          <a:xfrm>
            <a:off x="4847343" y="1515977"/>
            <a:ext cx="3948185" cy="2836441"/>
          </a:xfrm>
          <a:prstGeom prst="rect">
            <a:avLst/>
          </a:prstGeom>
        </p:spPr>
      </p:pic>
    </p:spTree>
    <p:extLst>
      <p:ext uri="{BB962C8B-B14F-4D97-AF65-F5344CB8AC3E}">
        <p14:creationId xmlns:p14="http://schemas.microsoft.com/office/powerpoint/2010/main" val="234098044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4692316"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Customizing map layers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641478"/>
            <a:ext cx="5235477"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Additional layer options can be found by selecting Map | Map Layers from the menu.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opens a Map Layers pane that looks like this:</a:t>
            </a:r>
          </a:p>
        </p:txBody>
      </p:sp>
      <p:pic>
        <p:nvPicPr>
          <p:cNvPr id="2" name="Picture 1">
            <a:extLst>
              <a:ext uri="{FF2B5EF4-FFF2-40B4-BE49-F238E27FC236}">
                <a16:creationId xmlns:a16="http://schemas.microsoft.com/office/drawing/2014/main" xmlns="" id="{670D731C-4AEF-4B7F-B379-857DEBF3660E}"/>
              </a:ext>
            </a:extLst>
          </p:cNvPr>
          <p:cNvPicPr>
            <a:picLocks noChangeAspect="1"/>
          </p:cNvPicPr>
          <p:nvPr/>
        </p:nvPicPr>
        <p:blipFill rotWithShape="1">
          <a:blip r:embed="rId3"/>
          <a:srcRect l="31579" r="32410"/>
          <a:stretch/>
        </p:blipFill>
        <p:spPr>
          <a:xfrm>
            <a:off x="6583014" y="121230"/>
            <a:ext cx="1860884" cy="4479093"/>
          </a:xfrm>
          <a:prstGeom prst="rect">
            <a:avLst/>
          </a:prstGeom>
        </p:spPr>
      </p:pic>
    </p:spTree>
    <p:extLst>
      <p:ext uri="{BB962C8B-B14F-4D97-AF65-F5344CB8AC3E}">
        <p14:creationId xmlns:p14="http://schemas.microsoft.com/office/powerpoint/2010/main" val="31479529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Customizing map options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82240"/>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customize the map options available to end users. </a:t>
            </a:r>
          </a:p>
          <a:p>
            <a:pPr marL="342900" indent="-342900">
              <a:buFont typeface="Arial" panose="020B0604020202020204" pitchFamily="34" charset="0"/>
              <a:buChar char="•"/>
            </a:pPr>
            <a:r>
              <a:rPr lang="en-US" sz="2400" dirty="0"/>
              <a:t>Notice the controls that appear when you hover over the map:</a:t>
            </a:r>
          </a:p>
        </p:txBody>
      </p:sp>
      <p:pic>
        <p:nvPicPr>
          <p:cNvPr id="2" name="Picture 1">
            <a:extLst>
              <a:ext uri="{FF2B5EF4-FFF2-40B4-BE49-F238E27FC236}">
                <a16:creationId xmlns:a16="http://schemas.microsoft.com/office/drawing/2014/main" xmlns="" id="{383C00A9-9317-4E0C-AA84-697AE3EEAAAD}"/>
              </a:ext>
            </a:extLst>
          </p:cNvPr>
          <p:cNvPicPr>
            <a:picLocks noChangeAspect="1"/>
          </p:cNvPicPr>
          <p:nvPr/>
        </p:nvPicPr>
        <p:blipFill>
          <a:blip r:embed="rId3"/>
          <a:stretch>
            <a:fillRect/>
          </a:stretch>
        </p:blipFill>
        <p:spPr>
          <a:xfrm>
            <a:off x="1792831" y="2593384"/>
            <a:ext cx="5558338" cy="2057621"/>
          </a:xfrm>
          <a:prstGeom prst="rect">
            <a:avLst/>
          </a:prstGeom>
        </p:spPr>
      </p:pic>
    </p:spTree>
    <p:extLst>
      <p:ext uri="{BB962C8B-B14F-4D97-AF65-F5344CB8AC3E}">
        <p14:creationId xmlns:p14="http://schemas.microsoft.com/office/powerpoint/2010/main" val="219966807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Customizing map options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67139"/>
            <a:ext cx="3854558"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Additional options will appear when you select Map | Map Options from the top menu:</a:t>
            </a:r>
          </a:p>
        </p:txBody>
      </p:sp>
      <p:pic>
        <p:nvPicPr>
          <p:cNvPr id="2" name="Picture 1">
            <a:extLst>
              <a:ext uri="{FF2B5EF4-FFF2-40B4-BE49-F238E27FC236}">
                <a16:creationId xmlns:a16="http://schemas.microsoft.com/office/drawing/2014/main" xmlns="" id="{9862085A-AF47-4D8C-A345-91A59C95F8A3}"/>
              </a:ext>
            </a:extLst>
          </p:cNvPr>
          <p:cNvPicPr>
            <a:picLocks noChangeAspect="1"/>
          </p:cNvPicPr>
          <p:nvPr/>
        </p:nvPicPr>
        <p:blipFill rotWithShape="1">
          <a:blip r:embed="rId3"/>
          <a:srcRect l="37102" t="3057" r="36953" b="2418"/>
          <a:stretch/>
        </p:blipFill>
        <p:spPr>
          <a:xfrm>
            <a:off x="5879432" y="1237790"/>
            <a:ext cx="2326105" cy="3148207"/>
          </a:xfrm>
          <a:prstGeom prst="rect">
            <a:avLst/>
          </a:prstGeom>
        </p:spPr>
      </p:pic>
    </p:spTree>
    <p:extLst>
      <p:ext uri="{BB962C8B-B14F-4D97-AF65-F5344CB8AC3E}">
        <p14:creationId xmlns:p14="http://schemas.microsoft.com/office/powerpoint/2010/main" val="2096783053"/>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geospatial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99352" y="1214483"/>
            <a:ext cx="7945295" cy="3336170"/>
          </a:xfrm>
          <a:prstGeom prst="rect">
            <a:avLst/>
          </a:prstGeom>
        </p:spPr>
        <p:txBody>
          <a:bodyPr vert="horz" wrap="square" lIns="0" tIns="12065" rIns="0" bIns="0" rtlCol="0">
            <a:spAutoFit/>
          </a:bodyPr>
          <a:lstStyle/>
          <a:p>
            <a:r>
              <a:rPr lang="en-US" sz="2400" dirty="0"/>
              <a:t>We'll consider ways to use data that enable geospatial visualizations, including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Including Latitude and Longitude as values in your data.</a:t>
            </a:r>
          </a:p>
          <a:p>
            <a:pPr marL="342900" indent="-342900">
              <a:buFont typeface="Arial" panose="020B0604020202020204" pitchFamily="34" charset="0"/>
              <a:buChar char="•"/>
            </a:pPr>
            <a:r>
              <a:rPr lang="en-US" sz="2400" dirty="0"/>
              <a:t>Importing a .csv file containing definitions of Latitude and Longitude into Tableau's database.</a:t>
            </a:r>
          </a:p>
          <a:p>
            <a:pPr marL="342900" indent="-342900">
              <a:buFont typeface="Arial" panose="020B0604020202020204" pitchFamily="34" charset="0"/>
              <a:buChar char="•"/>
            </a:pPr>
            <a:r>
              <a:rPr lang="en-US" sz="2400" dirty="0"/>
              <a:t>Leveraging Tableau's ability to connect to various spatial files or databases that natively support spatial objects.</a:t>
            </a:r>
          </a:p>
        </p:txBody>
      </p:sp>
    </p:spTree>
    <p:extLst>
      <p:ext uri="{BB962C8B-B14F-4D97-AF65-F5344CB8AC3E}">
        <p14:creationId xmlns:p14="http://schemas.microsoft.com/office/powerpoint/2010/main" val="91044903"/>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Including latitude and longitude in your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15009"/>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Including latitude and longitude in your data gives you a lot of flexibility in your visualizations (and calculations).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example, while Tableau has built-in geocoding for countries, states, and zip codes, it does not provide geocoding at an address level. </a:t>
            </a:r>
          </a:p>
        </p:txBody>
      </p:sp>
    </p:spTree>
    <p:extLst>
      <p:ext uri="{BB962C8B-B14F-4D97-AF65-F5344CB8AC3E}">
        <p14:creationId xmlns:p14="http://schemas.microsoft.com/office/powerpoint/2010/main" val="77550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Including latitude and longitude in your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284497" y="2127669"/>
            <a:ext cx="3104148" cy="155106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You'll find the following example in the lesson 12 workbook using the Real Estate data source:</a:t>
            </a:r>
          </a:p>
        </p:txBody>
      </p:sp>
      <p:pic>
        <p:nvPicPr>
          <p:cNvPr id="2" name="Picture 1">
            <a:extLst>
              <a:ext uri="{FF2B5EF4-FFF2-40B4-BE49-F238E27FC236}">
                <a16:creationId xmlns:a16="http://schemas.microsoft.com/office/drawing/2014/main" xmlns="" id="{9106E754-B552-4E84-BD80-D27307820AEF}"/>
              </a:ext>
            </a:extLst>
          </p:cNvPr>
          <p:cNvPicPr>
            <a:picLocks noChangeAspect="1"/>
          </p:cNvPicPr>
          <p:nvPr/>
        </p:nvPicPr>
        <p:blipFill>
          <a:blip r:embed="rId3"/>
          <a:stretch>
            <a:fillRect/>
          </a:stretch>
        </p:blipFill>
        <p:spPr>
          <a:xfrm>
            <a:off x="3657600" y="1148793"/>
            <a:ext cx="5201903" cy="3505775"/>
          </a:xfrm>
          <a:prstGeom prst="rect">
            <a:avLst/>
          </a:prstGeom>
        </p:spPr>
      </p:pic>
    </p:spTree>
    <p:extLst>
      <p:ext uri="{BB962C8B-B14F-4D97-AF65-F5344CB8AC3E}">
        <p14:creationId xmlns:p14="http://schemas.microsoft.com/office/powerpoint/2010/main" val="87291544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Importing definitions into Tableau's geographic database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45426"/>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order to import from the menu, select Map | Geocoding | Import Custom Geocoding.... The import dialog contains a link to documentation describing the option in further detail:</a:t>
            </a:r>
          </a:p>
        </p:txBody>
      </p:sp>
      <p:pic>
        <p:nvPicPr>
          <p:cNvPr id="2" name="Picture 1">
            <a:extLst>
              <a:ext uri="{FF2B5EF4-FFF2-40B4-BE49-F238E27FC236}">
                <a16:creationId xmlns:a16="http://schemas.microsoft.com/office/drawing/2014/main" xmlns="" id="{03D390E6-92EF-4DF9-9578-234E7E385178}"/>
              </a:ext>
            </a:extLst>
          </p:cNvPr>
          <p:cNvPicPr>
            <a:picLocks noChangeAspect="1"/>
          </p:cNvPicPr>
          <p:nvPr/>
        </p:nvPicPr>
        <p:blipFill rotWithShape="1">
          <a:blip r:embed="rId3"/>
          <a:srcRect l="19548" r="19431"/>
          <a:stretch/>
        </p:blipFill>
        <p:spPr>
          <a:xfrm>
            <a:off x="2486526" y="2983964"/>
            <a:ext cx="4178969" cy="1562100"/>
          </a:xfrm>
          <a:prstGeom prst="rect">
            <a:avLst/>
          </a:prstGeom>
        </p:spPr>
      </p:pic>
    </p:spTree>
    <p:extLst>
      <p:ext uri="{BB962C8B-B14F-4D97-AF65-F5344CB8AC3E}">
        <p14:creationId xmlns:p14="http://schemas.microsoft.com/office/powerpoint/2010/main" val="237744676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Leveraging spatial objects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58922"/>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Spatial objects define geographic areas that can be as simple as a point and as complex as multi-sided polygons. </a:t>
            </a:r>
          </a:p>
          <a:p>
            <a:pPr marL="342900" indent="-342900">
              <a:buFont typeface="Arial" panose="020B0604020202020204" pitchFamily="34" charset="0"/>
              <a:buChar char="•"/>
            </a:pPr>
            <a:r>
              <a:rPr lang="en-US" sz="2400" dirty="0"/>
              <a:t>This allows you to render everything from custom trade areas to rivers, roads, and historic boundaries of counties and countries. </a:t>
            </a:r>
          </a:p>
          <a:p>
            <a:pPr marL="342900" indent="-342900">
              <a:buFont typeface="Arial" panose="020B0604020202020204" pitchFamily="34" charset="0"/>
              <a:buChar char="•"/>
            </a:pPr>
            <a:r>
              <a:rPr lang="en-US" sz="2400" dirty="0"/>
              <a:t>Spatial objects can be stored in spatial files and are supported by some relational databases as well.</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395191118"/>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Leveraging spatial objects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1663925" y="1142294"/>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 For example, is a map of US railroads:</a:t>
            </a:r>
          </a:p>
        </p:txBody>
      </p:sp>
      <p:pic>
        <p:nvPicPr>
          <p:cNvPr id="2" name="Picture 1">
            <a:extLst>
              <a:ext uri="{FF2B5EF4-FFF2-40B4-BE49-F238E27FC236}">
                <a16:creationId xmlns:a16="http://schemas.microsoft.com/office/drawing/2014/main" xmlns="" id="{7B6E80B4-C466-4226-8BA2-A30C65CBEA26}"/>
              </a:ext>
            </a:extLst>
          </p:cNvPr>
          <p:cNvPicPr>
            <a:picLocks noChangeAspect="1"/>
          </p:cNvPicPr>
          <p:nvPr/>
        </p:nvPicPr>
        <p:blipFill rotWithShape="1">
          <a:blip r:embed="rId3"/>
          <a:srcRect l="8456" r="8456"/>
          <a:stretch/>
        </p:blipFill>
        <p:spPr>
          <a:xfrm>
            <a:off x="2290010" y="1737406"/>
            <a:ext cx="4563979" cy="2882975"/>
          </a:xfrm>
          <a:prstGeom prst="rect">
            <a:avLst/>
          </a:prstGeom>
        </p:spPr>
      </p:pic>
    </p:spTree>
    <p:extLst>
      <p:ext uri="{BB962C8B-B14F-4D97-AF65-F5344CB8AC3E}">
        <p14:creationId xmlns:p14="http://schemas.microsoft.com/office/powerpoint/2010/main" val="3754115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50BE4630-CC9F-4B11-9B1C-84291C3B4367}"/>
              </a:ext>
            </a:extLst>
          </p:cNvPr>
          <p:cNvPicPr>
            <a:picLocks noChangeAspect="1"/>
          </p:cNvPicPr>
          <p:nvPr/>
        </p:nvPicPr>
        <p:blipFill>
          <a:blip r:embed="rId3"/>
          <a:stretch>
            <a:fillRect/>
          </a:stretch>
        </p:blipFill>
        <p:spPr>
          <a:xfrm>
            <a:off x="1637337" y="77372"/>
            <a:ext cx="5869325" cy="4617720"/>
          </a:xfrm>
          <a:prstGeom prst="rect">
            <a:avLst/>
          </a:prstGeom>
        </p:spPr>
      </p:pic>
    </p:spTree>
    <p:extLst>
      <p:ext uri="{BB962C8B-B14F-4D97-AF65-F5344CB8AC3E}">
        <p14:creationId xmlns:p14="http://schemas.microsoft.com/office/powerpoint/2010/main" val="3528536545"/>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Leveraging spatial objects</a:t>
            </a:r>
          </a:p>
        </p:txBody>
      </p:sp>
      <p:pic>
        <p:nvPicPr>
          <p:cNvPr id="2" name="Picture 1">
            <a:extLst>
              <a:ext uri="{FF2B5EF4-FFF2-40B4-BE49-F238E27FC236}">
                <a16:creationId xmlns:a16="http://schemas.microsoft.com/office/drawing/2014/main" xmlns="" id="{87DDB67E-9C08-4E48-9A82-DE0BFDF27FA2}"/>
              </a:ext>
            </a:extLst>
          </p:cNvPr>
          <p:cNvPicPr>
            <a:picLocks noChangeAspect="1"/>
          </p:cNvPicPr>
          <p:nvPr/>
        </p:nvPicPr>
        <p:blipFill rotWithShape="1">
          <a:blip r:embed="rId3"/>
          <a:srcRect l="12845" r="12947"/>
          <a:stretch/>
        </p:blipFill>
        <p:spPr>
          <a:xfrm>
            <a:off x="1656347" y="1049769"/>
            <a:ext cx="5831305" cy="3524250"/>
          </a:xfrm>
          <a:prstGeom prst="rect">
            <a:avLst/>
          </a:prstGeom>
        </p:spPr>
      </p:pic>
    </p:spTree>
    <p:extLst>
      <p:ext uri="{BB962C8B-B14F-4D97-AF65-F5344CB8AC3E}">
        <p14:creationId xmlns:p14="http://schemas.microsoft.com/office/powerpoint/2010/main" val="102745872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Leveraging spatial functions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Makeline() returns a line spatial object given two points.</a:t>
            </a:r>
          </a:p>
          <a:p>
            <a:pPr marL="342900" indent="-342900">
              <a:buFont typeface="Arial" panose="020B0604020202020204" pitchFamily="34" charset="0"/>
              <a:buChar char="•"/>
            </a:pPr>
            <a:r>
              <a:rPr lang="en-US" sz="2400" dirty="0"/>
              <a:t>Makepoint() returns a point spatial object given two coordinates.</a:t>
            </a:r>
          </a:p>
          <a:p>
            <a:pPr marL="342900" indent="-342900">
              <a:buFont typeface="Arial" panose="020B0604020202020204" pitchFamily="34" charset="0"/>
              <a:buChar char="•"/>
            </a:pPr>
            <a:r>
              <a:rPr lang="en-US" sz="2400" dirty="0"/>
              <a:t>Distance() returns the distance between two points in the desired units of measurement.</a:t>
            </a:r>
          </a:p>
          <a:p>
            <a:pPr marL="342900" indent="-342900">
              <a:buFont typeface="Arial" panose="020B0604020202020204" pitchFamily="34" charset="0"/>
              <a:buChar char="•"/>
            </a:pPr>
            <a:r>
              <a:rPr lang="en-US" sz="2400" dirty="0"/>
              <a:t>Buffer() creates a circle around a point with a radius of the given distance. You may specify the units of measurement.</a:t>
            </a:r>
          </a:p>
        </p:txBody>
      </p:sp>
    </p:spTree>
    <p:extLst>
      <p:ext uri="{BB962C8B-B14F-4D97-AF65-F5344CB8AC3E}">
        <p14:creationId xmlns:p14="http://schemas.microsoft.com/office/powerpoint/2010/main" val="274757709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F0AD9435-7849-4B78-97E1-93E1CC883688}"/>
              </a:ext>
            </a:extLst>
          </p:cNvPr>
          <p:cNvPicPr>
            <a:picLocks noChangeAspect="1"/>
          </p:cNvPicPr>
          <p:nvPr/>
        </p:nvPicPr>
        <p:blipFill rotWithShape="1">
          <a:blip r:embed="rId3"/>
          <a:srcRect l="8950" r="8845"/>
          <a:stretch/>
        </p:blipFill>
        <p:spPr>
          <a:xfrm>
            <a:off x="1776663" y="139142"/>
            <a:ext cx="5590674" cy="4566903"/>
          </a:xfrm>
          <a:prstGeom prst="rect">
            <a:avLst/>
          </a:prstGeom>
        </p:spPr>
      </p:pic>
    </p:spTree>
    <p:extLst>
      <p:ext uri="{BB962C8B-B14F-4D97-AF65-F5344CB8AC3E}">
        <p14:creationId xmlns:p14="http://schemas.microsoft.com/office/powerpoint/2010/main" val="56871136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Leveraging spatial functions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57663"/>
            <a:ext cx="7596822" cy="2228174"/>
          </a:xfrm>
          <a:prstGeom prst="rect">
            <a:avLst/>
          </a:prstGeom>
        </p:spPr>
        <p:txBody>
          <a:bodyPr vert="horz" wrap="square" lIns="0" tIns="12065" rIns="0" bIns="0" rtlCol="0">
            <a:spAutoFit/>
          </a:bodyPr>
          <a:lstStyle/>
          <a:p>
            <a:r>
              <a:rPr lang="en-US" sz="2400" dirty="0"/>
              <a:t>There are numerous analytical questions we might ask. Let's focus on these: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far is each patient from the hospital?</a:t>
            </a:r>
          </a:p>
          <a:p>
            <a:pPr marL="342900" indent="-342900">
              <a:buFont typeface="Arial" panose="020B0604020202020204" pitchFamily="34" charset="0"/>
              <a:buChar char="•"/>
            </a:pPr>
            <a:r>
              <a:rPr lang="en-US" sz="2400" dirty="0"/>
              <a:t>How many patients fall within a given radius?</a:t>
            </a:r>
          </a:p>
          <a:p>
            <a:pPr marL="342900" indent="-342900">
              <a:buFont typeface="Arial" panose="020B0604020202020204" pitchFamily="34" charset="0"/>
              <a:buChar char="•"/>
            </a:pPr>
            <a:r>
              <a:rPr lang="en-US" sz="2400" dirty="0"/>
              <a:t>Which patients are outside the radius?</a:t>
            </a:r>
          </a:p>
        </p:txBody>
      </p:sp>
    </p:spTree>
    <p:extLst>
      <p:ext uri="{BB962C8B-B14F-4D97-AF65-F5344CB8AC3E}">
        <p14:creationId xmlns:p14="http://schemas.microsoft.com/office/powerpoint/2010/main" val="4321007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Leveraging spatial functions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create a calculation called Hospital Latitude with the following code:</a:t>
            </a:r>
          </a:p>
          <a:p>
            <a:r>
              <a:rPr lang="en-US" sz="2400" dirty="0">
                <a:solidFill>
                  <a:srgbClr val="ED7D31"/>
                </a:solidFill>
              </a:rPr>
              <a:t>{FIXED : MIN(IF [Location Type] == "Hospital" THEN [Latitude] END)}</a:t>
            </a:r>
          </a:p>
          <a:p>
            <a:endParaRPr lang="en-US" sz="2400" dirty="0"/>
          </a:p>
          <a:p>
            <a:pPr marL="342900" indent="-342900">
              <a:buFont typeface="Arial" panose="020B0604020202020204" pitchFamily="34" charset="0"/>
              <a:buChar char="•"/>
            </a:pPr>
            <a:r>
              <a:rPr lang="en-US" sz="2400" dirty="0"/>
              <a:t>And a corresponding calculation called Hospital Longitude with the following code:</a:t>
            </a:r>
          </a:p>
          <a:p>
            <a:r>
              <a:rPr lang="en-US" sz="2400" dirty="0">
                <a:solidFill>
                  <a:srgbClr val="ED7D31"/>
                </a:solidFill>
              </a:rPr>
              <a:t>{FIXED : MIN(IF [Location Type] == "Hospital" THEN [Longitude] END)}</a:t>
            </a:r>
          </a:p>
        </p:txBody>
      </p:sp>
    </p:spTree>
    <p:extLst>
      <p:ext uri="{BB962C8B-B14F-4D97-AF65-F5344CB8AC3E}">
        <p14:creationId xmlns:p14="http://schemas.microsoft.com/office/powerpoint/2010/main" val="230209827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MAKELINE() and MAKEPOINT()</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As we consider these two functions, we'll create a calculated field to draw a line between the hospital and each patient. </a:t>
            </a:r>
          </a:p>
          <a:p>
            <a:pPr marL="342900" indent="-342900">
              <a:buFont typeface="Arial" panose="020B0604020202020204" pitchFamily="34" charset="0"/>
              <a:buChar char="•"/>
            </a:pPr>
            <a:r>
              <a:rPr lang="en-US" sz="2400" dirty="0"/>
              <a:t>We'll name our calculation Line and write this code:</a:t>
            </a:r>
          </a:p>
          <a:p>
            <a:r>
              <a:rPr lang="en-US" sz="2400" dirty="0">
                <a:solidFill>
                  <a:srgbClr val="ED7D31"/>
                </a:solidFill>
              </a:rPr>
              <a:t>MAKELINE(</a:t>
            </a:r>
          </a:p>
          <a:p>
            <a:r>
              <a:rPr lang="en-US" sz="2400" dirty="0">
                <a:solidFill>
                  <a:srgbClr val="ED7D31"/>
                </a:solidFill>
              </a:rPr>
              <a:t>    MAKEPOINT([Hospital Latitude], [Hospital Longitude]),</a:t>
            </a:r>
          </a:p>
          <a:p>
            <a:r>
              <a:rPr lang="en-US" sz="2400" dirty="0">
                <a:solidFill>
                  <a:srgbClr val="ED7D31"/>
                </a:solidFill>
              </a:rPr>
              <a:t>    MAKEPOINT([Latitude], [Longitude])</a:t>
            </a:r>
          </a:p>
          <a:p>
            <a:r>
              <a:rPr lang="en-US" sz="2400" dirty="0">
                <a:solidFill>
                  <a:srgbClr val="ED7D31"/>
                </a:solidFill>
              </a:rPr>
              <a:t>)</a:t>
            </a:r>
          </a:p>
        </p:txBody>
      </p:sp>
    </p:spTree>
    <p:extLst>
      <p:ext uri="{BB962C8B-B14F-4D97-AF65-F5344CB8AC3E}">
        <p14:creationId xmlns:p14="http://schemas.microsoft.com/office/powerpoint/2010/main" val="180962407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MAKELINE() and MAKEPOINT()</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239003" y="1758921"/>
            <a:ext cx="3697705"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case, each ID defines a separate line, so adding it to Detail on the Marks card splits the geospatial object into separate lines:</a:t>
            </a:r>
          </a:p>
        </p:txBody>
      </p:sp>
      <p:pic>
        <p:nvPicPr>
          <p:cNvPr id="2" name="Picture 1">
            <a:extLst>
              <a:ext uri="{FF2B5EF4-FFF2-40B4-BE49-F238E27FC236}">
                <a16:creationId xmlns:a16="http://schemas.microsoft.com/office/drawing/2014/main" xmlns="" id="{B3C67E79-D46E-4C91-A917-ED4F8FC4E5B5}"/>
              </a:ext>
            </a:extLst>
          </p:cNvPr>
          <p:cNvPicPr>
            <a:picLocks noChangeAspect="1"/>
          </p:cNvPicPr>
          <p:nvPr/>
        </p:nvPicPr>
        <p:blipFill>
          <a:blip r:embed="rId3"/>
          <a:stretch>
            <a:fillRect/>
          </a:stretch>
        </p:blipFill>
        <p:spPr>
          <a:xfrm>
            <a:off x="4090737" y="1070625"/>
            <a:ext cx="4814260" cy="3604766"/>
          </a:xfrm>
          <a:prstGeom prst="rect">
            <a:avLst/>
          </a:prstGeom>
        </p:spPr>
      </p:pic>
    </p:spTree>
    <p:extLst>
      <p:ext uri="{BB962C8B-B14F-4D97-AF65-F5344CB8AC3E}">
        <p14:creationId xmlns:p14="http://schemas.microsoft.com/office/powerpoint/2010/main" val="369616470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DISTANCE()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30525"/>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calculation itself is very similar to MAKELINE() and we might create a calculated field named Distance to the Hospital with the following code:</a:t>
            </a:r>
          </a:p>
          <a:p>
            <a:r>
              <a:rPr lang="en-US" sz="2400" dirty="0">
                <a:solidFill>
                  <a:srgbClr val="ED7D31"/>
                </a:solidFill>
              </a:rPr>
              <a:t>DISTANCE(</a:t>
            </a:r>
          </a:p>
          <a:p>
            <a:r>
              <a:rPr lang="en-US" sz="2400" dirty="0">
                <a:solidFill>
                  <a:srgbClr val="ED7D31"/>
                </a:solidFill>
              </a:rPr>
              <a:t>    MAKEPOINT([Hospital Latitude], [Hospital Longitude]),</a:t>
            </a:r>
          </a:p>
          <a:p>
            <a:r>
              <a:rPr lang="en-US" sz="2400" dirty="0">
                <a:solidFill>
                  <a:srgbClr val="ED7D31"/>
                </a:solidFill>
              </a:rPr>
              <a:t>    MAKEPOINT([Latitude], [Longitude]),</a:t>
            </a:r>
          </a:p>
          <a:p>
            <a:r>
              <a:rPr lang="en-US" sz="2400" dirty="0">
                <a:solidFill>
                  <a:srgbClr val="ED7D31"/>
                </a:solidFill>
              </a:rPr>
              <a:t>    'mi'</a:t>
            </a:r>
          </a:p>
          <a:p>
            <a:r>
              <a:rPr lang="en-US" sz="2400" dirty="0">
                <a:solidFill>
                  <a:srgbClr val="ED7D31"/>
                </a:solidFill>
              </a:rPr>
              <a:t>)</a:t>
            </a:r>
          </a:p>
        </p:txBody>
      </p:sp>
    </p:spTree>
    <p:extLst>
      <p:ext uri="{BB962C8B-B14F-4D97-AF65-F5344CB8AC3E}">
        <p14:creationId xmlns:p14="http://schemas.microsoft.com/office/powerpoint/2010/main" val="601088075"/>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DISTANCE()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396599" y="2099223"/>
            <a:ext cx="2499001" cy="155106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We can place this calculation on Tooltip to see the distance covered by each line:</a:t>
            </a:r>
          </a:p>
        </p:txBody>
      </p:sp>
      <p:pic>
        <p:nvPicPr>
          <p:cNvPr id="2" name="Picture 1">
            <a:extLst>
              <a:ext uri="{FF2B5EF4-FFF2-40B4-BE49-F238E27FC236}">
                <a16:creationId xmlns:a16="http://schemas.microsoft.com/office/drawing/2014/main" xmlns="" id="{BD880C73-79C2-4085-991C-7CD9B878A279}"/>
              </a:ext>
            </a:extLst>
          </p:cNvPr>
          <p:cNvPicPr>
            <a:picLocks noChangeAspect="1"/>
          </p:cNvPicPr>
          <p:nvPr/>
        </p:nvPicPr>
        <p:blipFill>
          <a:blip r:embed="rId3"/>
          <a:stretch>
            <a:fillRect/>
          </a:stretch>
        </p:blipFill>
        <p:spPr>
          <a:xfrm>
            <a:off x="3238211" y="1102022"/>
            <a:ext cx="5573916" cy="3419745"/>
          </a:xfrm>
          <a:prstGeom prst="rect">
            <a:avLst/>
          </a:prstGeom>
        </p:spPr>
      </p:pic>
    </p:spTree>
    <p:extLst>
      <p:ext uri="{BB962C8B-B14F-4D97-AF65-F5344CB8AC3E}">
        <p14:creationId xmlns:p14="http://schemas.microsoft.com/office/powerpoint/2010/main" val="374194633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BUFFER()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Buffer is similar to DISTANCE(), but the reverse.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Rather than calculating a distance between two points, the BUFFER() function allows you to specify a point, a distance, and a unit of measurement to draw a circle with a radius of the specified distance around the point.</a:t>
            </a:r>
          </a:p>
        </p:txBody>
      </p:sp>
    </p:spTree>
    <p:extLst>
      <p:ext uri="{BB962C8B-B14F-4D97-AF65-F5344CB8AC3E}">
        <p14:creationId xmlns:p14="http://schemas.microsoft.com/office/powerpoint/2010/main" val="3219000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64180" y="1143809"/>
            <a:ext cx="801564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Tableau's visual environment allows a rapid and iterative process of exploring and analyzing data visually.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You've taken your first steps toward understanding how to use the platform.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connected to data and then explored and analyzed the data using some key visualization types such as bar charts, line charts, and geographic visualizations. </a:t>
            </a:r>
          </a:p>
        </p:txBody>
      </p:sp>
    </p:spTree>
    <p:extLst>
      <p:ext uri="{BB962C8B-B14F-4D97-AF65-F5344CB8AC3E}">
        <p14:creationId xmlns:p14="http://schemas.microsoft.com/office/powerpoint/2010/main" val="38836564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BUFFER()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38931" y="1328475"/>
            <a:ext cx="8266137"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you might want to visualize which patients fall within a 3-mile radius of the hospital. </a:t>
            </a:r>
          </a:p>
          <a:p>
            <a:pPr marL="342900" indent="-342900">
              <a:buFont typeface="Arial" panose="020B0604020202020204" pitchFamily="34" charset="0"/>
              <a:buChar char="•"/>
            </a:pPr>
            <a:r>
              <a:rPr lang="en-US" sz="2400" dirty="0"/>
              <a:t>To do that, we'll create a calculated field named Hospital Radius, with the following code:</a:t>
            </a:r>
          </a:p>
          <a:p>
            <a:pPr marL="342900" indent="-342900">
              <a:buFont typeface="Arial" panose="020B0604020202020204" pitchFamily="34" charset="0"/>
              <a:buChar char="•"/>
            </a:pPr>
            <a:endParaRPr lang="en-US" sz="2400" dirty="0"/>
          </a:p>
          <a:p>
            <a:r>
              <a:rPr lang="en-US" sz="2400" dirty="0">
                <a:solidFill>
                  <a:srgbClr val="ED7D31"/>
                </a:solidFill>
              </a:rPr>
              <a:t>IF [Location Type] == "Hospital"</a:t>
            </a:r>
          </a:p>
          <a:p>
            <a:r>
              <a:rPr lang="en-US" sz="2400" dirty="0">
                <a:solidFill>
                  <a:srgbClr val="ED7D31"/>
                </a:solidFill>
              </a:rPr>
              <a:t>THEN BUFFER(MAKEPOINT([Latitude], [Longitude]), 3, 'mi')</a:t>
            </a:r>
          </a:p>
          <a:p>
            <a:r>
              <a:rPr lang="en-US" sz="2400" dirty="0">
                <a:solidFill>
                  <a:srgbClr val="ED7D31"/>
                </a:solidFill>
              </a:rPr>
              <a:t>END</a:t>
            </a:r>
          </a:p>
        </p:txBody>
      </p:sp>
    </p:spTree>
    <p:extLst>
      <p:ext uri="{BB962C8B-B14F-4D97-AF65-F5344CB8AC3E}">
        <p14:creationId xmlns:p14="http://schemas.microsoft.com/office/powerpoint/2010/main" val="2540958751"/>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D5C5F7EC-CA2C-4033-B8E5-0AB03A665889}"/>
              </a:ext>
            </a:extLst>
          </p:cNvPr>
          <p:cNvPicPr>
            <a:picLocks noChangeAspect="1"/>
          </p:cNvPicPr>
          <p:nvPr/>
        </p:nvPicPr>
        <p:blipFill>
          <a:blip r:embed="rId3"/>
          <a:stretch>
            <a:fillRect/>
          </a:stretch>
        </p:blipFill>
        <p:spPr>
          <a:xfrm>
            <a:off x="1085975" y="146834"/>
            <a:ext cx="6972049" cy="4487655"/>
          </a:xfrm>
          <a:prstGeom prst="rect">
            <a:avLst/>
          </a:prstGeom>
        </p:spPr>
      </p:pic>
    </p:spTree>
    <p:extLst>
      <p:ext uri="{BB962C8B-B14F-4D97-AF65-F5344CB8AC3E}">
        <p14:creationId xmlns:p14="http://schemas.microsoft.com/office/powerpoint/2010/main" val="117098360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custom territories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Custom territories are geographic areas or regions that you create (or that the data defines) as opposed to those that are built in (such as country or area code).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gives you two options for creating custom territories: ad hoc custom territories and field-defined custom territories. We'll explore these next.</a:t>
            </a:r>
          </a:p>
        </p:txBody>
      </p:sp>
    </p:spTree>
    <p:extLst>
      <p:ext uri="{BB962C8B-B14F-4D97-AF65-F5344CB8AC3E}">
        <p14:creationId xmlns:p14="http://schemas.microsoft.com/office/powerpoint/2010/main" val="199627308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 hoc custom territories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31173" y="1206462"/>
            <a:ext cx="8081653"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create custom territories in an ad hoc way by selecting and grouping marks on a map. </a:t>
            </a:r>
          </a:p>
          <a:p>
            <a:pPr marL="342900" indent="-342900">
              <a:buFont typeface="Arial" panose="020B0604020202020204" pitchFamily="34" charset="0"/>
              <a:buChar char="•"/>
            </a:pPr>
            <a:r>
              <a:rPr lang="en-US" sz="2400" dirty="0"/>
              <a:t>Simply select one or more marks, hover over one, and then use the Group icon.</a:t>
            </a:r>
          </a:p>
          <a:p>
            <a:pPr marL="342900" indent="-342900">
              <a:buFont typeface="Arial" panose="020B0604020202020204" pitchFamily="34" charset="0"/>
              <a:buChar char="•"/>
            </a:pPr>
            <a:r>
              <a:rPr lang="en-US" sz="2400" dirty="0"/>
              <a:t>Alternately, right-click one of the marks to find the option. </a:t>
            </a:r>
          </a:p>
          <a:p>
            <a:pPr marL="342900" indent="-342900">
              <a:buFont typeface="Arial" panose="020B0604020202020204" pitchFamily="34" charset="0"/>
              <a:buChar char="•"/>
            </a:pPr>
            <a:r>
              <a:rPr lang="en-US" sz="2400" dirty="0"/>
              <a:t>You can create custom territories by grouping by any dimension if you have latitude and longitude in the data or any geographic dimension if you are using Tableau's generated latitude and longitude.</a:t>
            </a:r>
          </a:p>
        </p:txBody>
      </p:sp>
    </p:spTree>
    <p:extLst>
      <p:ext uri="{BB962C8B-B14F-4D97-AF65-F5344CB8AC3E}">
        <p14:creationId xmlns:p14="http://schemas.microsoft.com/office/powerpoint/2010/main" val="134448559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 hoc custom territories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97124" y="2104820"/>
            <a:ext cx="3734243"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we'll consider an example using zip code:</a:t>
            </a:r>
          </a:p>
        </p:txBody>
      </p:sp>
      <p:pic>
        <p:nvPicPr>
          <p:cNvPr id="2" name="Picture 1">
            <a:extLst>
              <a:ext uri="{FF2B5EF4-FFF2-40B4-BE49-F238E27FC236}">
                <a16:creationId xmlns:a16="http://schemas.microsoft.com/office/drawing/2014/main" xmlns="" id="{E48D3301-644D-4435-99FC-E83A5804532A}"/>
              </a:ext>
            </a:extLst>
          </p:cNvPr>
          <p:cNvPicPr>
            <a:picLocks noChangeAspect="1"/>
          </p:cNvPicPr>
          <p:nvPr/>
        </p:nvPicPr>
        <p:blipFill rotWithShape="1">
          <a:blip r:embed="rId3"/>
          <a:srcRect l="27799" r="27908"/>
          <a:stretch/>
        </p:blipFill>
        <p:spPr>
          <a:xfrm>
            <a:off x="5192889" y="1128712"/>
            <a:ext cx="3248527" cy="3495675"/>
          </a:xfrm>
          <a:prstGeom prst="rect">
            <a:avLst/>
          </a:prstGeom>
        </p:spPr>
      </p:pic>
    </p:spTree>
    <p:extLst>
      <p:ext uri="{BB962C8B-B14F-4D97-AF65-F5344CB8AC3E}">
        <p14:creationId xmlns:p14="http://schemas.microsoft.com/office/powerpoint/2010/main" val="3567899642"/>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 hoc custom territories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notice that Tableau creates a new field, Zip Code (group), in this example.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new field has a paperclip and globe icon in the data pane, indicating it is a group and a geographic field:</a:t>
            </a:r>
          </a:p>
        </p:txBody>
      </p:sp>
      <p:pic>
        <p:nvPicPr>
          <p:cNvPr id="2" name="Picture 1">
            <a:extLst>
              <a:ext uri="{FF2B5EF4-FFF2-40B4-BE49-F238E27FC236}">
                <a16:creationId xmlns:a16="http://schemas.microsoft.com/office/drawing/2014/main" xmlns="" id="{638A64D0-3E11-4638-890A-25A9B4557BDC}"/>
              </a:ext>
            </a:extLst>
          </p:cNvPr>
          <p:cNvPicPr>
            <a:picLocks noChangeAspect="1"/>
          </p:cNvPicPr>
          <p:nvPr/>
        </p:nvPicPr>
        <p:blipFill rotWithShape="1">
          <a:blip r:embed="rId3"/>
          <a:srcRect l="36019" t="-8333" r="36182" b="2"/>
          <a:stretch/>
        </p:blipFill>
        <p:spPr>
          <a:xfrm>
            <a:off x="2661757" y="3648280"/>
            <a:ext cx="3820486" cy="689810"/>
          </a:xfrm>
          <a:prstGeom prst="rect">
            <a:avLst/>
          </a:prstGeom>
        </p:spPr>
      </p:pic>
    </p:spTree>
    <p:extLst>
      <p:ext uri="{BB962C8B-B14F-4D97-AF65-F5344CB8AC3E}">
        <p14:creationId xmlns:p14="http://schemas.microsoft.com/office/powerpoint/2010/main" val="7309963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526</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52773E15-B878-45D6-BEF5-6043DADB2947}"/>
              </a:ext>
            </a:extLst>
          </p:cNvPr>
          <p:cNvPicPr>
            <a:picLocks noChangeAspect="1"/>
          </p:cNvPicPr>
          <p:nvPr/>
        </p:nvPicPr>
        <p:blipFill rotWithShape="1">
          <a:blip r:embed="rId3"/>
          <a:srcRect l="10024" r="10230"/>
          <a:stretch/>
        </p:blipFill>
        <p:spPr>
          <a:xfrm>
            <a:off x="1921515" y="0"/>
            <a:ext cx="5300969" cy="4695092"/>
          </a:xfrm>
          <a:prstGeom prst="rect">
            <a:avLst/>
          </a:prstGeom>
        </p:spPr>
      </p:pic>
    </p:spTree>
    <p:extLst>
      <p:ext uri="{BB962C8B-B14F-4D97-AF65-F5344CB8AC3E}">
        <p14:creationId xmlns:p14="http://schemas.microsoft.com/office/powerpoint/2010/main" val="307493747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Field-defined custom territories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30525"/>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Sometimes your data includes the definition of custom territories. </a:t>
            </a:r>
          </a:p>
          <a:p>
            <a:pPr marL="342900" indent="-342900">
              <a:buFont typeface="Arial" panose="020B0604020202020204" pitchFamily="34" charset="0"/>
              <a:buChar char="•"/>
            </a:pPr>
            <a:r>
              <a:rPr lang="en-US" sz="2400" dirty="0"/>
              <a:t>For example, let's say your data had a field named Region that already grouped zip codes into various regions. </a:t>
            </a:r>
          </a:p>
          <a:p>
            <a:pPr marL="342900" indent="-342900">
              <a:buFont typeface="Arial" panose="020B0604020202020204" pitchFamily="34" charset="0"/>
              <a:buChar char="•"/>
            </a:pPr>
            <a:r>
              <a:rPr lang="en-US" sz="2400" dirty="0"/>
              <a:t>That is, every zip code was contained in only one region. </a:t>
            </a:r>
          </a:p>
          <a:p>
            <a:pPr marL="342900" indent="-342900">
              <a:buFont typeface="Arial" panose="020B0604020202020204" pitchFamily="34" charset="0"/>
              <a:buChar char="•"/>
            </a:pPr>
            <a:r>
              <a:rPr lang="en-US" sz="2400" dirty="0"/>
              <a:t>You might not want to take the time to select marks and group them manually.</a:t>
            </a:r>
          </a:p>
        </p:txBody>
      </p:sp>
    </p:spTree>
    <p:extLst>
      <p:ext uri="{BB962C8B-B14F-4D97-AF65-F5344CB8AC3E}">
        <p14:creationId xmlns:p14="http://schemas.microsoft.com/office/powerpoint/2010/main" val="319100022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528</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2C2DC8F5-0BB9-487B-9DD9-41EBE6B500EE}"/>
              </a:ext>
            </a:extLst>
          </p:cNvPr>
          <p:cNvPicPr>
            <a:picLocks noChangeAspect="1"/>
          </p:cNvPicPr>
          <p:nvPr/>
        </p:nvPicPr>
        <p:blipFill rotWithShape="1">
          <a:blip r:embed="rId3"/>
          <a:srcRect l="14683" r="14785"/>
          <a:stretch/>
        </p:blipFill>
        <p:spPr>
          <a:xfrm>
            <a:off x="2010343" y="139142"/>
            <a:ext cx="5123314" cy="4490315"/>
          </a:xfrm>
          <a:prstGeom prst="rect">
            <a:avLst/>
          </a:prstGeom>
        </p:spPr>
      </p:pic>
    </p:spTree>
    <p:extLst>
      <p:ext uri="{BB962C8B-B14F-4D97-AF65-F5344CB8AC3E}">
        <p14:creationId xmlns:p14="http://schemas.microsoft.com/office/powerpoint/2010/main" val="209801217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Tableau mapping – tips and tricks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75552" y="1214484"/>
            <a:ext cx="7792895" cy="3397725"/>
          </a:xfrm>
          <a:prstGeom prst="rect">
            <a:avLst/>
          </a:prstGeom>
        </p:spPr>
        <p:txBody>
          <a:bodyPr vert="horz" wrap="square" lIns="0" tIns="12065" rIns="0" bIns="0" rtlCol="0">
            <a:spAutoFit/>
          </a:bodyPr>
          <a:lstStyle/>
          <a:p>
            <a:r>
              <a:rPr lang="en-US" sz="2200" dirty="0"/>
              <a:t>There are a few other tips to consider when working with geographic visualizations:</a:t>
            </a:r>
          </a:p>
          <a:p>
            <a:pPr marL="342900" indent="-342900">
              <a:buFont typeface="Arial" panose="020B0604020202020204" pitchFamily="34" charset="0"/>
              <a:buChar char="•"/>
            </a:pPr>
            <a:r>
              <a:rPr lang="en-US" sz="2200" dirty="0"/>
              <a:t>Use the top menu to select Map | Map Layers for numerous options for what layers of background to show as part of the map.</a:t>
            </a:r>
          </a:p>
          <a:p>
            <a:pPr marL="342900" indent="-342900">
              <a:buFont typeface="Arial" panose="020B0604020202020204" pitchFamily="34" charset="0"/>
              <a:buChar char="•"/>
            </a:pPr>
            <a:r>
              <a:rPr lang="en-US" sz="2200" dirty="0"/>
              <a:t>Other options for zooming include using the mouse wheel, double-clicking, Shift + Alt + click, and Shift + Alt + Ctrl + click.</a:t>
            </a:r>
          </a:p>
          <a:p>
            <a:pPr marL="342900" indent="-342900">
              <a:buFont typeface="Arial" panose="020B0604020202020204" pitchFamily="34" charset="0"/>
              <a:buChar char="•"/>
            </a:pPr>
            <a:r>
              <a:rPr lang="en-US" sz="2200" dirty="0"/>
              <a:t>You can click and hold for a few seconds to switch to pan mode.</a:t>
            </a:r>
          </a:p>
        </p:txBody>
      </p:sp>
    </p:spTree>
    <p:extLst>
      <p:ext uri="{BB962C8B-B14F-4D97-AF65-F5344CB8AC3E}">
        <p14:creationId xmlns:p14="http://schemas.microsoft.com/office/powerpoint/2010/main" val="3106716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1</a:t>
            </a:r>
          </a:p>
        </p:txBody>
      </p:sp>
    </p:spTree>
    <p:extLst>
      <p:ext uri="{BB962C8B-B14F-4D97-AF65-F5344CB8AC3E}">
        <p14:creationId xmlns:p14="http://schemas.microsoft.com/office/powerpoint/2010/main" val="39606678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2AC5E98B-A6F5-4707-9C28-964E8463A217}"/>
              </a:ext>
            </a:extLst>
          </p:cNvPr>
          <p:cNvPicPr>
            <a:picLocks noChangeAspect="1"/>
          </p:cNvPicPr>
          <p:nvPr/>
        </p:nvPicPr>
        <p:blipFill>
          <a:blip r:embed="rId3"/>
          <a:stretch>
            <a:fillRect/>
          </a:stretch>
        </p:blipFill>
        <p:spPr>
          <a:xfrm>
            <a:off x="995362" y="65942"/>
            <a:ext cx="7153275" cy="4629150"/>
          </a:xfrm>
          <a:prstGeom prst="rect">
            <a:avLst/>
          </a:prstGeom>
        </p:spPr>
      </p:pic>
    </p:spTree>
    <p:extLst>
      <p:ext uri="{BB962C8B-B14F-4D97-AF65-F5344CB8AC3E}">
        <p14:creationId xmlns:p14="http://schemas.microsoft.com/office/powerpoint/2010/main" val="3036834354"/>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9E03BA3-75D9-4B3C-83A7-DF8CCA1D572A}"/>
              </a:ext>
            </a:extLst>
          </p:cNvPr>
          <p:cNvPicPr>
            <a:picLocks noChangeAspect="1"/>
          </p:cNvPicPr>
          <p:nvPr/>
        </p:nvPicPr>
        <p:blipFill>
          <a:blip r:embed="rId3"/>
          <a:stretch>
            <a:fillRect/>
          </a:stretch>
        </p:blipFill>
        <p:spPr>
          <a:xfrm>
            <a:off x="508960" y="259458"/>
            <a:ext cx="8126079" cy="4327434"/>
          </a:xfrm>
          <a:prstGeom prst="rect">
            <a:avLst/>
          </a:prstGeom>
        </p:spPr>
      </p:pic>
    </p:spTree>
    <p:extLst>
      <p:ext uri="{BB962C8B-B14F-4D97-AF65-F5344CB8AC3E}">
        <p14:creationId xmlns:p14="http://schemas.microsoft.com/office/powerpoint/2010/main" val="1873245977"/>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Plotting data on background images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90947"/>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Background images allow you to plot data on top of any image.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the possibilities! You could plot ticket sales by seat on an image of a stadium, room occupancy on the floor plan of an office building, the number of errors per piece of equipment on a network diagram, or meteor impacts on the surface of the moon.</a:t>
            </a:r>
          </a:p>
        </p:txBody>
      </p:sp>
    </p:spTree>
    <p:extLst>
      <p:ext uri="{BB962C8B-B14F-4D97-AF65-F5344CB8AC3E}">
        <p14:creationId xmlns:p14="http://schemas.microsoft.com/office/powerpoint/2010/main" val="31146222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Plotting data on background images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68789" y="2067139"/>
            <a:ext cx="3557779"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start with Hospital - Ground Floor.png, located in the lesson 12 directory:</a:t>
            </a:r>
          </a:p>
        </p:txBody>
      </p:sp>
      <p:pic>
        <p:nvPicPr>
          <p:cNvPr id="2" name="Picture 1">
            <a:extLst>
              <a:ext uri="{FF2B5EF4-FFF2-40B4-BE49-F238E27FC236}">
                <a16:creationId xmlns:a16="http://schemas.microsoft.com/office/drawing/2014/main" xmlns="" id="{86301D0F-36B0-4E66-AC22-3914B47C67FB}"/>
              </a:ext>
            </a:extLst>
          </p:cNvPr>
          <p:cNvPicPr>
            <a:picLocks noChangeAspect="1"/>
          </p:cNvPicPr>
          <p:nvPr/>
        </p:nvPicPr>
        <p:blipFill rotWithShape="1">
          <a:blip r:embed="rId3"/>
          <a:srcRect l="14057" r="13943"/>
          <a:stretch/>
        </p:blipFill>
        <p:spPr>
          <a:xfrm>
            <a:off x="4572000" y="1158336"/>
            <a:ext cx="4212720" cy="3226719"/>
          </a:xfrm>
          <a:prstGeom prst="rect">
            <a:avLst/>
          </a:prstGeom>
        </p:spPr>
      </p:pic>
    </p:spTree>
    <p:extLst>
      <p:ext uri="{BB962C8B-B14F-4D97-AF65-F5344CB8AC3E}">
        <p14:creationId xmlns:p14="http://schemas.microsoft.com/office/powerpoint/2010/main" val="320334705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Plotting data on background images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92853" y="1328475"/>
            <a:ext cx="4616558"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only want to show this blueprint for the ground floor, so switching to the Options tab, we'll ensure that the condition is set based on the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We'll also make sure to check Always Show Entire Image:</a:t>
            </a:r>
          </a:p>
        </p:txBody>
      </p:sp>
      <p:pic>
        <p:nvPicPr>
          <p:cNvPr id="2" name="Picture 1">
            <a:extLst>
              <a:ext uri="{FF2B5EF4-FFF2-40B4-BE49-F238E27FC236}">
                <a16:creationId xmlns:a16="http://schemas.microsoft.com/office/drawing/2014/main" xmlns="" id="{4949385C-96BA-4733-8E76-49ED9CF93F0F}"/>
              </a:ext>
            </a:extLst>
          </p:cNvPr>
          <p:cNvPicPr>
            <a:picLocks noChangeAspect="1"/>
          </p:cNvPicPr>
          <p:nvPr/>
        </p:nvPicPr>
        <p:blipFill rotWithShape="1">
          <a:blip r:embed="rId3"/>
          <a:srcRect l="20487" r="20356"/>
          <a:stretch/>
        </p:blipFill>
        <p:spPr>
          <a:xfrm>
            <a:off x="5511976" y="1267326"/>
            <a:ext cx="3030446" cy="3255545"/>
          </a:xfrm>
          <a:prstGeom prst="rect">
            <a:avLst/>
          </a:prstGeom>
        </p:spPr>
      </p:pic>
    </p:spTree>
    <p:extLst>
      <p:ext uri="{BB962C8B-B14F-4D97-AF65-F5344CB8AC3E}">
        <p14:creationId xmlns:p14="http://schemas.microsoft.com/office/powerpoint/2010/main" val="222003594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7AAB2ED8-7CE4-4D80-9AA8-04D712D304F0}"/>
              </a:ext>
            </a:extLst>
          </p:cNvPr>
          <p:cNvPicPr>
            <a:picLocks noChangeAspect="1"/>
          </p:cNvPicPr>
          <p:nvPr/>
        </p:nvPicPr>
        <p:blipFill rotWithShape="1">
          <a:blip r:embed="rId3"/>
          <a:srcRect l="6923" r="6923"/>
          <a:stretch/>
        </p:blipFill>
        <p:spPr>
          <a:xfrm>
            <a:off x="2441362" y="0"/>
            <a:ext cx="4261276" cy="4695092"/>
          </a:xfrm>
          <a:prstGeom prst="rect">
            <a:avLst/>
          </a:prstGeom>
        </p:spPr>
      </p:pic>
    </p:spTree>
    <p:extLst>
      <p:ext uri="{BB962C8B-B14F-4D97-AF65-F5344CB8AC3E}">
        <p14:creationId xmlns:p14="http://schemas.microsoft.com/office/powerpoint/2010/main" val="396261955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Plotting data on background images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We've plotted circles with the size based on the number of patients in each room. We could clean up and modify the visualization in various ways:</a:t>
            </a:r>
          </a:p>
          <a:p>
            <a:pPr marL="342900" indent="-342900">
              <a:buFont typeface="Arial" panose="020B0604020202020204" pitchFamily="34" charset="0"/>
              <a:buChar char="•"/>
            </a:pPr>
            <a:r>
              <a:rPr lang="en-US" sz="2400" dirty="0"/>
              <a:t>Hide the x and y axes (right-click the axis and uncheck Show Header)</a:t>
            </a:r>
          </a:p>
          <a:p>
            <a:pPr marL="342900" indent="-342900">
              <a:buFont typeface="Arial" panose="020B0604020202020204" pitchFamily="34" charset="0"/>
              <a:buChar char="•"/>
            </a:pPr>
            <a:r>
              <a:rPr lang="en-US" sz="2400" dirty="0"/>
              <a:t>Hide the header for Floor, as the image already includes the label</a:t>
            </a:r>
          </a:p>
          <a:p>
            <a:pPr marL="342900" indent="-342900">
              <a:buFont typeface="Arial" panose="020B0604020202020204" pitchFamily="34" charset="0"/>
              <a:buChar char="•"/>
            </a:pPr>
            <a:r>
              <a:rPr lang="en-US" sz="2400" dirty="0"/>
              <a:t>Add Floor to the Filter shelf so that the end user can choose to see one floor at a time</a:t>
            </a:r>
          </a:p>
        </p:txBody>
      </p:sp>
    </p:spTree>
    <p:extLst>
      <p:ext uri="{BB962C8B-B14F-4D97-AF65-F5344CB8AC3E}">
        <p14:creationId xmlns:p14="http://schemas.microsoft.com/office/powerpoint/2010/main" val="3678578822"/>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5394" y="1222505"/>
            <a:ext cx="7913211"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covered a lot of ground in this lesson! The basics of visualizing maps are straightforward, but there is a lot of power and possibility behind the scenes. </a:t>
            </a:r>
          </a:p>
          <a:p>
            <a:pPr marL="342900" indent="-342900">
              <a:buFont typeface="Arial" panose="020B0604020202020204" pitchFamily="34" charset="0"/>
              <a:buChar char="•"/>
            </a:pPr>
            <a:r>
              <a:rPr lang="en-US" sz="2400" dirty="0"/>
              <a:t>From using your own geospatial data to leveraging geospatial objects and functions, you have a lot of analytical options. </a:t>
            </a:r>
          </a:p>
          <a:p>
            <a:pPr marL="342900" indent="-342900">
              <a:buFont typeface="Arial" panose="020B0604020202020204" pitchFamily="34" charset="0"/>
              <a:buChar char="•"/>
            </a:pPr>
            <a:r>
              <a:rPr lang="en-US" sz="2400" dirty="0"/>
              <a:t>Creating custom territories and plotting data on background images expand your possibilities even further.</a:t>
            </a:r>
          </a:p>
        </p:txBody>
      </p:sp>
    </p:spTree>
    <p:extLst>
      <p:ext uri="{BB962C8B-B14F-4D97-AF65-F5344CB8AC3E}">
        <p14:creationId xmlns:p14="http://schemas.microsoft.com/office/powerpoint/2010/main" val="363245025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12</a:t>
            </a:r>
          </a:p>
        </p:txBody>
      </p:sp>
    </p:spTree>
    <p:extLst>
      <p:ext uri="{BB962C8B-B14F-4D97-AF65-F5344CB8AC3E}">
        <p14:creationId xmlns:p14="http://schemas.microsoft.com/office/powerpoint/2010/main" val="208696227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776561"/>
            <a:ext cx="9143999" cy="278345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13. Understanding the Tableau Data Model, Joins, and Blends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066" y="4288421"/>
            <a:ext cx="1051393" cy="391067"/>
          </a:xfrm>
          <a:prstGeom prst="rect">
            <a:avLst/>
          </a:prstGeom>
        </p:spPr>
      </p:pic>
    </p:spTree>
    <p:extLst>
      <p:ext uri="{BB962C8B-B14F-4D97-AF65-F5344CB8AC3E}">
        <p14:creationId xmlns:p14="http://schemas.microsoft.com/office/powerpoint/2010/main" val="3277879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2. Connecting to Data in Tableau</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5831" y="4336575"/>
            <a:ext cx="1145653" cy="426127"/>
          </a:xfrm>
          <a:prstGeom prst="rect">
            <a:avLst/>
          </a:prstGeom>
        </p:spPr>
      </p:pic>
    </p:spTree>
    <p:extLst>
      <p:ext uri="{BB962C8B-B14F-4D97-AF65-F5344CB8AC3E}">
        <p14:creationId xmlns:p14="http://schemas.microsoft.com/office/powerpoint/2010/main" val="195705885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Tableau Data Model, Joins, and Blends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In this lesson, we'll cover the following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Explanation of the sample data used in this lesson</a:t>
            </a:r>
          </a:p>
          <a:p>
            <a:pPr marL="342900" indent="-342900">
              <a:buFont typeface="Arial" panose="020B0604020202020204" pitchFamily="34" charset="0"/>
              <a:buChar char="•"/>
            </a:pPr>
            <a:r>
              <a:rPr lang="en-US" sz="2400" dirty="0"/>
              <a:t>Exploring the Tableau data model</a:t>
            </a:r>
          </a:p>
          <a:p>
            <a:pPr marL="342900" indent="-342900">
              <a:buFont typeface="Arial" panose="020B0604020202020204" pitchFamily="34" charset="0"/>
              <a:buChar char="•"/>
            </a:pPr>
            <a:r>
              <a:rPr lang="en-US" sz="2400" dirty="0"/>
              <a:t>Using joins</a:t>
            </a:r>
          </a:p>
          <a:p>
            <a:pPr marL="342900" indent="-342900">
              <a:buFont typeface="Arial" panose="020B0604020202020204" pitchFamily="34" charset="0"/>
              <a:buChar char="•"/>
            </a:pPr>
            <a:r>
              <a:rPr lang="en-US" sz="2400" dirty="0"/>
              <a:t>Using blends</a:t>
            </a:r>
          </a:p>
          <a:p>
            <a:pPr marL="342900" indent="-342900">
              <a:buFont typeface="Arial" panose="020B0604020202020204" pitchFamily="34" charset="0"/>
              <a:buChar char="•"/>
            </a:pPr>
            <a:r>
              <a:rPr lang="en-US" sz="2400" dirty="0"/>
              <a:t>When to use a data model, joins, or blends</a:t>
            </a:r>
          </a:p>
        </p:txBody>
      </p:sp>
    </p:spTree>
    <p:extLst>
      <p:ext uri="{BB962C8B-B14F-4D97-AF65-F5344CB8AC3E}">
        <p14:creationId xmlns:p14="http://schemas.microsoft.com/office/powerpoint/2010/main" val="405202105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000" dirty="0"/>
              <a:t>Explanation of the sample data used in this lesson</a:t>
            </a:r>
          </a:p>
        </p:txBody>
      </p:sp>
      <p:pic>
        <p:nvPicPr>
          <p:cNvPr id="2" name="Picture 1">
            <a:extLst>
              <a:ext uri="{FF2B5EF4-FFF2-40B4-BE49-F238E27FC236}">
                <a16:creationId xmlns:a16="http://schemas.microsoft.com/office/drawing/2014/main" xmlns="" id="{C98BB9CD-BA85-4C53-BDB9-F76DB835E8BB}"/>
              </a:ext>
            </a:extLst>
          </p:cNvPr>
          <p:cNvPicPr>
            <a:picLocks noChangeAspect="1"/>
          </p:cNvPicPr>
          <p:nvPr/>
        </p:nvPicPr>
        <p:blipFill>
          <a:blip r:embed="rId3"/>
          <a:stretch>
            <a:fillRect/>
          </a:stretch>
        </p:blipFill>
        <p:spPr>
          <a:xfrm>
            <a:off x="916656" y="1048599"/>
            <a:ext cx="7310688" cy="3646493"/>
          </a:xfrm>
          <a:prstGeom prst="rect">
            <a:avLst/>
          </a:prstGeom>
        </p:spPr>
      </p:pic>
    </p:spTree>
    <p:extLst>
      <p:ext uri="{BB962C8B-B14F-4D97-AF65-F5344CB8AC3E}">
        <p14:creationId xmlns:p14="http://schemas.microsoft.com/office/powerpoint/2010/main" val="247415646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000" dirty="0"/>
              <a:t>Exploring the Tableau data model</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find the data model as a new feature in Tableau 2020.2 and later. </a:t>
            </a:r>
          </a:p>
          <a:p>
            <a:pPr marL="342900" indent="-342900">
              <a:buFont typeface="Arial" panose="020B0604020202020204" pitchFamily="34" charset="0"/>
              <a:buChar char="•"/>
            </a:pPr>
            <a:r>
              <a:rPr lang="en-US" sz="2400" dirty="0"/>
              <a:t>Every data source will use the data model. </a:t>
            </a:r>
          </a:p>
          <a:p>
            <a:pPr marL="342900" indent="-342900">
              <a:buFont typeface="Arial" panose="020B0604020202020204" pitchFamily="34" charset="0"/>
              <a:buChar char="•"/>
            </a:pPr>
            <a:r>
              <a:rPr lang="en-US" sz="2400" dirty="0"/>
              <a:t>Data sources created in previous versions will be updated to the data model but will be contained in a single object, so, functionally, they will work in the same way as the previous version.</a:t>
            </a:r>
          </a:p>
        </p:txBody>
      </p:sp>
    </p:spTree>
    <p:extLst>
      <p:ext uri="{BB962C8B-B14F-4D97-AF65-F5344CB8AC3E}">
        <p14:creationId xmlns:p14="http://schemas.microsoft.com/office/powerpoint/2010/main" val="228826321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a data model</a:t>
            </a:r>
          </a:p>
        </p:txBody>
      </p:sp>
      <p:pic>
        <p:nvPicPr>
          <p:cNvPr id="2" name="Picture 1">
            <a:extLst>
              <a:ext uri="{FF2B5EF4-FFF2-40B4-BE49-F238E27FC236}">
                <a16:creationId xmlns:a16="http://schemas.microsoft.com/office/drawing/2014/main" xmlns="" id="{35DA9790-F2BF-4AEA-AAFA-18E60B965960}"/>
              </a:ext>
            </a:extLst>
          </p:cNvPr>
          <p:cNvPicPr>
            <a:picLocks noChangeAspect="1"/>
          </p:cNvPicPr>
          <p:nvPr/>
        </p:nvPicPr>
        <p:blipFill>
          <a:blip r:embed="rId3"/>
          <a:stretch>
            <a:fillRect/>
          </a:stretch>
        </p:blipFill>
        <p:spPr>
          <a:xfrm>
            <a:off x="1141723" y="1148534"/>
            <a:ext cx="6860554" cy="3546558"/>
          </a:xfrm>
          <a:prstGeom prst="rect">
            <a:avLst/>
          </a:prstGeom>
        </p:spPr>
      </p:pic>
    </p:spTree>
    <p:extLst>
      <p:ext uri="{BB962C8B-B14F-4D97-AF65-F5344CB8AC3E}">
        <p14:creationId xmlns:p14="http://schemas.microsoft.com/office/powerpoint/2010/main" val="166201949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88178FE2-39DC-420A-8E87-B05E3A1BFB99}"/>
              </a:ext>
            </a:extLst>
          </p:cNvPr>
          <p:cNvPicPr>
            <a:picLocks noChangeAspect="1"/>
          </p:cNvPicPr>
          <p:nvPr/>
        </p:nvPicPr>
        <p:blipFill rotWithShape="1">
          <a:blip r:embed="rId3"/>
          <a:srcRect l="6059" r="5306"/>
          <a:stretch/>
        </p:blipFill>
        <p:spPr>
          <a:xfrm>
            <a:off x="2415735" y="56147"/>
            <a:ext cx="4312529" cy="4695092"/>
          </a:xfrm>
          <a:prstGeom prst="rect">
            <a:avLst/>
          </a:prstGeom>
        </p:spPr>
      </p:pic>
    </p:spTree>
    <p:extLst>
      <p:ext uri="{BB962C8B-B14F-4D97-AF65-F5344CB8AC3E}">
        <p14:creationId xmlns:p14="http://schemas.microsoft.com/office/powerpoint/2010/main" val="368629417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a data model</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71260" y="2067139"/>
            <a:ext cx="3798411"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Notice the Performance Options drop-down menu in the relationship editor, as shown here:</a:t>
            </a:r>
          </a:p>
        </p:txBody>
      </p:sp>
      <p:pic>
        <p:nvPicPr>
          <p:cNvPr id="2" name="Picture 1">
            <a:extLst>
              <a:ext uri="{FF2B5EF4-FFF2-40B4-BE49-F238E27FC236}">
                <a16:creationId xmlns:a16="http://schemas.microsoft.com/office/drawing/2014/main" xmlns="" id="{52C3C53C-06B6-485F-980E-20DE11977D04}"/>
              </a:ext>
            </a:extLst>
          </p:cNvPr>
          <p:cNvPicPr>
            <a:picLocks noChangeAspect="1"/>
          </p:cNvPicPr>
          <p:nvPr/>
        </p:nvPicPr>
        <p:blipFill rotWithShape="1">
          <a:blip r:embed="rId3"/>
          <a:srcRect l="13708" r="13474"/>
          <a:stretch/>
        </p:blipFill>
        <p:spPr>
          <a:xfrm>
            <a:off x="4776717" y="1020995"/>
            <a:ext cx="4055529" cy="3674097"/>
          </a:xfrm>
          <a:prstGeom prst="rect">
            <a:avLst/>
          </a:prstGeom>
        </p:spPr>
      </p:pic>
    </p:spTree>
    <p:extLst>
      <p:ext uri="{BB962C8B-B14F-4D97-AF65-F5344CB8AC3E}">
        <p14:creationId xmlns:p14="http://schemas.microsoft.com/office/powerpoint/2010/main" val="126449785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Layers of the data model</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22504"/>
            <a:ext cx="7596822" cy="3336170"/>
          </a:xfrm>
          <a:prstGeom prst="rect">
            <a:avLst/>
          </a:prstGeom>
        </p:spPr>
        <p:txBody>
          <a:bodyPr vert="horz" wrap="square" lIns="0" tIns="12065" rIns="0" bIns="0" rtlCol="0">
            <a:spAutoFit/>
          </a:bodyPr>
          <a:lstStyle/>
          <a:p>
            <a:r>
              <a:rPr lang="en-US" sz="2400" dirty="0"/>
              <a:t>A data model consists of two layers:</a:t>
            </a:r>
          </a:p>
          <a:p>
            <a:pPr marL="342900" indent="-342900">
              <a:buFont typeface="Arial" panose="020B0604020202020204" pitchFamily="34" charset="0"/>
              <a:buChar char="•"/>
            </a:pPr>
            <a:r>
              <a:rPr lang="en-US" sz="2400" dirty="0"/>
              <a:t>The logical layer: A semantic layer made up of logical tables or objects that are related. Each logical table might be made up of one or more physical tables.</a:t>
            </a:r>
          </a:p>
          <a:p>
            <a:pPr marL="342900" indent="-342900">
              <a:buFont typeface="Arial" panose="020B0604020202020204" pitchFamily="34" charset="0"/>
              <a:buChar char="•"/>
            </a:pPr>
            <a:r>
              <a:rPr lang="en-US" sz="2400" dirty="0"/>
              <a:t>The physical layer: A layer made up of the physical tables that come from the underlying data source. These tables may be joined or unioned together with conventional joins or unions or created from custom SQL statements.</a:t>
            </a:r>
          </a:p>
        </p:txBody>
      </p:sp>
    </p:spTree>
    <p:extLst>
      <p:ext uri="{BB962C8B-B14F-4D97-AF65-F5344CB8AC3E}">
        <p14:creationId xmlns:p14="http://schemas.microsoft.com/office/powerpoint/2010/main" val="145113742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Layers of the data model</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69579" y="992866"/>
            <a:ext cx="7596822" cy="935513"/>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Consider the following screenshot of a canvas containing our four tables:</a:t>
            </a:r>
          </a:p>
          <a:p>
            <a:pPr marL="342900" indent="-342900">
              <a:buFont typeface="Arial" panose="020B0604020202020204" pitchFamily="34" charset="0"/>
              <a:buChar char="•"/>
            </a:pPr>
            <a:endParaRPr lang="en-US" sz="2000" dirty="0"/>
          </a:p>
        </p:txBody>
      </p:sp>
      <p:pic>
        <p:nvPicPr>
          <p:cNvPr id="2" name="Picture 1">
            <a:extLst>
              <a:ext uri="{FF2B5EF4-FFF2-40B4-BE49-F238E27FC236}">
                <a16:creationId xmlns:a16="http://schemas.microsoft.com/office/drawing/2014/main" xmlns="" id="{BB66E2EA-57BD-4D95-8600-D94F2EE305DF}"/>
              </a:ext>
            </a:extLst>
          </p:cNvPr>
          <p:cNvPicPr>
            <a:picLocks noChangeAspect="1"/>
          </p:cNvPicPr>
          <p:nvPr/>
        </p:nvPicPr>
        <p:blipFill rotWithShape="1">
          <a:blip r:embed="rId3"/>
          <a:srcRect l="6682" r="6803"/>
          <a:stretch/>
        </p:blipFill>
        <p:spPr>
          <a:xfrm>
            <a:off x="1708484" y="1685192"/>
            <a:ext cx="5719012" cy="3009900"/>
          </a:xfrm>
          <a:prstGeom prst="rect">
            <a:avLst/>
          </a:prstGeom>
        </p:spPr>
      </p:pic>
    </p:spTree>
    <p:extLst>
      <p:ext uri="{BB962C8B-B14F-4D97-AF65-F5344CB8AC3E}">
        <p14:creationId xmlns:p14="http://schemas.microsoft.com/office/powerpoint/2010/main" val="188203364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Layers of the data model</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79563" y="1110210"/>
            <a:ext cx="7784874"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Double-click on the Hospital Visit table on the canvas, and you'll see another layer beneath the logical layer:</a:t>
            </a:r>
          </a:p>
        </p:txBody>
      </p:sp>
      <p:pic>
        <p:nvPicPr>
          <p:cNvPr id="2" name="Picture 1">
            <a:extLst>
              <a:ext uri="{FF2B5EF4-FFF2-40B4-BE49-F238E27FC236}">
                <a16:creationId xmlns:a16="http://schemas.microsoft.com/office/drawing/2014/main" xmlns="" id="{7AA4300D-CDCE-4B19-807C-1AED922D9901}"/>
              </a:ext>
            </a:extLst>
          </p:cNvPr>
          <p:cNvPicPr>
            <a:picLocks noChangeAspect="1"/>
          </p:cNvPicPr>
          <p:nvPr/>
        </p:nvPicPr>
        <p:blipFill rotWithShape="1">
          <a:blip r:embed="rId3"/>
          <a:srcRect l="6108" t="5134" r="6219" b="5134"/>
          <a:stretch/>
        </p:blipFill>
        <p:spPr>
          <a:xfrm>
            <a:off x="1584157" y="1891007"/>
            <a:ext cx="5975686" cy="2774134"/>
          </a:xfrm>
          <a:prstGeom prst="rect">
            <a:avLst/>
          </a:prstGeom>
        </p:spPr>
      </p:pic>
    </p:spTree>
    <p:extLst>
      <p:ext uri="{BB962C8B-B14F-4D97-AF65-F5344CB8AC3E}">
        <p14:creationId xmlns:p14="http://schemas.microsoft.com/office/powerpoint/2010/main" val="33043696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the data model</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87199"/>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the most part, working with the data model will be relatively intuitive. </a:t>
            </a:r>
          </a:p>
          <a:p>
            <a:pPr marL="342900" indent="-342900">
              <a:buFont typeface="Arial" panose="020B0604020202020204" pitchFamily="34" charset="0"/>
              <a:buChar char="•"/>
            </a:pPr>
            <a:r>
              <a:rPr lang="en-US" sz="2400" dirty="0"/>
              <a:t>If you've worked with previous Tableau versions, you'll notice some slight interface changes, and there are a few data model behaviors you should learn to expect. </a:t>
            </a:r>
          </a:p>
          <a:p>
            <a:pPr marL="342900" indent="-342900">
              <a:buFont typeface="Arial" panose="020B0604020202020204" pitchFamily="34" charset="0"/>
              <a:buChar char="•"/>
            </a:pPr>
            <a:r>
              <a:rPr lang="en-US" sz="2400" dirty="0"/>
              <a:t>Once you are comfortable with them, your analysis will exceed expectations!</a:t>
            </a:r>
          </a:p>
        </p:txBody>
      </p:sp>
    </p:spTree>
    <p:extLst>
      <p:ext uri="{BB962C8B-B14F-4D97-AF65-F5344CB8AC3E}">
        <p14:creationId xmlns:p14="http://schemas.microsoft.com/office/powerpoint/2010/main" val="2383643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Tableau</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57858"/>
            <a:ext cx="7596822" cy="2597506"/>
          </a:xfrm>
          <a:prstGeom prst="rect">
            <a:avLst/>
          </a:prstGeom>
        </p:spPr>
        <p:txBody>
          <a:bodyPr vert="horz" wrap="square" lIns="0" tIns="12065" rIns="0" bIns="0" rtlCol="0">
            <a:spAutoFit/>
          </a:bodyPr>
          <a:lstStyle/>
          <a:p>
            <a:r>
              <a:rPr lang="en-US" sz="2400" dirty="0"/>
              <a:t>We'll cover the following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Tableau paradigm</a:t>
            </a:r>
          </a:p>
          <a:p>
            <a:pPr marL="342900" indent="-342900">
              <a:buFont typeface="Arial" panose="020B0604020202020204" pitchFamily="34" charset="0"/>
              <a:buChar char="•"/>
            </a:pPr>
            <a:r>
              <a:rPr lang="en-US" sz="2400" dirty="0"/>
              <a:t>Connecting to data</a:t>
            </a:r>
          </a:p>
          <a:p>
            <a:pPr marL="342900" indent="-342900">
              <a:buFont typeface="Arial" panose="020B0604020202020204" pitchFamily="34" charset="0"/>
              <a:buChar char="•"/>
            </a:pPr>
            <a:r>
              <a:rPr lang="en-US" sz="2400" dirty="0"/>
              <a:t>Managing data source metadata</a:t>
            </a:r>
          </a:p>
          <a:p>
            <a:pPr marL="342900" indent="-342900">
              <a:buFont typeface="Arial" panose="020B0604020202020204" pitchFamily="34" charset="0"/>
              <a:buChar char="•"/>
            </a:pPr>
            <a:r>
              <a:rPr lang="en-US" sz="2400" dirty="0"/>
              <a:t>Working with extracts instead of live connections</a:t>
            </a:r>
          </a:p>
          <a:p>
            <a:pPr marL="342900" indent="-342900">
              <a:buFont typeface="Arial" panose="020B0604020202020204" pitchFamily="34" charset="0"/>
              <a:buChar char="•"/>
            </a:pPr>
            <a:r>
              <a:rPr lang="en-US" sz="2400" dirty="0"/>
              <a:t>Filtering data</a:t>
            </a:r>
          </a:p>
        </p:txBody>
      </p:sp>
    </p:spTree>
    <p:extLst>
      <p:ext uri="{BB962C8B-B14F-4D97-AF65-F5344CB8AC3E}">
        <p14:creationId xmlns:p14="http://schemas.microsoft.com/office/powerpoint/2010/main" val="425537977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new data pane interface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251805"/>
            <a:ext cx="516199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One thing you may notice is the difference in the Data pane, which will look something like this:</a:t>
            </a:r>
          </a:p>
        </p:txBody>
      </p:sp>
      <p:pic>
        <p:nvPicPr>
          <p:cNvPr id="2" name="Picture 1">
            <a:extLst>
              <a:ext uri="{FF2B5EF4-FFF2-40B4-BE49-F238E27FC236}">
                <a16:creationId xmlns:a16="http://schemas.microsoft.com/office/drawing/2014/main" xmlns="" id="{1AE386CF-21EA-43AC-9E8F-EF3E2080A415}"/>
              </a:ext>
            </a:extLst>
          </p:cNvPr>
          <p:cNvPicPr>
            <a:picLocks noChangeAspect="1"/>
          </p:cNvPicPr>
          <p:nvPr/>
        </p:nvPicPr>
        <p:blipFill rotWithShape="1">
          <a:blip r:embed="rId3"/>
          <a:srcRect l="27996" r="27298"/>
          <a:stretch/>
        </p:blipFill>
        <p:spPr>
          <a:xfrm>
            <a:off x="6641432" y="42734"/>
            <a:ext cx="1857316" cy="4652358"/>
          </a:xfrm>
          <a:prstGeom prst="rect">
            <a:avLst/>
          </a:prstGeom>
        </p:spPr>
      </p:pic>
    </p:spTree>
    <p:extLst>
      <p:ext uri="{BB962C8B-B14F-4D97-AF65-F5344CB8AC3E}">
        <p14:creationId xmlns:p14="http://schemas.microsoft.com/office/powerpoint/2010/main" val="2409400559"/>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Data model behaviors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Analysis tab of the Starter workbook, experiment with creating different visualizations.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Especially note dimensions, what values are shown, and how measures are aggregated.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We'll walk through a few examples to illustrate (which you can replicate in the Starter workbook or examine in the Complete workbook).</a:t>
            </a:r>
          </a:p>
        </p:txBody>
      </p:sp>
    </p:spTree>
    <p:extLst>
      <p:ext uri="{BB962C8B-B14F-4D97-AF65-F5344CB8AC3E}">
        <p14:creationId xmlns:p14="http://schemas.microsoft.com/office/powerpoint/2010/main" val="421054765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Data model behaviors</a:t>
            </a:r>
          </a:p>
        </p:txBody>
      </p:sp>
      <p:pic>
        <p:nvPicPr>
          <p:cNvPr id="2" name="Picture 1">
            <a:extLst>
              <a:ext uri="{FF2B5EF4-FFF2-40B4-BE49-F238E27FC236}">
                <a16:creationId xmlns:a16="http://schemas.microsoft.com/office/drawing/2014/main" xmlns="" id="{F1DC3EE9-1B64-4555-AD17-9CC802304A0A}"/>
              </a:ext>
            </a:extLst>
          </p:cNvPr>
          <p:cNvPicPr>
            <a:picLocks noChangeAspect="1"/>
          </p:cNvPicPr>
          <p:nvPr/>
        </p:nvPicPr>
        <p:blipFill rotWithShape="1">
          <a:blip r:embed="rId3"/>
          <a:srcRect l="6833" r="7187"/>
          <a:stretch/>
        </p:blipFill>
        <p:spPr>
          <a:xfrm>
            <a:off x="1648326" y="1068819"/>
            <a:ext cx="5847347" cy="3486150"/>
          </a:xfrm>
          <a:prstGeom prst="rect">
            <a:avLst/>
          </a:prstGeom>
        </p:spPr>
      </p:pic>
    </p:spTree>
    <p:extLst>
      <p:ext uri="{BB962C8B-B14F-4D97-AF65-F5344CB8AC3E}">
        <p14:creationId xmlns:p14="http://schemas.microsoft.com/office/powerpoint/2010/main" val="251205799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Data model behaviors</a:t>
            </a:r>
          </a:p>
        </p:txBody>
      </p:sp>
      <p:pic>
        <p:nvPicPr>
          <p:cNvPr id="2" name="Picture 1">
            <a:extLst>
              <a:ext uri="{FF2B5EF4-FFF2-40B4-BE49-F238E27FC236}">
                <a16:creationId xmlns:a16="http://schemas.microsoft.com/office/drawing/2014/main" xmlns="" id="{DEDCC0C7-3985-4B75-B256-924343FA822C}"/>
              </a:ext>
            </a:extLst>
          </p:cNvPr>
          <p:cNvPicPr>
            <a:picLocks noChangeAspect="1"/>
          </p:cNvPicPr>
          <p:nvPr/>
        </p:nvPicPr>
        <p:blipFill rotWithShape="1">
          <a:blip r:embed="rId3"/>
          <a:srcRect l="3111" r="2793"/>
          <a:stretch/>
        </p:blipFill>
        <p:spPr>
          <a:xfrm>
            <a:off x="1600889" y="1049769"/>
            <a:ext cx="5942221" cy="3524250"/>
          </a:xfrm>
          <a:prstGeom prst="rect">
            <a:avLst/>
          </a:prstGeom>
        </p:spPr>
      </p:pic>
    </p:spTree>
    <p:extLst>
      <p:ext uri="{BB962C8B-B14F-4D97-AF65-F5344CB8AC3E}">
        <p14:creationId xmlns:p14="http://schemas.microsoft.com/office/powerpoint/2010/main" val="236755751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42F04DF3-3B1C-4949-B75F-14D86A11D3A7}"/>
              </a:ext>
            </a:extLst>
          </p:cNvPr>
          <p:cNvPicPr>
            <a:picLocks noChangeAspect="1"/>
          </p:cNvPicPr>
          <p:nvPr/>
        </p:nvPicPr>
        <p:blipFill rotWithShape="1">
          <a:blip r:embed="rId3"/>
          <a:srcRect l="3948" r="4905"/>
          <a:stretch/>
        </p:blipFill>
        <p:spPr>
          <a:xfrm>
            <a:off x="1350967" y="66972"/>
            <a:ext cx="6442065" cy="4628120"/>
          </a:xfrm>
          <a:prstGeom prst="rect">
            <a:avLst/>
          </a:prstGeom>
        </p:spPr>
      </p:pic>
    </p:spTree>
    <p:extLst>
      <p:ext uri="{BB962C8B-B14F-4D97-AF65-F5344CB8AC3E}">
        <p14:creationId xmlns:p14="http://schemas.microsoft.com/office/powerpoint/2010/main" val="10694058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9BAD21A2-D99A-475D-B571-6E44D2CEE455}"/>
              </a:ext>
            </a:extLst>
          </p:cNvPr>
          <p:cNvPicPr>
            <a:picLocks noChangeAspect="1"/>
          </p:cNvPicPr>
          <p:nvPr/>
        </p:nvPicPr>
        <p:blipFill rotWithShape="1">
          <a:blip r:embed="rId3"/>
          <a:srcRect l="8005" r="7675"/>
          <a:stretch/>
        </p:blipFill>
        <p:spPr>
          <a:xfrm>
            <a:off x="1495926" y="37367"/>
            <a:ext cx="6152148" cy="4657725"/>
          </a:xfrm>
          <a:prstGeom prst="rect">
            <a:avLst/>
          </a:prstGeom>
        </p:spPr>
      </p:pic>
    </p:spTree>
    <p:extLst>
      <p:ext uri="{BB962C8B-B14F-4D97-AF65-F5344CB8AC3E}">
        <p14:creationId xmlns:p14="http://schemas.microsoft.com/office/powerpoint/2010/main" val="80910127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join at the physical level is a row-by-row matching of the data between tables.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We'll look at some different types of joins and then consider how to leverage them in the physical layer of a data model.</a:t>
            </a:r>
          </a:p>
        </p:txBody>
      </p:sp>
    </p:spTree>
    <p:extLst>
      <p:ext uri="{BB962C8B-B14F-4D97-AF65-F5344CB8AC3E}">
        <p14:creationId xmlns:p14="http://schemas.microsoft.com/office/powerpoint/2010/main" val="2578509737"/>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Types of 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4512285"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Inner: Only records that match the join condition from both the table on the left and the table on the right will be kept.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 following example, only three matching rows are kept in the results:</a:t>
            </a:r>
          </a:p>
        </p:txBody>
      </p:sp>
      <p:pic>
        <p:nvPicPr>
          <p:cNvPr id="2" name="Picture 1">
            <a:extLst>
              <a:ext uri="{FF2B5EF4-FFF2-40B4-BE49-F238E27FC236}">
                <a16:creationId xmlns:a16="http://schemas.microsoft.com/office/drawing/2014/main" xmlns="" id="{B83E223E-BB5A-4E24-9C79-1AE966E4CDCD}"/>
              </a:ext>
            </a:extLst>
          </p:cNvPr>
          <p:cNvPicPr>
            <a:picLocks noChangeAspect="1"/>
          </p:cNvPicPr>
          <p:nvPr/>
        </p:nvPicPr>
        <p:blipFill rotWithShape="1">
          <a:blip r:embed="rId3"/>
          <a:srcRect l="30636" r="30126"/>
          <a:stretch/>
        </p:blipFill>
        <p:spPr>
          <a:xfrm>
            <a:off x="6288505" y="1150315"/>
            <a:ext cx="2470484" cy="3314700"/>
          </a:xfrm>
          <a:prstGeom prst="rect">
            <a:avLst/>
          </a:prstGeom>
        </p:spPr>
      </p:pic>
    </p:spTree>
    <p:extLst>
      <p:ext uri="{BB962C8B-B14F-4D97-AF65-F5344CB8AC3E}">
        <p14:creationId xmlns:p14="http://schemas.microsoft.com/office/powerpoint/2010/main" val="62862698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861715"/>
            <a:ext cx="44882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following example, the five rows from the left table are kept, with NULL results for any values in the right table that were not matched:</a:t>
            </a:r>
          </a:p>
        </p:txBody>
      </p:sp>
      <p:pic>
        <p:nvPicPr>
          <p:cNvPr id="2" name="Picture 1">
            <a:extLst>
              <a:ext uri="{FF2B5EF4-FFF2-40B4-BE49-F238E27FC236}">
                <a16:creationId xmlns:a16="http://schemas.microsoft.com/office/drawing/2014/main" xmlns="" id="{860A75A2-E2F2-4B2B-97DB-148369790C97}"/>
              </a:ext>
            </a:extLst>
          </p:cNvPr>
          <p:cNvPicPr>
            <a:picLocks noChangeAspect="1"/>
          </p:cNvPicPr>
          <p:nvPr/>
        </p:nvPicPr>
        <p:blipFill rotWithShape="1">
          <a:blip r:embed="rId3"/>
          <a:srcRect l="25384" r="25384"/>
          <a:stretch/>
        </p:blipFill>
        <p:spPr>
          <a:xfrm>
            <a:off x="5932011" y="1027967"/>
            <a:ext cx="2438400" cy="3667125"/>
          </a:xfrm>
          <a:prstGeom prst="rect">
            <a:avLst/>
          </a:prstGeom>
        </p:spPr>
      </p:pic>
    </p:spTree>
    <p:extLst>
      <p:ext uri="{BB962C8B-B14F-4D97-AF65-F5344CB8AC3E}">
        <p14:creationId xmlns:p14="http://schemas.microsoft.com/office/powerpoint/2010/main" val="2907163332"/>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893799"/>
            <a:ext cx="441603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following example, the five rows from the right table are kept, with NULL results for any values from the left table that were not matched:</a:t>
            </a:r>
          </a:p>
        </p:txBody>
      </p:sp>
      <p:pic>
        <p:nvPicPr>
          <p:cNvPr id="2" name="Picture 1">
            <a:extLst>
              <a:ext uri="{FF2B5EF4-FFF2-40B4-BE49-F238E27FC236}">
                <a16:creationId xmlns:a16="http://schemas.microsoft.com/office/drawing/2014/main" xmlns="" id="{95A7B6C0-2664-4AAB-A745-F1CE9E6DFE77}"/>
              </a:ext>
            </a:extLst>
          </p:cNvPr>
          <p:cNvPicPr>
            <a:picLocks noChangeAspect="1"/>
          </p:cNvPicPr>
          <p:nvPr/>
        </p:nvPicPr>
        <p:blipFill rotWithShape="1">
          <a:blip r:embed="rId3"/>
          <a:srcRect l="25001" r="24670"/>
          <a:stretch/>
        </p:blipFill>
        <p:spPr>
          <a:xfrm>
            <a:off x="6087980" y="1047017"/>
            <a:ext cx="2454442" cy="3648075"/>
          </a:xfrm>
          <a:prstGeom prst="rect">
            <a:avLst/>
          </a:prstGeom>
        </p:spPr>
      </p:pic>
    </p:spTree>
    <p:extLst>
      <p:ext uri="{BB962C8B-B14F-4D97-AF65-F5344CB8AC3E}">
        <p14:creationId xmlns:p14="http://schemas.microsoft.com/office/powerpoint/2010/main" val="3864349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Tableau paradigm</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70860" y="1206398"/>
            <a:ext cx="780228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unique and exciting experience of working with data in Tableau is a result of VizQL (Visual Query Language).</a:t>
            </a:r>
          </a:p>
          <a:p>
            <a:pPr marL="342900" indent="-342900">
              <a:buFont typeface="Arial" panose="020B0604020202020204" pitchFamily="34" charset="0"/>
              <a:buChar char="•"/>
            </a:pPr>
            <a:r>
              <a:rPr lang="en-US" sz="2400" dirty="0"/>
              <a:t>VizQL was developed as a Stanford University research project, focusing on the natural ways that humans visually perceive the world and how that could be applied to data visualization. </a:t>
            </a:r>
          </a:p>
          <a:p>
            <a:pPr marL="342900" indent="-342900">
              <a:buFont typeface="Arial" panose="020B0604020202020204" pitchFamily="34" charset="0"/>
              <a:buChar char="•"/>
            </a:pPr>
            <a:r>
              <a:rPr lang="en-US" sz="2400" dirty="0"/>
              <a:t>We naturally perceive differences in size, shape, spatial location, and color. </a:t>
            </a:r>
          </a:p>
        </p:txBody>
      </p:sp>
    </p:spTree>
    <p:extLst>
      <p:ext uri="{BB962C8B-B14F-4D97-AF65-F5344CB8AC3E}">
        <p14:creationId xmlns:p14="http://schemas.microsoft.com/office/powerpoint/2010/main" val="5266123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18786"/>
            <a:ext cx="4432074"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following example, all rows are kept from both sides with NULL values where matches were not found:</a:t>
            </a:r>
          </a:p>
        </p:txBody>
      </p:sp>
      <p:pic>
        <p:nvPicPr>
          <p:cNvPr id="2" name="Picture 1">
            <a:extLst>
              <a:ext uri="{FF2B5EF4-FFF2-40B4-BE49-F238E27FC236}">
                <a16:creationId xmlns:a16="http://schemas.microsoft.com/office/drawing/2014/main" xmlns="" id="{0FDB05F0-B67E-4BFB-9D93-3986301B241A}"/>
              </a:ext>
            </a:extLst>
          </p:cNvPr>
          <p:cNvPicPr>
            <a:picLocks noChangeAspect="1"/>
          </p:cNvPicPr>
          <p:nvPr/>
        </p:nvPicPr>
        <p:blipFill rotWithShape="1">
          <a:blip r:embed="rId3"/>
          <a:srcRect l="24401" t="1089" r="24736"/>
          <a:stretch/>
        </p:blipFill>
        <p:spPr>
          <a:xfrm>
            <a:off x="5799221" y="128337"/>
            <a:ext cx="2571190" cy="4470049"/>
          </a:xfrm>
          <a:prstGeom prst="rect">
            <a:avLst/>
          </a:prstGeom>
        </p:spPr>
      </p:pic>
    </p:spTree>
    <p:extLst>
      <p:ext uri="{BB962C8B-B14F-4D97-AF65-F5344CB8AC3E}">
        <p14:creationId xmlns:p14="http://schemas.microsoft.com/office/powerpoint/2010/main" val="109783555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41291" y="1882473"/>
            <a:ext cx="4211314"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Records will be kept for any records where the spatial object in one table overlaps with the spatial object specified for the other:</a:t>
            </a:r>
          </a:p>
        </p:txBody>
      </p:sp>
      <p:pic>
        <p:nvPicPr>
          <p:cNvPr id="2" name="Picture 1">
            <a:extLst>
              <a:ext uri="{FF2B5EF4-FFF2-40B4-BE49-F238E27FC236}">
                <a16:creationId xmlns:a16="http://schemas.microsoft.com/office/drawing/2014/main" xmlns="" id="{8CAC013E-1047-47E2-A9F8-39584119ACFC}"/>
              </a:ext>
            </a:extLst>
          </p:cNvPr>
          <p:cNvPicPr>
            <a:picLocks noChangeAspect="1"/>
          </p:cNvPicPr>
          <p:nvPr/>
        </p:nvPicPr>
        <p:blipFill rotWithShape="1">
          <a:blip r:embed="rId3"/>
          <a:srcRect l="26720" r="25858"/>
          <a:stretch/>
        </p:blipFill>
        <p:spPr>
          <a:xfrm>
            <a:off x="5293895" y="156410"/>
            <a:ext cx="3080084" cy="4389119"/>
          </a:xfrm>
          <a:prstGeom prst="rect">
            <a:avLst/>
          </a:prstGeom>
        </p:spPr>
      </p:pic>
    </p:spTree>
    <p:extLst>
      <p:ext uri="{BB962C8B-B14F-4D97-AF65-F5344CB8AC3E}">
        <p14:creationId xmlns:p14="http://schemas.microsoft.com/office/powerpoint/2010/main" val="445324620"/>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joins</a:t>
            </a:r>
          </a:p>
        </p:txBody>
      </p:sp>
      <p:pic>
        <p:nvPicPr>
          <p:cNvPr id="2" name="Picture 1">
            <a:extLst>
              <a:ext uri="{FF2B5EF4-FFF2-40B4-BE49-F238E27FC236}">
                <a16:creationId xmlns:a16="http://schemas.microsoft.com/office/drawing/2014/main" xmlns="" id="{D99FCE14-DAED-466D-9F3F-21ABD3867604}"/>
              </a:ext>
            </a:extLst>
          </p:cNvPr>
          <p:cNvPicPr>
            <a:picLocks noChangeAspect="1"/>
          </p:cNvPicPr>
          <p:nvPr/>
        </p:nvPicPr>
        <p:blipFill>
          <a:blip r:embed="rId3"/>
          <a:stretch>
            <a:fillRect/>
          </a:stretch>
        </p:blipFill>
        <p:spPr>
          <a:xfrm>
            <a:off x="1609725" y="1321232"/>
            <a:ext cx="5924550" cy="2981325"/>
          </a:xfrm>
          <a:prstGeom prst="rect">
            <a:avLst/>
          </a:prstGeom>
        </p:spPr>
      </p:pic>
    </p:spTree>
    <p:extLst>
      <p:ext uri="{BB962C8B-B14F-4D97-AF65-F5344CB8AC3E}">
        <p14:creationId xmlns:p14="http://schemas.microsoft.com/office/powerpoint/2010/main" val="106787097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563</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7C272E97-84E9-44C0-A112-254C54117131}"/>
              </a:ext>
            </a:extLst>
          </p:cNvPr>
          <p:cNvPicPr>
            <a:picLocks noChangeAspect="1"/>
          </p:cNvPicPr>
          <p:nvPr/>
        </p:nvPicPr>
        <p:blipFill rotWithShape="1">
          <a:blip r:embed="rId3"/>
          <a:srcRect l="7895" r="7182"/>
          <a:stretch/>
        </p:blipFill>
        <p:spPr>
          <a:xfrm>
            <a:off x="1552073" y="131668"/>
            <a:ext cx="6039853" cy="4563424"/>
          </a:xfrm>
          <a:prstGeom prst="rect">
            <a:avLst/>
          </a:prstGeom>
        </p:spPr>
      </p:pic>
    </p:spTree>
    <p:extLst>
      <p:ext uri="{BB962C8B-B14F-4D97-AF65-F5344CB8AC3E}">
        <p14:creationId xmlns:p14="http://schemas.microsoft.com/office/powerpoint/2010/main" val="21138382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Joining tables</a:t>
            </a:r>
          </a:p>
        </p:txBody>
      </p:sp>
      <p:pic>
        <p:nvPicPr>
          <p:cNvPr id="2" name="Picture 1">
            <a:extLst>
              <a:ext uri="{FF2B5EF4-FFF2-40B4-BE49-F238E27FC236}">
                <a16:creationId xmlns:a16="http://schemas.microsoft.com/office/drawing/2014/main" xmlns="" id="{C386EAC9-F4F3-4D7A-B072-A2EEABEF2555}"/>
              </a:ext>
            </a:extLst>
          </p:cNvPr>
          <p:cNvPicPr>
            <a:picLocks noChangeAspect="1"/>
          </p:cNvPicPr>
          <p:nvPr/>
        </p:nvPicPr>
        <p:blipFill>
          <a:blip r:embed="rId3"/>
          <a:stretch>
            <a:fillRect/>
          </a:stretch>
        </p:blipFill>
        <p:spPr>
          <a:xfrm>
            <a:off x="843755" y="1242009"/>
            <a:ext cx="7456489" cy="3233738"/>
          </a:xfrm>
          <a:prstGeom prst="rect">
            <a:avLst/>
          </a:prstGeom>
        </p:spPr>
      </p:pic>
    </p:spTree>
    <p:extLst>
      <p:ext uri="{BB962C8B-B14F-4D97-AF65-F5344CB8AC3E}">
        <p14:creationId xmlns:p14="http://schemas.microsoft.com/office/powerpoint/2010/main" val="158605625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Joining tables</a:t>
            </a:r>
          </a:p>
        </p:txBody>
      </p:sp>
      <p:pic>
        <p:nvPicPr>
          <p:cNvPr id="2" name="Picture 1">
            <a:extLst>
              <a:ext uri="{FF2B5EF4-FFF2-40B4-BE49-F238E27FC236}">
                <a16:creationId xmlns:a16="http://schemas.microsoft.com/office/drawing/2014/main" xmlns="" id="{630C3F34-E54B-471F-8D11-C00B34CB5D5C}"/>
              </a:ext>
            </a:extLst>
          </p:cNvPr>
          <p:cNvPicPr>
            <a:picLocks noChangeAspect="1"/>
          </p:cNvPicPr>
          <p:nvPr/>
        </p:nvPicPr>
        <p:blipFill>
          <a:blip r:embed="rId3"/>
          <a:stretch>
            <a:fillRect/>
          </a:stretch>
        </p:blipFill>
        <p:spPr>
          <a:xfrm>
            <a:off x="772289" y="1359819"/>
            <a:ext cx="7599422" cy="3091866"/>
          </a:xfrm>
          <a:prstGeom prst="rect">
            <a:avLst/>
          </a:prstGeom>
        </p:spPr>
      </p:pic>
    </p:spTree>
    <p:extLst>
      <p:ext uri="{BB962C8B-B14F-4D97-AF65-F5344CB8AC3E}">
        <p14:creationId xmlns:p14="http://schemas.microsoft.com/office/powerpoint/2010/main" val="240252970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Joining tables</a:t>
            </a:r>
          </a:p>
        </p:txBody>
      </p:sp>
      <p:pic>
        <p:nvPicPr>
          <p:cNvPr id="2" name="Picture 1">
            <a:extLst>
              <a:ext uri="{FF2B5EF4-FFF2-40B4-BE49-F238E27FC236}">
                <a16:creationId xmlns:a16="http://schemas.microsoft.com/office/drawing/2014/main" xmlns="" id="{50D4C856-BEF3-478D-89CE-C799B604F116}"/>
              </a:ext>
            </a:extLst>
          </p:cNvPr>
          <p:cNvPicPr>
            <a:picLocks noChangeAspect="1"/>
          </p:cNvPicPr>
          <p:nvPr/>
        </p:nvPicPr>
        <p:blipFill>
          <a:blip r:embed="rId3"/>
          <a:stretch>
            <a:fillRect/>
          </a:stretch>
        </p:blipFill>
        <p:spPr>
          <a:xfrm>
            <a:off x="1258073" y="1220704"/>
            <a:ext cx="6627853" cy="3319212"/>
          </a:xfrm>
          <a:prstGeom prst="rect">
            <a:avLst/>
          </a:prstGeom>
        </p:spPr>
      </p:pic>
    </p:spTree>
    <p:extLst>
      <p:ext uri="{BB962C8B-B14F-4D97-AF65-F5344CB8AC3E}">
        <p14:creationId xmlns:p14="http://schemas.microsoft.com/office/powerpoint/2010/main" val="257931488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Joining tables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88840"/>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Ultimately, the physical layer for Hospital Visit will look like this:</a:t>
            </a:r>
          </a:p>
        </p:txBody>
      </p:sp>
      <p:pic>
        <p:nvPicPr>
          <p:cNvPr id="2" name="Picture 1">
            <a:extLst>
              <a:ext uri="{FF2B5EF4-FFF2-40B4-BE49-F238E27FC236}">
                <a16:creationId xmlns:a16="http://schemas.microsoft.com/office/drawing/2014/main" xmlns="" id="{35DB9E01-E4BC-4DA3-B811-E9CFC3B20A11}"/>
              </a:ext>
            </a:extLst>
          </p:cNvPr>
          <p:cNvPicPr>
            <a:picLocks noChangeAspect="1"/>
          </p:cNvPicPr>
          <p:nvPr/>
        </p:nvPicPr>
        <p:blipFill>
          <a:blip r:embed="rId3"/>
          <a:stretch>
            <a:fillRect/>
          </a:stretch>
        </p:blipFill>
        <p:spPr>
          <a:xfrm>
            <a:off x="1557337" y="1889789"/>
            <a:ext cx="6029325" cy="2705100"/>
          </a:xfrm>
          <a:prstGeom prst="rect">
            <a:avLst/>
          </a:prstGeom>
        </p:spPr>
      </p:pic>
    </p:spTree>
    <p:extLst>
      <p:ext uri="{BB962C8B-B14F-4D97-AF65-F5344CB8AC3E}">
        <p14:creationId xmlns:p14="http://schemas.microsoft.com/office/powerpoint/2010/main" val="50083577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Joining tables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40477"/>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It remains a single object in the logical layer of the data model and looks like this:</a:t>
            </a:r>
          </a:p>
        </p:txBody>
      </p:sp>
      <p:pic>
        <p:nvPicPr>
          <p:cNvPr id="2" name="Picture 1">
            <a:extLst>
              <a:ext uri="{FF2B5EF4-FFF2-40B4-BE49-F238E27FC236}">
                <a16:creationId xmlns:a16="http://schemas.microsoft.com/office/drawing/2014/main" xmlns="" id="{9183A363-E9D1-403E-9B83-90693A9366C2}"/>
              </a:ext>
            </a:extLst>
          </p:cNvPr>
          <p:cNvPicPr>
            <a:picLocks noChangeAspect="1"/>
          </p:cNvPicPr>
          <p:nvPr/>
        </p:nvPicPr>
        <p:blipFill>
          <a:blip r:embed="rId3"/>
          <a:stretch>
            <a:fillRect/>
          </a:stretch>
        </p:blipFill>
        <p:spPr>
          <a:xfrm>
            <a:off x="1547812" y="1828972"/>
            <a:ext cx="6048375" cy="2790825"/>
          </a:xfrm>
          <a:prstGeom prst="rect">
            <a:avLst/>
          </a:prstGeom>
        </p:spPr>
      </p:pic>
    </p:spTree>
    <p:extLst>
      <p:ext uri="{BB962C8B-B14F-4D97-AF65-F5344CB8AC3E}">
        <p14:creationId xmlns:p14="http://schemas.microsoft.com/office/powerpoint/2010/main" val="4106907091"/>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Other join considerations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2384"/>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conclude this section with some further possibilities to leverage joins, as well as a caution regarding a potential problem that can arise from their use.</a:t>
            </a:r>
          </a:p>
        </p:txBody>
      </p:sp>
    </p:spTree>
    <p:extLst>
      <p:ext uri="{BB962C8B-B14F-4D97-AF65-F5344CB8AC3E}">
        <p14:creationId xmlns:p14="http://schemas.microsoft.com/office/powerpoint/2010/main" val="1608049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Tableau paradigm</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0102" y="10458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its simplest form, the Tableau paradigm of working with data looks like the following diagram:</a:t>
            </a:r>
          </a:p>
        </p:txBody>
      </p:sp>
      <p:pic>
        <p:nvPicPr>
          <p:cNvPr id="2" name="Picture 1">
            <a:extLst>
              <a:ext uri="{FF2B5EF4-FFF2-40B4-BE49-F238E27FC236}">
                <a16:creationId xmlns:a16="http://schemas.microsoft.com/office/drawing/2014/main" xmlns="" id="{FAC21760-4839-40D2-8EE6-7CD548091837}"/>
              </a:ext>
            </a:extLst>
          </p:cNvPr>
          <p:cNvPicPr>
            <a:picLocks noChangeAspect="1"/>
          </p:cNvPicPr>
          <p:nvPr/>
        </p:nvPicPr>
        <p:blipFill rotWithShape="1">
          <a:blip r:embed="rId3"/>
          <a:srcRect l="12421" t="2015" r="12930" b="2871"/>
          <a:stretch/>
        </p:blipFill>
        <p:spPr>
          <a:xfrm>
            <a:off x="2339340" y="1913792"/>
            <a:ext cx="4465320" cy="2781300"/>
          </a:xfrm>
          <a:prstGeom prst="rect">
            <a:avLst/>
          </a:prstGeom>
        </p:spPr>
      </p:pic>
    </p:spTree>
    <p:extLst>
      <p:ext uri="{BB962C8B-B14F-4D97-AF65-F5344CB8AC3E}">
        <p14:creationId xmlns:p14="http://schemas.microsoft.com/office/powerpoint/2010/main" val="3923889091"/>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previous example, we noted that Tableau joins row-by-row based on fields in the data. </a:t>
            </a:r>
          </a:p>
          <a:p>
            <a:pPr marL="342900" indent="-342900">
              <a:buFont typeface="Arial" panose="020B0604020202020204" pitchFamily="34" charset="0"/>
              <a:buChar char="•"/>
            </a:pPr>
            <a:r>
              <a:rPr lang="en-US" sz="2400" dirty="0"/>
              <a:t>You may come across cases where you need to join based on values that are not present in the data but can be derived from the existing data. </a:t>
            </a:r>
          </a:p>
          <a:p>
            <a:pPr marL="342900" indent="-342900">
              <a:buFont typeface="Arial" panose="020B0604020202020204" pitchFamily="34" charset="0"/>
              <a:buChar char="•"/>
            </a:pPr>
            <a:r>
              <a:rPr lang="en-US" sz="2400" dirty="0"/>
              <a:t>For example, imagine that there is a Patient Profile table that would add significant value to your dataset. </a:t>
            </a:r>
          </a:p>
          <a:p>
            <a:pPr marL="342900" indent="-342900">
              <a:buFont typeface="Arial" panose="020B0604020202020204" pitchFamily="34" charset="0"/>
              <a:buChar char="•"/>
            </a:pPr>
            <a:r>
              <a:rPr lang="en-US" sz="2400" dirty="0"/>
              <a:t>However, it lacks a Patient ID and only has First Name and Last Name fields.</a:t>
            </a:r>
          </a:p>
        </p:txBody>
      </p:sp>
    </p:spTree>
    <p:extLst>
      <p:ext uri="{BB962C8B-B14F-4D97-AF65-F5344CB8AC3E}">
        <p14:creationId xmlns:p14="http://schemas.microsoft.com/office/powerpoint/2010/main" val="132726868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Create Join Calculation:</a:t>
            </a:r>
          </a:p>
        </p:txBody>
      </p:sp>
      <p:pic>
        <p:nvPicPr>
          <p:cNvPr id="2" name="Picture 1">
            <a:extLst>
              <a:ext uri="{FF2B5EF4-FFF2-40B4-BE49-F238E27FC236}">
                <a16:creationId xmlns:a16="http://schemas.microsoft.com/office/drawing/2014/main" xmlns="" id="{9C027872-BE04-46FD-AAF8-1BC42D1E8081}"/>
              </a:ext>
            </a:extLst>
          </p:cNvPr>
          <p:cNvPicPr>
            <a:picLocks noChangeAspect="1"/>
          </p:cNvPicPr>
          <p:nvPr/>
        </p:nvPicPr>
        <p:blipFill>
          <a:blip r:embed="rId3"/>
          <a:stretch>
            <a:fillRect/>
          </a:stretch>
        </p:blipFill>
        <p:spPr>
          <a:xfrm>
            <a:off x="1409700" y="1675687"/>
            <a:ext cx="6324600" cy="2933700"/>
          </a:xfrm>
          <a:prstGeom prst="rect">
            <a:avLst/>
          </a:prstGeom>
        </p:spPr>
      </p:pic>
    </p:spTree>
    <p:extLst>
      <p:ext uri="{BB962C8B-B14F-4D97-AF65-F5344CB8AC3E}">
        <p14:creationId xmlns:p14="http://schemas.microsoft.com/office/powerpoint/2010/main" val="155515011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Cross-database 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63257" y="1143809"/>
            <a:ext cx="8017485"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With Tableau, you have the ability to join (at the row level) across multiple different data connections. Joining across different data connections is referred to as a cross-database join. </a:t>
            </a:r>
          </a:p>
          <a:p>
            <a:pPr marL="342900" indent="-342900">
              <a:buFont typeface="Arial" panose="020B0604020202020204" pitchFamily="34" charset="0"/>
              <a:buChar char="•"/>
            </a:pPr>
            <a:r>
              <a:rPr lang="en-US" sz="2400" dirty="0"/>
              <a:t>For example, you can join SQL Server tables with text files or Excel files, or join tables in one database with tables in another, even if they are on a different server. </a:t>
            </a:r>
          </a:p>
          <a:p>
            <a:pPr marL="342900" indent="-342900">
              <a:buFont typeface="Arial" panose="020B0604020202020204" pitchFamily="34" charset="0"/>
              <a:buChar char="•"/>
            </a:pPr>
            <a:r>
              <a:rPr lang="en-US" sz="2400" dirty="0"/>
              <a:t>This opens up all kinds of possibilities for supplementing your data or analyzing data from disparate sources.</a:t>
            </a:r>
          </a:p>
        </p:txBody>
      </p:sp>
    </p:spTree>
    <p:extLst>
      <p:ext uri="{BB962C8B-B14F-4D97-AF65-F5344CB8AC3E}">
        <p14:creationId xmlns:p14="http://schemas.microsoft.com/office/powerpoint/2010/main" val="3974198321"/>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Cross-database 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28452"/>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would be able to accomplish this by adding the text file as a data connection and then joining it to the existing tables, as follows:</a:t>
            </a:r>
          </a:p>
        </p:txBody>
      </p:sp>
      <p:pic>
        <p:nvPicPr>
          <p:cNvPr id="2" name="Picture 1">
            <a:extLst>
              <a:ext uri="{FF2B5EF4-FFF2-40B4-BE49-F238E27FC236}">
                <a16:creationId xmlns:a16="http://schemas.microsoft.com/office/drawing/2014/main" xmlns="" id="{FC96EADA-8EC0-4A82-B32F-37B462F2AEDA}"/>
              </a:ext>
            </a:extLst>
          </p:cNvPr>
          <p:cNvPicPr>
            <a:picLocks noChangeAspect="1"/>
          </p:cNvPicPr>
          <p:nvPr/>
        </p:nvPicPr>
        <p:blipFill>
          <a:blip r:embed="rId3"/>
          <a:stretch>
            <a:fillRect/>
          </a:stretch>
        </p:blipFill>
        <p:spPr>
          <a:xfrm>
            <a:off x="638175" y="2648386"/>
            <a:ext cx="7867650" cy="1685925"/>
          </a:xfrm>
          <a:prstGeom prst="rect">
            <a:avLst/>
          </a:prstGeom>
        </p:spPr>
      </p:pic>
    </p:spTree>
    <p:extLst>
      <p:ext uri="{BB962C8B-B14F-4D97-AF65-F5344CB8AC3E}">
        <p14:creationId xmlns:p14="http://schemas.microsoft.com/office/powerpoint/2010/main" val="418938385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unintentional duplication of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93435" y="1598346"/>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say you have a Visit table like this:</a:t>
            </a:r>
          </a:p>
        </p:txBody>
      </p:sp>
      <p:graphicFrame>
        <p:nvGraphicFramePr>
          <p:cNvPr id="2" name="Table 1">
            <a:extLst>
              <a:ext uri="{FF2B5EF4-FFF2-40B4-BE49-F238E27FC236}">
                <a16:creationId xmlns:a16="http://schemas.microsoft.com/office/drawing/2014/main" xmlns="" id="{29E65DCB-8793-4AC5-9A69-417E688B4CA3}"/>
              </a:ext>
            </a:extLst>
          </p:cNvPr>
          <p:cNvGraphicFramePr>
            <a:graphicFrameLocks noGrp="1"/>
          </p:cNvGraphicFramePr>
          <p:nvPr>
            <p:extLst>
              <p:ext uri="{D42A27DB-BD31-4B8C-83A1-F6EECF244321}">
                <p14:modId xmlns:p14="http://schemas.microsoft.com/office/powerpoint/2010/main" val="1075304257"/>
              </p:ext>
            </p:extLst>
          </p:nvPr>
        </p:nvGraphicFramePr>
        <p:xfrm>
          <a:off x="493435" y="2571750"/>
          <a:ext cx="8157129" cy="1509068"/>
        </p:xfrm>
        <a:graphic>
          <a:graphicData uri="http://schemas.openxmlformats.org/drawingml/2006/table">
            <a:tbl>
              <a:tblPr/>
              <a:tblGrid>
                <a:gridCol w="2719043">
                  <a:extLst>
                    <a:ext uri="{9D8B030D-6E8A-4147-A177-3AD203B41FA5}">
                      <a16:colId xmlns:a16="http://schemas.microsoft.com/office/drawing/2014/main" xmlns="" val="127989950"/>
                    </a:ext>
                  </a:extLst>
                </a:gridCol>
                <a:gridCol w="2719043">
                  <a:extLst>
                    <a:ext uri="{9D8B030D-6E8A-4147-A177-3AD203B41FA5}">
                      <a16:colId xmlns:a16="http://schemas.microsoft.com/office/drawing/2014/main" xmlns="" val="3917727706"/>
                    </a:ext>
                  </a:extLst>
                </a:gridCol>
                <a:gridCol w="2719043">
                  <a:extLst>
                    <a:ext uri="{9D8B030D-6E8A-4147-A177-3AD203B41FA5}">
                      <a16:colId xmlns:a16="http://schemas.microsoft.com/office/drawing/2014/main" xmlns="" val="2777749390"/>
                    </a:ext>
                  </a:extLst>
                </a:gridCol>
              </a:tblGrid>
              <a:tr h="377267">
                <a:tc>
                  <a:txBody>
                    <a:bodyPr/>
                    <a:lstStyle/>
                    <a:p>
                      <a:r>
                        <a:rPr lang="en-US" sz="1800" b="1" dirty="0">
                          <a:effectLst/>
                          <a:latin typeface="Lato"/>
                        </a:rPr>
                        <a:t>Visit ID</a:t>
                      </a:r>
                      <a:endParaRPr lang="en-US" sz="1800" dirty="0">
                        <a:effectLst/>
                        <a:latin typeface="Lato"/>
                      </a:endParaRP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dirty="0">
                          <a:effectLst/>
                          <a:latin typeface="Lato"/>
                        </a:rPr>
                        <a:t>Patient Name</a:t>
                      </a:r>
                      <a:endParaRPr lang="en-US" sz="1800" dirty="0">
                        <a:effectLst/>
                        <a:latin typeface="Lato"/>
                      </a:endParaRP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dirty="0">
                          <a:effectLst/>
                          <a:latin typeface="Lato"/>
                        </a:rPr>
                        <a:t>Doctor ID</a:t>
                      </a:r>
                      <a:endParaRPr lang="en-US" sz="1800" dirty="0">
                        <a:effectLst/>
                        <a:latin typeface="Lato"/>
                      </a:endParaRP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428362720"/>
                  </a:ext>
                </a:extLst>
              </a:tr>
              <a:tr h="377267">
                <a:tc>
                  <a:txBody>
                    <a:bodyPr/>
                    <a:lstStyle/>
                    <a:p>
                      <a:r>
                        <a:rPr lang="en-US" sz="1800" b="0" dirty="0">
                          <a:effectLst/>
                          <a:latin typeface="Lato"/>
                        </a:rPr>
                        <a:t>1</a:t>
                      </a: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Kirk</a:t>
                      </a: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1</a:t>
                      </a: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533432775"/>
                  </a:ext>
                </a:extLst>
              </a:tr>
              <a:tr h="377267">
                <a:tc>
                  <a:txBody>
                    <a:bodyPr/>
                    <a:lstStyle/>
                    <a:p>
                      <a:r>
                        <a:rPr lang="en-US" sz="1800" b="0" dirty="0">
                          <a:effectLst/>
                          <a:latin typeface="Lato"/>
                        </a:rPr>
                        <a:t>2</a:t>
                      </a: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Picard</a:t>
                      </a: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2</a:t>
                      </a: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606653569"/>
                  </a:ext>
                </a:extLst>
              </a:tr>
              <a:tr h="377267">
                <a:tc>
                  <a:txBody>
                    <a:bodyPr/>
                    <a:lstStyle/>
                    <a:p>
                      <a:r>
                        <a:rPr lang="en-US" sz="1800" b="0" dirty="0">
                          <a:effectLst/>
                          <a:latin typeface="Lato"/>
                        </a:rPr>
                        <a:t>3</a:t>
                      </a: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Sisko</a:t>
                      </a: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3</a:t>
                      </a:r>
                    </a:p>
                  </a:txBody>
                  <a:tcPr marL="50982" marR="50982" marT="50982" marB="50982"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121574707"/>
                  </a:ext>
                </a:extLst>
              </a:tr>
            </a:tbl>
          </a:graphicData>
        </a:graphic>
      </p:graphicFrame>
    </p:spTree>
    <p:extLst>
      <p:ext uri="{BB962C8B-B14F-4D97-AF65-F5344CB8AC3E}">
        <p14:creationId xmlns:p14="http://schemas.microsoft.com/office/powerpoint/2010/main" val="330987003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unintentional duplication of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1247273" y="1462057"/>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And a Doctor table like this:</a:t>
            </a:r>
          </a:p>
        </p:txBody>
      </p:sp>
      <p:graphicFrame>
        <p:nvGraphicFramePr>
          <p:cNvPr id="2" name="Table 1">
            <a:extLst>
              <a:ext uri="{FF2B5EF4-FFF2-40B4-BE49-F238E27FC236}">
                <a16:creationId xmlns:a16="http://schemas.microsoft.com/office/drawing/2014/main" xmlns="" id="{92E9754A-5578-4941-8D88-E40402757670}"/>
              </a:ext>
            </a:extLst>
          </p:cNvPr>
          <p:cNvGraphicFramePr>
            <a:graphicFrameLocks noGrp="1"/>
          </p:cNvGraphicFramePr>
          <p:nvPr>
            <p:extLst>
              <p:ext uri="{D42A27DB-BD31-4B8C-83A1-F6EECF244321}">
                <p14:modId xmlns:p14="http://schemas.microsoft.com/office/powerpoint/2010/main" val="2201636952"/>
              </p:ext>
            </p:extLst>
          </p:nvPr>
        </p:nvGraphicFramePr>
        <p:xfrm>
          <a:off x="1247273" y="2145139"/>
          <a:ext cx="6649454" cy="1946820"/>
        </p:xfrm>
        <a:graphic>
          <a:graphicData uri="http://schemas.openxmlformats.org/drawingml/2006/table">
            <a:tbl>
              <a:tblPr/>
              <a:tblGrid>
                <a:gridCol w="3324727">
                  <a:extLst>
                    <a:ext uri="{9D8B030D-6E8A-4147-A177-3AD203B41FA5}">
                      <a16:colId xmlns:a16="http://schemas.microsoft.com/office/drawing/2014/main" xmlns="" val="4175248100"/>
                    </a:ext>
                  </a:extLst>
                </a:gridCol>
                <a:gridCol w="3324727">
                  <a:extLst>
                    <a:ext uri="{9D8B030D-6E8A-4147-A177-3AD203B41FA5}">
                      <a16:colId xmlns:a16="http://schemas.microsoft.com/office/drawing/2014/main" xmlns="" val="1578907228"/>
                    </a:ext>
                  </a:extLst>
                </a:gridCol>
              </a:tblGrid>
              <a:tr h="389364">
                <a:tc>
                  <a:txBody>
                    <a:bodyPr/>
                    <a:lstStyle/>
                    <a:p>
                      <a:r>
                        <a:rPr lang="en-US" b="1" dirty="0">
                          <a:effectLst/>
                          <a:latin typeface="Lato"/>
                        </a:rPr>
                        <a:t>Doctor ID</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Doctor Name</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713733993"/>
                  </a:ext>
                </a:extLst>
              </a:tr>
              <a:tr h="389364">
                <a:tc>
                  <a:txBody>
                    <a:bodyPr/>
                    <a:lstStyle/>
                    <a:p>
                      <a:r>
                        <a:rPr lang="en-US" b="0" dirty="0">
                          <a:effectLst/>
                          <a:latin typeface="Lato"/>
                        </a:rPr>
                        <a:t>1</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McCoy</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728316119"/>
                  </a:ext>
                </a:extLst>
              </a:tr>
              <a:tr h="389364">
                <a:tc>
                  <a:txBody>
                    <a:bodyPr/>
                    <a:lstStyle/>
                    <a:p>
                      <a:r>
                        <a:rPr lang="en-US" b="0" dirty="0">
                          <a:effectLst/>
                          <a:latin typeface="Lato"/>
                        </a:rPr>
                        <a:t>2</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Crusher</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517605784"/>
                  </a:ext>
                </a:extLst>
              </a:tr>
              <a:tr h="389364">
                <a:tc>
                  <a:txBody>
                    <a:bodyPr/>
                    <a:lstStyle/>
                    <a:p>
                      <a:r>
                        <a:rPr lang="en-US" b="0" dirty="0">
                          <a:effectLst/>
                          <a:latin typeface="Lato"/>
                        </a:rPr>
                        <a:t>3</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Bashir</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742231328"/>
                  </a:ext>
                </a:extLst>
              </a:tr>
              <a:tr h="389364">
                <a:tc>
                  <a:txBody>
                    <a:bodyPr/>
                    <a:lstStyle/>
                    <a:p>
                      <a:r>
                        <a:rPr lang="en-US" b="0" dirty="0">
                          <a:effectLst/>
                          <a:latin typeface="Lato"/>
                        </a:rPr>
                        <a:t>2</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Pulaski</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997734688"/>
                  </a:ext>
                </a:extLst>
              </a:tr>
            </a:tbl>
          </a:graphicData>
        </a:graphic>
      </p:graphicFrame>
    </p:spTree>
    <p:extLst>
      <p:ext uri="{BB962C8B-B14F-4D97-AF65-F5344CB8AC3E}">
        <p14:creationId xmlns:p14="http://schemas.microsoft.com/office/powerpoint/2010/main" val="219135674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unintentional duplication of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978306" y="1523618"/>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Such a join would result in the following dataset:</a:t>
            </a:r>
          </a:p>
        </p:txBody>
      </p:sp>
      <p:graphicFrame>
        <p:nvGraphicFramePr>
          <p:cNvPr id="2" name="Table 1">
            <a:extLst>
              <a:ext uri="{FF2B5EF4-FFF2-40B4-BE49-F238E27FC236}">
                <a16:creationId xmlns:a16="http://schemas.microsoft.com/office/drawing/2014/main" xmlns="" id="{2E4228A6-8AA2-48B6-843E-EF4A6B99305B}"/>
              </a:ext>
            </a:extLst>
          </p:cNvPr>
          <p:cNvGraphicFramePr>
            <a:graphicFrameLocks noGrp="1"/>
          </p:cNvGraphicFramePr>
          <p:nvPr>
            <p:extLst>
              <p:ext uri="{D42A27DB-BD31-4B8C-83A1-F6EECF244321}">
                <p14:modId xmlns:p14="http://schemas.microsoft.com/office/powerpoint/2010/main" val="3851425983"/>
              </p:ext>
            </p:extLst>
          </p:nvPr>
        </p:nvGraphicFramePr>
        <p:xfrm>
          <a:off x="1207168" y="2139389"/>
          <a:ext cx="6729664" cy="1952570"/>
        </p:xfrm>
        <a:graphic>
          <a:graphicData uri="http://schemas.openxmlformats.org/drawingml/2006/table">
            <a:tbl>
              <a:tblPr/>
              <a:tblGrid>
                <a:gridCol w="1682416">
                  <a:extLst>
                    <a:ext uri="{9D8B030D-6E8A-4147-A177-3AD203B41FA5}">
                      <a16:colId xmlns:a16="http://schemas.microsoft.com/office/drawing/2014/main" xmlns="" val="4034417040"/>
                    </a:ext>
                  </a:extLst>
                </a:gridCol>
                <a:gridCol w="1682416">
                  <a:extLst>
                    <a:ext uri="{9D8B030D-6E8A-4147-A177-3AD203B41FA5}">
                      <a16:colId xmlns:a16="http://schemas.microsoft.com/office/drawing/2014/main" xmlns="" val="2307360388"/>
                    </a:ext>
                  </a:extLst>
                </a:gridCol>
                <a:gridCol w="1682416">
                  <a:extLst>
                    <a:ext uri="{9D8B030D-6E8A-4147-A177-3AD203B41FA5}">
                      <a16:colId xmlns:a16="http://schemas.microsoft.com/office/drawing/2014/main" xmlns="" val="1854132532"/>
                    </a:ext>
                  </a:extLst>
                </a:gridCol>
                <a:gridCol w="1682416">
                  <a:extLst>
                    <a:ext uri="{9D8B030D-6E8A-4147-A177-3AD203B41FA5}">
                      <a16:colId xmlns:a16="http://schemas.microsoft.com/office/drawing/2014/main" xmlns="" val="2254317507"/>
                    </a:ext>
                  </a:extLst>
                </a:gridCol>
              </a:tblGrid>
              <a:tr h="390514">
                <a:tc>
                  <a:txBody>
                    <a:bodyPr/>
                    <a:lstStyle/>
                    <a:p>
                      <a:r>
                        <a:rPr lang="en-US" b="1" dirty="0">
                          <a:effectLst/>
                          <a:latin typeface="Lato"/>
                        </a:rPr>
                        <a:t>Visit ID</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Patient Name</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Doctor ID</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Doctor Name</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882559839"/>
                  </a:ext>
                </a:extLst>
              </a:tr>
              <a:tr h="390514">
                <a:tc>
                  <a:txBody>
                    <a:bodyPr/>
                    <a:lstStyle/>
                    <a:p>
                      <a:r>
                        <a:rPr lang="en-US" b="0" dirty="0">
                          <a:effectLst/>
                          <a:latin typeface="Lato"/>
                        </a:rPr>
                        <a:t>1</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Kirk</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McCoy</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993652832"/>
                  </a:ext>
                </a:extLst>
              </a:tr>
              <a:tr h="390514">
                <a:tc>
                  <a:txBody>
                    <a:bodyPr/>
                    <a:lstStyle/>
                    <a:p>
                      <a:r>
                        <a:rPr lang="en-US" b="0" dirty="0">
                          <a:effectLst/>
                          <a:latin typeface="Lato"/>
                        </a:rPr>
                        <a:t>2</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Picard</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2</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Crusher</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512656174"/>
                  </a:ext>
                </a:extLst>
              </a:tr>
              <a:tr h="390514">
                <a:tc>
                  <a:txBody>
                    <a:bodyPr/>
                    <a:lstStyle/>
                    <a:p>
                      <a:r>
                        <a:rPr lang="en-US" b="0" dirty="0">
                          <a:effectLst/>
                          <a:latin typeface="Lato"/>
                        </a:rPr>
                        <a:t>3</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Sisko</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3</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Bashir</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102399021"/>
                  </a:ext>
                </a:extLst>
              </a:tr>
              <a:tr h="390514">
                <a:tc>
                  <a:txBody>
                    <a:bodyPr/>
                    <a:lstStyle/>
                    <a:p>
                      <a:r>
                        <a:rPr lang="en-US" b="0" dirty="0">
                          <a:effectLst/>
                          <a:latin typeface="Lato"/>
                        </a:rPr>
                        <a:t>2</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Picard</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2</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Pulaski</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186687880"/>
                  </a:ext>
                </a:extLst>
              </a:tr>
            </a:tbl>
          </a:graphicData>
        </a:graphic>
      </p:graphicFrame>
    </p:spTree>
    <p:extLst>
      <p:ext uri="{BB962C8B-B14F-4D97-AF65-F5344CB8AC3E}">
        <p14:creationId xmlns:p14="http://schemas.microsoft.com/office/powerpoint/2010/main" val="280816248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blends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14483"/>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 blending allows you to use data from multiple data sources in the same view. Often, these sources may be of different types. </a:t>
            </a:r>
          </a:p>
          <a:p>
            <a:pPr marL="342900" indent="-342900">
              <a:buFont typeface="Arial" panose="020B0604020202020204" pitchFamily="34" charset="0"/>
              <a:buChar char="•"/>
            </a:pPr>
            <a:r>
              <a:rPr lang="en-US" sz="2400" dirty="0"/>
              <a:t>For example, you can blend data from Oracle with data from Excel. </a:t>
            </a:r>
          </a:p>
          <a:p>
            <a:pPr marL="342900" indent="-342900">
              <a:buFont typeface="Arial" panose="020B0604020202020204" pitchFamily="34" charset="0"/>
              <a:buChar char="•"/>
            </a:pPr>
            <a:r>
              <a:rPr lang="en-US" sz="2400" dirty="0"/>
              <a:t>You can blend Google Analytics data with a spatial file. </a:t>
            </a:r>
          </a:p>
          <a:p>
            <a:pPr marL="342900" indent="-342900">
              <a:buFont typeface="Arial" panose="020B0604020202020204" pitchFamily="34" charset="0"/>
              <a:buChar char="•"/>
            </a:pPr>
            <a:r>
              <a:rPr lang="en-US" sz="2400" dirty="0"/>
              <a:t>Data blending also allows you to compare data at different levels of detail</a:t>
            </a:r>
          </a:p>
        </p:txBody>
      </p:sp>
    </p:spTree>
    <p:extLst>
      <p:ext uri="{BB962C8B-B14F-4D97-AF65-F5344CB8AC3E}">
        <p14:creationId xmlns:p14="http://schemas.microsoft.com/office/powerpoint/2010/main" val="176253817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blends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279500" y="2243907"/>
            <a:ext cx="369894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simple data blending process involves several steps, as shown in the following diagram:</a:t>
            </a:r>
          </a:p>
        </p:txBody>
      </p:sp>
      <p:pic>
        <p:nvPicPr>
          <p:cNvPr id="2" name="Picture 1">
            <a:extLst>
              <a:ext uri="{FF2B5EF4-FFF2-40B4-BE49-F238E27FC236}">
                <a16:creationId xmlns:a16="http://schemas.microsoft.com/office/drawing/2014/main" xmlns="" id="{5B5F3E3A-77FA-4D17-B79B-0018DE1A20FB}"/>
              </a:ext>
            </a:extLst>
          </p:cNvPr>
          <p:cNvPicPr>
            <a:picLocks noChangeAspect="1"/>
          </p:cNvPicPr>
          <p:nvPr/>
        </p:nvPicPr>
        <p:blipFill rotWithShape="1">
          <a:blip r:embed="rId3"/>
          <a:srcRect l="21931" r="21317"/>
          <a:stretch/>
        </p:blipFill>
        <p:spPr>
          <a:xfrm>
            <a:off x="4220309" y="1355558"/>
            <a:ext cx="4459705" cy="3009900"/>
          </a:xfrm>
          <a:prstGeom prst="rect">
            <a:avLst/>
          </a:prstGeom>
        </p:spPr>
      </p:pic>
    </p:spTree>
    <p:extLst>
      <p:ext uri="{BB962C8B-B14F-4D97-AF65-F5344CB8AC3E}">
        <p14:creationId xmlns:p14="http://schemas.microsoft.com/office/powerpoint/2010/main" val="208322757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blends</a:t>
            </a:r>
          </a:p>
        </p:txBody>
      </p:sp>
      <p:pic>
        <p:nvPicPr>
          <p:cNvPr id="2" name="Picture 1">
            <a:extLst>
              <a:ext uri="{FF2B5EF4-FFF2-40B4-BE49-F238E27FC236}">
                <a16:creationId xmlns:a16="http://schemas.microsoft.com/office/drawing/2014/main" xmlns="" id="{57AD2922-A583-453E-A92E-F65925D22E59}"/>
              </a:ext>
            </a:extLst>
          </p:cNvPr>
          <p:cNvPicPr>
            <a:picLocks noChangeAspect="1"/>
          </p:cNvPicPr>
          <p:nvPr/>
        </p:nvPicPr>
        <p:blipFill>
          <a:blip r:embed="rId3"/>
          <a:stretch>
            <a:fillRect/>
          </a:stretch>
        </p:blipFill>
        <p:spPr>
          <a:xfrm>
            <a:off x="1757362" y="1064057"/>
            <a:ext cx="5629275" cy="3495675"/>
          </a:xfrm>
          <a:prstGeom prst="rect">
            <a:avLst/>
          </a:prstGeom>
        </p:spPr>
      </p:pic>
    </p:spTree>
    <p:extLst>
      <p:ext uri="{BB962C8B-B14F-4D97-AF65-F5344CB8AC3E}">
        <p14:creationId xmlns:p14="http://schemas.microsoft.com/office/powerpoint/2010/main" val="1012903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xmlns="" id="{88782CEA-4D3F-40DE-8CFD-FCCC36A4322D}"/>
              </a:ext>
            </a:extLst>
          </p:cNvPr>
          <p:cNvPicPr>
            <a:picLocks noChangeAspect="1"/>
          </p:cNvPicPr>
          <p:nvPr/>
        </p:nvPicPr>
        <p:blipFill rotWithShape="1">
          <a:blip r:embed="rId3"/>
          <a:srcRect l="5655" t="2460" r="5506" b="1540"/>
          <a:stretch/>
        </p:blipFill>
        <p:spPr>
          <a:xfrm>
            <a:off x="2045970" y="1104899"/>
            <a:ext cx="5052060" cy="3527071"/>
          </a:xfrm>
          <a:prstGeom prst="rect">
            <a:avLst/>
          </a:prstGeom>
        </p:spPr>
      </p:pic>
    </p:spTree>
    <p:extLst>
      <p:ext uri="{BB962C8B-B14F-4D97-AF65-F5344CB8AC3E}">
        <p14:creationId xmlns:p14="http://schemas.microsoft.com/office/powerpoint/2010/main" val="160106398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blending example</a:t>
            </a:r>
          </a:p>
        </p:txBody>
      </p:sp>
      <p:graphicFrame>
        <p:nvGraphicFramePr>
          <p:cNvPr id="2" name="Table 1">
            <a:extLst>
              <a:ext uri="{FF2B5EF4-FFF2-40B4-BE49-F238E27FC236}">
                <a16:creationId xmlns:a16="http://schemas.microsoft.com/office/drawing/2014/main" xmlns="" id="{5B83726F-5D12-4FAE-804C-127D948174D1}"/>
              </a:ext>
            </a:extLst>
          </p:cNvPr>
          <p:cNvGraphicFramePr>
            <a:graphicFrameLocks noGrp="1"/>
          </p:cNvGraphicFramePr>
          <p:nvPr>
            <p:extLst>
              <p:ext uri="{D42A27DB-BD31-4B8C-83A1-F6EECF244321}">
                <p14:modId xmlns:p14="http://schemas.microsoft.com/office/powerpoint/2010/main" val="3705415634"/>
              </p:ext>
            </p:extLst>
          </p:nvPr>
        </p:nvGraphicFramePr>
        <p:xfrm>
          <a:off x="906379" y="1379621"/>
          <a:ext cx="7331242" cy="2927682"/>
        </p:xfrm>
        <a:graphic>
          <a:graphicData uri="http://schemas.openxmlformats.org/drawingml/2006/table">
            <a:tbl>
              <a:tblPr/>
              <a:tblGrid>
                <a:gridCol w="3665621">
                  <a:extLst>
                    <a:ext uri="{9D8B030D-6E8A-4147-A177-3AD203B41FA5}">
                      <a16:colId xmlns:a16="http://schemas.microsoft.com/office/drawing/2014/main" xmlns="" val="668940328"/>
                    </a:ext>
                  </a:extLst>
                </a:gridCol>
                <a:gridCol w="3665621">
                  <a:extLst>
                    <a:ext uri="{9D8B030D-6E8A-4147-A177-3AD203B41FA5}">
                      <a16:colId xmlns:a16="http://schemas.microsoft.com/office/drawing/2014/main" xmlns="" val="3134314387"/>
                    </a:ext>
                  </a:extLst>
                </a:gridCol>
              </a:tblGrid>
              <a:tr h="487947">
                <a:tc>
                  <a:txBody>
                    <a:bodyPr/>
                    <a:lstStyle/>
                    <a:p>
                      <a:r>
                        <a:rPr lang="en-US" b="1" dirty="0">
                          <a:effectLst/>
                          <a:latin typeface="Lato"/>
                        </a:rPr>
                        <a:t>Location</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Avg. Minutes to Service Goal</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498338999"/>
                  </a:ext>
                </a:extLst>
              </a:tr>
              <a:tr h="487947">
                <a:tc>
                  <a:txBody>
                    <a:bodyPr/>
                    <a:lstStyle/>
                    <a:p>
                      <a:r>
                        <a:rPr lang="en-US" b="0" dirty="0">
                          <a:effectLst/>
                          <a:latin typeface="Lato"/>
                        </a:rPr>
                        <a:t>Inpatient Surgery</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30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605145389"/>
                  </a:ext>
                </a:extLst>
              </a:tr>
              <a:tr h="487947">
                <a:tc>
                  <a:txBody>
                    <a:bodyPr/>
                    <a:lstStyle/>
                    <a:p>
                      <a:r>
                        <a:rPr lang="en-US" b="0" dirty="0">
                          <a:effectLst/>
                          <a:latin typeface="Lato"/>
                        </a:rPr>
                        <a:t>Outpatient Surgery</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40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912705630"/>
                  </a:ext>
                </a:extLst>
              </a:tr>
              <a:tr h="487947">
                <a:tc>
                  <a:txBody>
                    <a:bodyPr/>
                    <a:lstStyle/>
                    <a:p>
                      <a:r>
                        <a:rPr lang="en-US" b="0" dirty="0">
                          <a:effectLst/>
                          <a:latin typeface="Lato"/>
                        </a:rPr>
                        <a:t>ICU</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30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089874210"/>
                  </a:ext>
                </a:extLst>
              </a:tr>
              <a:tr h="487947">
                <a:tc>
                  <a:txBody>
                    <a:bodyPr/>
                    <a:lstStyle/>
                    <a:p>
                      <a:r>
                        <a:rPr lang="en-US" b="0" dirty="0">
                          <a:effectLst/>
                          <a:latin typeface="Lato"/>
                        </a:rPr>
                        <a:t>OBGYN</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25</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4036440148"/>
                  </a:ext>
                </a:extLst>
              </a:tr>
              <a:tr h="487947">
                <a:tc>
                  <a:txBody>
                    <a:bodyPr/>
                    <a:lstStyle/>
                    <a:p>
                      <a:r>
                        <a:rPr lang="en-US" b="0" dirty="0">
                          <a:effectLst/>
                          <a:latin typeface="Lato"/>
                        </a:rPr>
                        <a:t>Lab</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120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696606078"/>
                  </a:ext>
                </a:extLst>
              </a:tr>
            </a:tbl>
          </a:graphicData>
        </a:graphic>
      </p:graphicFrame>
    </p:spTree>
    <p:extLst>
      <p:ext uri="{BB962C8B-B14F-4D97-AF65-F5344CB8AC3E}">
        <p14:creationId xmlns:p14="http://schemas.microsoft.com/office/powerpoint/2010/main" val="245136448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blending example</a:t>
            </a:r>
          </a:p>
        </p:txBody>
      </p:sp>
      <p:pic>
        <p:nvPicPr>
          <p:cNvPr id="2" name="Picture 1">
            <a:extLst>
              <a:ext uri="{FF2B5EF4-FFF2-40B4-BE49-F238E27FC236}">
                <a16:creationId xmlns:a16="http://schemas.microsoft.com/office/drawing/2014/main" xmlns="" id="{D597F1C6-06B6-447E-A8A0-6039C2F9AE88}"/>
              </a:ext>
            </a:extLst>
          </p:cNvPr>
          <p:cNvPicPr>
            <a:picLocks noChangeAspect="1"/>
          </p:cNvPicPr>
          <p:nvPr/>
        </p:nvPicPr>
        <p:blipFill>
          <a:blip r:embed="rId3"/>
          <a:stretch>
            <a:fillRect/>
          </a:stretch>
        </p:blipFill>
        <p:spPr>
          <a:xfrm>
            <a:off x="638175" y="1083107"/>
            <a:ext cx="7867650" cy="3457575"/>
          </a:xfrm>
          <a:prstGeom prst="rect">
            <a:avLst/>
          </a:prstGeom>
        </p:spPr>
      </p:pic>
    </p:spTree>
    <p:extLst>
      <p:ext uri="{BB962C8B-B14F-4D97-AF65-F5344CB8AC3E}">
        <p14:creationId xmlns:p14="http://schemas.microsoft.com/office/powerpoint/2010/main" val="746979473"/>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blending example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3873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Data pane, we'll select the Location Goals data source. Observe the Data pane shown here:</a:t>
            </a:r>
          </a:p>
        </p:txBody>
      </p:sp>
      <p:pic>
        <p:nvPicPr>
          <p:cNvPr id="2" name="Picture 1">
            <a:extLst>
              <a:ext uri="{FF2B5EF4-FFF2-40B4-BE49-F238E27FC236}">
                <a16:creationId xmlns:a16="http://schemas.microsoft.com/office/drawing/2014/main" xmlns="" id="{83DE551D-7D42-4F35-8029-55F8DB6E4163}"/>
              </a:ext>
            </a:extLst>
          </p:cNvPr>
          <p:cNvPicPr>
            <a:picLocks noChangeAspect="1"/>
          </p:cNvPicPr>
          <p:nvPr/>
        </p:nvPicPr>
        <p:blipFill rotWithShape="1">
          <a:blip r:embed="rId3"/>
          <a:srcRect l="7972" r="5942"/>
          <a:stretch/>
        </p:blipFill>
        <p:spPr>
          <a:xfrm>
            <a:off x="2362200" y="1865976"/>
            <a:ext cx="4419600" cy="2752725"/>
          </a:xfrm>
          <a:prstGeom prst="rect">
            <a:avLst/>
          </a:prstGeom>
        </p:spPr>
      </p:pic>
    </p:spTree>
    <p:extLst>
      <p:ext uri="{BB962C8B-B14F-4D97-AF65-F5344CB8AC3E}">
        <p14:creationId xmlns:p14="http://schemas.microsoft.com/office/powerpoint/2010/main" val="1536008889"/>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583</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0E39FA5-E513-4CE8-93DA-C7656341C27A}"/>
              </a:ext>
            </a:extLst>
          </p:cNvPr>
          <p:cNvPicPr>
            <a:picLocks noChangeAspect="1"/>
          </p:cNvPicPr>
          <p:nvPr/>
        </p:nvPicPr>
        <p:blipFill>
          <a:blip r:embed="rId3"/>
          <a:stretch>
            <a:fillRect/>
          </a:stretch>
        </p:blipFill>
        <p:spPr>
          <a:xfrm>
            <a:off x="924677" y="165219"/>
            <a:ext cx="7294646" cy="4477464"/>
          </a:xfrm>
          <a:prstGeom prst="rect">
            <a:avLst/>
          </a:prstGeom>
        </p:spPr>
      </p:pic>
    </p:spTree>
    <p:extLst>
      <p:ext uri="{BB962C8B-B14F-4D97-AF65-F5344CB8AC3E}">
        <p14:creationId xmlns:p14="http://schemas.microsoft.com/office/powerpoint/2010/main" val="378817873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blending example</a:t>
            </a:r>
          </a:p>
        </p:txBody>
      </p:sp>
      <p:pic>
        <p:nvPicPr>
          <p:cNvPr id="2" name="Picture 1">
            <a:extLst>
              <a:ext uri="{FF2B5EF4-FFF2-40B4-BE49-F238E27FC236}">
                <a16:creationId xmlns:a16="http://schemas.microsoft.com/office/drawing/2014/main" xmlns="" id="{EF96C683-C93F-4D3A-B8C6-1D563280B186}"/>
              </a:ext>
            </a:extLst>
          </p:cNvPr>
          <p:cNvPicPr>
            <a:picLocks noChangeAspect="1"/>
          </p:cNvPicPr>
          <p:nvPr/>
        </p:nvPicPr>
        <p:blipFill rotWithShape="1">
          <a:blip r:embed="rId3"/>
          <a:srcRect l="877" r="1080"/>
          <a:stretch/>
        </p:blipFill>
        <p:spPr>
          <a:xfrm>
            <a:off x="697832" y="1325729"/>
            <a:ext cx="7732294" cy="3133725"/>
          </a:xfrm>
          <a:prstGeom prst="rect">
            <a:avLst/>
          </a:prstGeom>
        </p:spPr>
      </p:pic>
    </p:spTree>
    <p:extLst>
      <p:ext uri="{BB962C8B-B14F-4D97-AF65-F5344CB8AC3E}">
        <p14:creationId xmlns:p14="http://schemas.microsoft.com/office/powerpoint/2010/main" val="371337892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blending example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37940" y="1960863"/>
            <a:ext cx="4338777"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can change the alias of a field by right-clicking on the row header in the view and using the Edit Alias… option, as shown here:</a:t>
            </a:r>
          </a:p>
        </p:txBody>
      </p:sp>
      <p:pic>
        <p:nvPicPr>
          <p:cNvPr id="2" name="Picture 1">
            <a:extLst>
              <a:ext uri="{FF2B5EF4-FFF2-40B4-BE49-F238E27FC236}">
                <a16:creationId xmlns:a16="http://schemas.microsoft.com/office/drawing/2014/main" xmlns="" id="{0CB4CC8C-0736-46E3-8860-D57524F6AB48}"/>
              </a:ext>
            </a:extLst>
          </p:cNvPr>
          <p:cNvPicPr>
            <a:picLocks noChangeAspect="1"/>
          </p:cNvPicPr>
          <p:nvPr/>
        </p:nvPicPr>
        <p:blipFill rotWithShape="1">
          <a:blip r:embed="rId3"/>
          <a:srcRect l="28812" r="28132"/>
          <a:stretch/>
        </p:blipFill>
        <p:spPr>
          <a:xfrm>
            <a:off x="5382127" y="1182604"/>
            <a:ext cx="2831432" cy="3415360"/>
          </a:xfrm>
          <a:prstGeom prst="rect">
            <a:avLst/>
          </a:prstGeom>
        </p:spPr>
      </p:pic>
    </p:spTree>
    <p:extLst>
      <p:ext uri="{BB962C8B-B14F-4D97-AF65-F5344CB8AC3E}">
        <p14:creationId xmlns:p14="http://schemas.microsoft.com/office/powerpoint/2010/main" val="32583959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blending example</a:t>
            </a:r>
          </a:p>
        </p:txBody>
      </p:sp>
      <p:pic>
        <p:nvPicPr>
          <p:cNvPr id="2" name="Picture 1">
            <a:extLst>
              <a:ext uri="{FF2B5EF4-FFF2-40B4-BE49-F238E27FC236}">
                <a16:creationId xmlns:a16="http://schemas.microsoft.com/office/drawing/2014/main" xmlns="" id="{443B4115-EBB7-46E5-86DB-C745C9BA16BC}"/>
              </a:ext>
            </a:extLst>
          </p:cNvPr>
          <p:cNvPicPr>
            <a:picLocks noChangeAspect="1"/>
          </p:cNvPicPr>
          <p:nvPr/>
        </p:nvPicPr>
        <p:blipFill>
          <a:blip r:embed="rId3"/>
          <a:stretch>
            <a:fillRect/>
          </a:stretch>
        </p:blipFill>
        <p:spPr>
          <a:xfrm>
            <a:off x="1400175" y="1142267"/>
            <a:ext cx="6343650" cy="3552825"/>
          </a:xfrm>
          <a:prstGeom prst="rect">
            <a:avLst/>
          </a:prstGeom>
        </p:spPr>
      </p:pic>
    </p:spTree>
    <p:extLst>
      <p:ext uri="{BB962C8B-B14F-4D97-AF65-F5344CB8AC3E}">
        <p14:creationId xmlns:p14="http://schemas.microsoft.com/office/powerpoint/2010/main" val="29058387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When to use a data model, joins, or blends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38547"/>
            <a:ext cx="7596822" cy="3336170"/>
          </a:xfrm>
          <a:prstGeom prst="rect">
            <a:avLst/>
          </a:prstGeom>
        </p:spPr>
        <p:txBody>
          <a:bodyPr vert="horz" wrap="square" lIns="0" tIns="12065" rIns="0" bIns="0" rtlCol="0">
            <a:spAutoFit/>
          </a:bodyPr>
          <a:lstStyle/>
          <a:p>
            <a:r>
              <a:rPr lang="en-US" sz="2400" dirty="0"/>
              <a:t>In general, use a data model to relate tables: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joins would make correct aggregations impossible or require complex LOD expressions to get accurate results</a:t>
            </a:r>
          </a:p>
          <a:p>
            <a:pPr marL="342900" indent="-342900">
              <a:buFont typeface="Arial" panose="020B0604020202020204" pitchFamily="34" charset="0"/>
              <a:buChar char="•"/>
            </a:pPr>
            <a:r>
              <a:rPr lang="en-US" sz="2400" dirty="0"/>
              <a:t>When joins would result in the duplication of data</a:t>
            </a:r>
          </a:p>
          <a:p>
            <a:pPr marL="342900" indent="-342900">
              <a:buFont typeface="Arial" panose="020B0604020202020204" pitchFamily="34" charset="0"/>
              <a:buChar char="•"/>
            </a:pPr>
            <a:r>
              <a:rPr lang="en-US" sz="2400" dirty="0"/>
              <a:t>When you need flexibility in showing full domains of dimensions versus only values that match across relationships</a:t>
            </a:r>
          </a:p>
        </p:txBody>
      </p:sp>
    </p:spTree>
    <p:extLst>
      <p:ext uri="{BB962C8B-B14F-4D97-AF65-F5344CB8AC3E}">
        <p14:creationId xmlns:p14="http://schemas.microsoft.com/office/powerpoint/2010/main" val="71678066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When to use a data model, joins, or blends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14484"/>
            <a:ext cx="7596822" cy="3336170"/>
          </a:xfrm>
          <a:prstGeom prst="rect">
            <a:avLst/>
          </a:prstGeom>
        </p:spPr>
        <p:txBody>
          <a:bodyPr vert="horz" wrap="square" lIns="0" tIns="12065" rIns="0" bIns="0" rtlCol="0">
            <a:spAutoFit/>
          </a:bodyPr>
          <a:lstStyle/>
          <a:p>
            <a:r>
              <a:rPr lang="en-US" sz="2400" dirty="0"/>
              <a:t>In general, use joins at the physical level:</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you must use an operator other than equality between fields</a:t>
            </a:r>
          </a:p>
          <a:p>
            <a:pPr marL="342900" indent="-342900">
              <a:buFont typeface="Arial" panose="020B0604020202020204" pitchFamily="34" charset="0"/>
              <a:buChar char="•"/>
            </a:pPr>
            <a:r>
              <a:rPr lang="en-US" sz="2400" dirty="0"/>
              <a:t>When you want to do a spatial join</a:t>
            </a:r>
          </a:p>
          <a:p>
            <a:pPr marL="342900" indent="-342900">
              <a:buFont typeface="Arial" panose="020B0604020202020204" pitchFamily="34" charset="0"/>
              <a:buChar char="•"/>
            </a:pPr>
            <a:r>
              <a:rPr lang="en-US" sz="2400" dirty="0"/>
              <a:t>When you want to specifically control the type of join used in your analysis</a:t>
            </a:r>
          </a:p>
          <a:p>
            <a:pPr marL="342900" indent="-342900">
              <a:buFont typeface="Arial" panose="020B0604020202020204" pitchFamily="34" charset="0"/>
              <a:buChar char="•"/>
            </a:pPr>
            <a:r>
              <a:rPr lang="en-US" sz="2400" dirty="0"/>
              <a:t>When the performance of the data model is less efficient than it would be with the use of joins</a:t>
            </a:r>
          </a:p>
        </p:txBody>
      </p:sp>
    </p:spTree>
    <p:extLst>
      <p:ext uri="{BB962C8B-B14F-4D97-AF65-F5344CB8AC3E}">
        <p14:creationId xmlns:p14="http://schemas.microsoft.com/office/powerpoint/2010/main" val="354655407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When to use a data model, joins, or blends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15009"/>
            <a:ext cx="7596822" cy="2597506"/>
          </a:xfrm>
          <a:prstGeom prst="rect">
            <a:avLst/>
          </a:prstGeom>
        </p:spPr>
        <p:txBody>
          <a:bodyPr vert="horz" wrap="square" lIns="0" tIns="12065" rIns="0" bIns="0" rtlCol="0">
            <a:spAutoFit/>
          </a:bodyPr>
          <a:lstStyle/>
          <a:p>
            <a:r>
              <a:rPr lang="en-US" sz="2400" dirty="0"/>
              <a:t>In general, use blending when: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need to relate data sources that cannot be joined or related using a data model (such as OLAP cubes)</a:t>
            </a:r>
          </a:p>
          <a:p>
            <a:pPr marL="342900" indent="-342900">
              <a:buFont typeface="Arial" panose="020B0604020202020204" pitchFamily="34" charset="0"/>
              <a:buChar char="•"/>
            </a:pPr>
            <a:r>
              <a:rPr lang="en-US" sz="2400" dirty="0"/>
              <a:t>You need flexibility to "fix" matching using aliases</a:t>
            </a:r>
          </a:p>
          <a:p>
            <a:pPr marL="342900" indent="-342900">
              <a:buFont typeface="Arial" panose="020B0604020202020204" pitchFamily="34" charset="0"/>
              <a:buChar char="•"/>
            </a:pPr>
            <a:r>
              <a:rPr lang="en-US" sz="2400" dirty="0"/>
              <a:t>You need flexibility to adjust which fields define the relationship differently in different views</a:t>
            </a:r>
          </a:p>
        </p:txBody>
      </p:sp>
    </p:spTree>
    <p:extLst>
      <p:ext uri="{BB962C8B-B14F-4D97-AF65-F5344CB8AC3E}">
        <p14:creationId xmlns:p14="http://schemas.microsoft.com/office/powerpoint/2010/main" val="2147229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xmlns="" id="{B5C70776-E3BE-4712-A670-080206F79F5E}"/>
              </a:ext>
            </a:extLst>
          </p:cNvPr>
          <p:cNvPicPr>
            <a:picLocks noChangeAspect="1"/>
          </p:cNvPicPr>
          <p:nvPr/>
        </p:nvPicPr>
        <p:blipFill>
          <a:blip r:embed="rId3"/>
          <a:stretch>
            <a:fillRect/>
          </a:stretch>
        </p:blipFill>
        <p:spPr>
          <a:xfrm>
            <a:off x="638175" y="1011669"/>
            <a:ext cx="7867650" cy="3600450"/>
          </a:xfrm>
          <a:prstGeom prst="rect">
            <a:avLst/>
          </a:prstGeom>
        </p:spPr>
      </p:pic>
    </p:spTree>
    <p:extLst>
      <p:ext uri="{BB962C8B-B14F-4D97-AF65-F5344CB8AC3E}">
        <p14:creationId xmlns:p14="http://schemas.microsoft.com/office/powerpoint/2010/main" val="1152666062"/>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82309"/>
            <a:ext cx="7596822" cy="3059171"/>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You now have several techniques to turn to when you need to relate tables of data together. </a:t>
            </a:r>
          </a:p>
          <a:p>
            <a:pPr marL="342900" indent="-342900">
              <a:buFont typeface="Arial" panose="020B0604020202020204" pitchFamily="34" charset="0"/>
              <a:buChar char="•"/>
            </a:pPr>
            <a:r>
              <a:rPr lang="en-US" sz="2200" dirty="0"/>
              <a:t>The data model, a new feature in the latest versions of Tableau, gives a new paradigm for relating logical tables of data together. </a:t>
            </a:r>
          </a:p>
          <a:p>
            <a:pPr marL="342900" indent="-342900">
              <a:buFont typeface="Arial" panose="020B0604020202020204" pitchFamily="34" charset="0"/>
              <a:buChar char="•"/>
            </a:pPr>
            <a:r>
              <a:rPr lang="en-US" sz="2200" dirty="0"/>
              <a:t>It introduces a few new behaviors when it comes to showing the full and partial domains of dimensional values, but it also greatly simplifies aggregations by taking into account the natural level of detail for the aggregation. </a:t>
            </a:r>
          </a:p>
        </p:txBody>
      </p:sp>
    </p:spTree>
    <p:extLst>
      <p:ext uri="{BB962C8B-B14F-4D97-AF65-F5344CB8AC3E}">
        <p14:creationId xmlns:p14="http://schemas.microsoft.com/office/powerpoint/2010/main" val="2464659942"/>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591</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13</a:t>
            </a:r>
          </a:p>
        </p:txBody>
      </p:sp>
    </p:spTree>
    <p:extLst>
      <p:ext uri="{BB962C8B-B14F-4D97-AF65-F5344CB8AC3E}">
        <p14:creationId xmlns:p14="http://schemas.microsoft.com/office/powerpoint/2010/main" val="1362105372"/>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14. Structuring Messy Data to Work Well in Tableau</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958" y="4256713"/>
            <a:ext cx="1058842" cy="393838"/>
          </a:xfrm>
          <a:prstGeom prst="rect">
            <a:avLst/>
          </a:prstGeom>
        </p:spPr>
      </p:pic>
    </p:spTree>
    <p:extLst>
      <p:ext uri="{BB962C8B-B14F-4D97-AF65-F5344CB8AC3E}">
        <p14:creationId xmlns:p14="http://schemas.microsoft.com/office/powerpoint/2010/main" val="2898444988"/>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Structuring Messy Data to Work Well in Tableau</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50315"/>
            <a:ext cx="7596822" cy="2966838"/>
          </a:xfrm>
          <a:prstGeom prst="rect">
            <a:avLst/>
          </a:prstGeom>
        </p:spPr>
        <p:txBody>
          <a:bodyPr vert="horz" wrap="square" lIns="0" tIns="12065" rIns="0" bIns="0" rtlCol="0">
            <a:spAutoFit/>
          </a:bodyPr>
          <a:lstStyle/>
          <a:p>
            <a:r>
              <a:rPr lang="en-US" sz="2400" dirty="0"/>
              <a:t>In this lesson, we'll focus on some principles for structuring data to work well with Tableau, as well as some specific examples of how to address common data issues. This lesson will cover the following topics:</a:t>
            </a:r>
          </a:p>
          <a:p>
            <a:endParaRPr lang="en-US" sz="2400" dirty="0"/>
          </a:p>
          <a:p>
            <a:pPr marL="342900" indent="-342900">
              <a:buFont typeface="Arial" panose="020B0604020202020204" pitchFamily="34" charset="0"/>
              <a:buChar char="•"/>
            </a:pPr>
            <a:r>
              <a:rPr lang="en-US" sz="2400" dirty="0"/>
              <a:t>Structuring data for Tableau</a:t>
            </a:r>
          </a:p>
          <a:p>
            <a:pPr marL="342900" indent="-342900">
              <a:buFont typeface="Arial" panose="020B0604020202020204" pitchFamily="34" charset="0"/>
              <a:buChar char="•"/>
            </a:pPr>
            <a:r>
              <a:rPr lang="en-US" sz="2400" dirty="0"/>
              <a:t>The four basic data transformations</a:t>
            </a:r>
          </a:p>
          <a:p>
            <a:pPr marL="342900" indent="-342900">
              <a:buFont typeface="Arial" panose="020B0604020202020204" pitchFamily="34" charset="0"/>
              <a:buChar char="•"/>
            </a:pPr>
            <a:r>
              <a:rPr lang="en-US" sz="2400" dirty="0"/>
              <a:t>Overview of advanced fixes for data problems</a:t>
            </a:r>
          </a:p>
        </p:txBody>
      </p:sp>
    </p:spTree>
    <p:extLst>
      <p:ext uri="{BB962C8B-B14F-4D97-AF65-F5344CB8AC3E}">
        <p14:creationId xmlns:p14="http://schemas.microsoft.com/office/powerpoint/2010/main" val="214523501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Structuring data for Tableau</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There are two keys to ensure a good data structure that works well with Tableau: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Every record of a source data connection should be at a meaningful level of detail</a:t>
            </a:r>
          </a:p>
          <a:p>
            <a:pPr marL="342900" indent="-342900">
              <a:buFont typeface="Arial" panose="020B0604020202020204" pitchFamily="34" charset="0"/>
              <a:buChar char="•"/>
            </a:pPr>
            <a:r>
              <a:rPr lang="en-US" sz="2400" dirty="0"/>
              <a:t>Every measure contained in the source should match the level of detail of the data source or possibly be at a higher level of detail, but it should never be at a lower level of detail</a:t>
            </a:r>
          </a:p>
        </p:txBody>
      </p:sp>
    </p:spTree>
    <p:extLst>
      <p:ext uri="{BB962C8B-B14F-4D97-AF65-F5344CB8AC3E}">
        <p14:creationId xmlns:p14="http://schemas.microsoft.com/office/powerpoint/2010/main" val="266603254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Structuring data for Tableau</a:t>
            </a:r>
          </a:p>
        </p:txBody>
      </p:sp>
      <p:graphicFrame>
        <p:nvGraphicFramePr>
          <p:cNvPr id="2" name="Table 1">
            <a:extLst>
              <a:ext uri="{FF2B5EF4-FFF2-40B4-BE49-F238E27FC236}">
                <a16:creationId xmlns:a16="http://schemas.microsoft.com/office/drawing/2014/main" xmlns="" id="{B6E7A798-FB69-4697-8DB5-468FDA2FEF61}"/>
              </a:ext>
            </a:extLst>
          </p:cNvPr>
          <p:cNvGraphicFramePr>
            <a:graphicFrameLocks noGrp="1"/>
          </p:cNvGraphicFramePr>
          <p:nvPr>
            <p:extLst>
              <p:ext uri="{D42A27DB-BD31-4B8C-83A1-F6EECF244321}">
                <p14:modId xmlns:p14="http://schemas.microsoft.com/office/powerpoint/2010/main" val="3596139506"/>
              </p:ext>
            </p:extLst>
          </p:nvPr>
        </p:nvGraphicFramePr>
        <p:xfrm>
          <a:off x="1473867" y="1163053"/>
          <a:ext cx="6196265" cy="3397081"/>
        </p:xfrm>
        <a:graphic>
          <a:graphicData uri="http://schemas.openxmlformats.org/drawingml/2006/table">
            <a:tbl>
              <a:tblPr/>
              <a:tblGrid>
                <a:gridCol w="1239253">
                  <a:extLst>
                    <a:ext uri="{9D8B030D-6E8A-4147-A177-3AD203B41FA5}">
                      <a16:colId xmlns:a16="http://schemas.microsoft.com/office/drawing/2014/main" xmlns="" val="219235434"/>
                    </a:ext>
                  </a:extLst>
                </a:gridCol>
                <a:gridCol w="1239253">
                  <a:extLst>
                    <a:ext uri="{9D8B030D-6E8A-4147-A177-3AD203B41FA5}">
                      <a16:colId xmlns:a16="http://schemas.microsoft.com/office/drawing/2014/main" xmlns="" val="1132010613"/>
                    </a:ext>
                  </a:extLst>
                </a:gridCol>
                <a:gridCol w="1239253">
                  <a:extLst>
                    <a:ext uri="{9D8B030D-6E8A-4147-A177-3AD203B41FA5}">
                      <a16:colId xmlns:a16="http://schemas.microsoft.com/office/drawing/2014/main" xmlns="" val="677102746"/>
                    </a:ext>
                  </a:extLst>
                </a:gridCol>
                <a:gridCol w="1239253">
                  <a:extLst>
                    <a:ext uri="{9D8B030D-6E8A-4147-A177-3AD203B41FA5}">
                      <a16:colId xmlns:a16="http://schemas.microsoft.com/office/drawing/2014/main" xmlns="" val="3327572495"/>
                    </a:ext>
                  </a:extLst>
                </a:gridCol>
                <a:gridCol w="1239253">
                  <a:extLst>
                    <a:ext uri="{9D8B030D-6E8A-4147-A177-3AD203B41FA5}">
                      <a16:colId xmlns:a16="http://schemas.microsoft.com/office/drawing/2014/main" xmlns="" val="1480440178"/>
                    </a:ext>
                  </a:extLst>
                </a:gridCol>
              </a:tblGrid>
              <a:tr h="650809">
                <a:tc>
                  <a:txBody>
                    <a:bodyPr/>
                    <a:lstStyle/>
                    <a:p>
                      <a:r>
                        <a:rPr lang="en-US" sz="1200" b="1" dirty="0">
                          <a:effectLst/>
                          <a:latin typeface="Lato"/>
                        </a:rPr>
                        <a:t>School</a:t>
                      </a:r>
                      <a:endParaRPr lang="en-US" sz="1200" dirty="0">
                        <a:effectLst/>
                        <a:latin typeface="Lato"/>
                      </a:endParaRP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Classroom</a:t>
                      </a:r>
                      <a:endParaRPr lang="en-US" sz="1200" dirty="0">
                        <a:effectLst/>
                        <a:latin typeface="Lato"/>
                      </a:endParaRP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Average GPA</a:t>
                      </a:r>
                      <a:endParaRPr lang="en-US" sz="1200" dirty="0">
                        <a:effectLst/>
                        <a:latin typeface="Lato"/>
                      </a:endParaRP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Number of Students</a:t>
                      </a:r>
                      <a:endParaRPr lang="en-US" sz="1200" dirty="0">
                        <a:effectLst/>
                        <a:latin typeface="Lato"/>
                      </a:endParaRP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Number of Students (School)</a:t>
                      </a:r>
                      <a:endParaRPr lang="en-US" sz="1200" dirty="0">
                        <a:effectLst/>
                        <a:latin typeface="Lato"/>
                      </a:endParaRP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986366136"/>
                  </a:ext>
                </a:extLst>
              </a:tr>
              <a:tr h="457712">
                <a:tc>
                  <a:txBody>
                    <a:bodyPr/>
                    <a:lstStyle/>
                    <a:p>
                      <a:r>
                        <a:rPr lang="en-US" sz="1200" b="0" dirty="0">
                          <a:effectLst/>
                          <a:latin typeface="Lato"/>
                        </a:rPr>
                        <a:t>Pickaway Elementary</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4</a:t>
                      </a:r>
                      <a:r>
                        <a:rPr lang="en-US" sz="1200" b="0" baseline="30000" dirty="0">
                          <a:effectLst/>
                          <a:latin typeface="Lato"/>
                        </a:rPr>
                        <a:t>th</a:t>
                      </a:r>
                      <a:r>
                        <a:rPr lang="en-US" sz="1200" b="0" dirty="0">
                          <a:effectLst/>
                          <a:latin typeface="Lato"/>
                        </a:rPr>
                        <a:t> Grade</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78</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153</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1,038</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185492363"/>
                  </a:ext>
                </a:extLst>
              </a:tr>
              <a:tr h="457712">
                <a:tc>
                  <a:txBody>
                    <a:bodyPr/>
                    <a:lstStyle/>
                    <a:p>
                      <a:r>
                        <a:rPr lang="en-US" sz="1200" b="0" dirty="0">
                          <a:effectLst/>
                          <a:latin typeface="Lato"/>
                        </a:rPr>
                        <a:t>Pickaway Elementary</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5</a:t>
                      </a:r>
                      <a:r>
                        <a:rPr lang="en-US" sz="1200" b="0" baseline="30000" dirty="0">
                          <a:effectLst/>
                          <a:latin typeface="Lato"/>
                        </a:rPr>
                        <a:t>th</a:t>
                      </a:r>
                      <a:r>
                        <a:rPr lang="en-US" sz="1200" b="0" dirty="0">
                          <a:effectLst/>
                          <a:latin typeface="Lato"/>
                        </a:rPr>
                        <a:t> Grade</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73</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227</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1,038</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890499551"/>
                  </a:ext>
                </a:extLst>
              </a:tr>
              <a:tr h="457712">
                <a:tc>
                  <a:txBody>
                    <a:bodyPr/>
                    <a:lstStyle/>
                    <a:p>
                      <a:r>
                        <a:rPr lang="en-US" sz="1200" b="0" dirty="0">
                          <a:effectLst/>
                          <a:latin typeface="Lato"/>
                        </a:rPr>
                        <a:t>Pickaway Elementary</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6</a:t>
                      </a:r>
                      <a:r>
                        <a:rPr lang="en-US" sz="1200" b="0" baseline="30000" dirty="0">
                          <a:effectLst/>
                          <a:latin typeface="Lato"/>
                        </a:rPr>
                        <a:t>th</a:t>
                      </a:r>
                      <a:r>
                        <a:rPr lang="en-US" sz="1200" b="0" dirty="0">
                          <a:effectLst/>
                          <a:latin typeface="Lato"/>
                        </a:rPr>
                        <a:t> Grade</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84</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227</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1,038</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670906484"/>
                  </a:ext>
                </a:extLst>
              </a:tr>
              <a:tr h="457712">
                <a:tc>
                  <a:txBody>
                    <a:bodyPr/>
                    <a:lstStyle/>
                    <a:p>
                      <a:r>
                        <a:rPr lang="en-US" sz="1200" b="0" dirty="0">
                          <a:effectLst/>
                          <a:latin typeface="Lato"/>
                        </a:rPr>
                        <a:t>McCord Elementary</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4</a:t>
                      </a:r>
                      <a:r>
                        <a:rPr lang="en-US" sz="1200" b="0" baseline="30000" dirty="0">
                          <a:effectLst/>
                          <a:latin typeface="Lato"/>
                        </a:rPr>
                        <a:t>th</a:t>
                      </a:r>
                      <a:r>
                        <a:rPr lang="en-US" sz="1200" b="0" dirty="0">
                          <a:effectLst/>
                          <a:latin typeface="Lato"/>
                        </a:rPr>
                        <a:t> Grade</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82</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94</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915</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735416875"/>
                  </a:ext>
                </a:extLst>
              </a:tr>
              <a:tr h="457712">
                <a:tc>
                  <a:txBody>
                    <a:bodyPr/>
                    <a:lstStyle/>
                    <a:p>
                      <a:r>
                        <a:rPr lang="en-US" sz="1200" b="0" dirty="0">
                          <a:effectLst/>
                          <a:latin typeface="Lato"/>
                        </a:rPr>
                        <a:t>McCord Elementary</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5</a:t>
                      </a:r>
                      <a:r>
                        <a:rPr lang="en-US" sz="1200" b="0" baseline="30000" dirty="0">
                          <a:effectLst/>
                          <a:latin typeface="Lato"/>
                        </a:rPr>
                        <a:t>th</a:t>
                      </a:r>
                      <a:r>
                        <a:rPr lang="en-US" sz="1200" b="0" dirty="0">
                          <a:effectLst/>
                          <a:latin typeface="Lato"/>
                        </a:rPr>
                        <a:t> Grade</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77</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89</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915</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960177327"/>
                  </a:ext>
                </a:extLst>
              </a:tr>
              <a:tr h="457712">
                <a:tc>
                  <a:txBody>
                    <a:bodyPr/>
                    <a:lstStyle/>
                    <a:p>
                      <a:r>
                        <a:rPr lang="en-US" sz="1200" b="0" dirty="0">
                          <a:effectLst/>
                          <a:latin typeface="Lato"/>
                        </a:rPr>
                        <a:t>McCord Elementary</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6</a:t>
                      </a:r>
                      <a:r>
                        <a:rPr lang="en-US" sz="1200" b="0" baseline="30000" dirty="0">
                          <a:effectLst/>
                          <a:latin typeface="Lato"/>
                        </a:rPr>
                        <a:t>th</a:t>
                      </a:r>
                      <a:r>
                        <a:rPr lang="en-US" sz="1200" b="0" dirty="0">
                          <a:effectLst/>
                          <a:latin typeface="Lato"/>
                        </a:rPr>
                        <a:t> Grade</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84</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122</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915</a:t>
                      </a:r>
                    </a:p>
                  </a:txBody>
                  <a:tcPr marL="34340" marR="34340" marT="34340" marB="3434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495785301"/>
                  </a:ext>
                </a:extLst>
              </a:tr>
            </a:tbl>
          </a:graphicData>
        </a:graphic>
      </p:graphicFrame>
    </p:spTree>
    <p:extLst>
      <p:ext uri="{BB962C8B-B14F-4D97-AF65-F5344CB8AC3E}">
        <p14:creationId xmlns:p14="http://schemas.microsoft.com/office/powerpoint/2010/main" val="186587958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Well-structured data in Tableau</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two keys to a good structure, which we mentioned in the previous section, should result in a data structure where a single measure is contained in a single column.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may have multiple different measures, but any single measure should almost never be divided into multiple columns. </a:t>
            </a:r>
          </a:p>
        </p:txBody>
      </p:sp>
    </p:spTree>
    <p:extLst>
      <p:ext uri="{BB962C8B-B14F-4D97-AF65-F5344CB8AC3E}">
        <p14:creationId xmlns:p14="http://schemas.microsoft.com/office/powerpoint/2010/main" val="368966979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Wide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92644"/>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Wide data is not typically a good structure for visual analysis in Tableau.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Wide data describes a structure in which a measure in a single row is spread over multiple columns.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data is often more human-readable, Wide data often results in fewer rows with more columns.</a:t>
            </a:r>
          </a:p>
        </p:txBody>
      </p:sp>
    </p:spTree>
    <p:extLst>
      <p:ext uri="{BB962C8B-B14F-4D97-AF65-F5344CB8AC3E}">
        <p14:creationId xmlns:p14="http://schemas.microsoft.com/office/powerpoint/2010/main" val="143298028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Wide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56589"/>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an example of what wide data looks like in a table of population numbers:</a:t>
            </a:r>
          </a:p>
        </p:txBody>
      </p:sp>
      <p:graphicFrame>
        <p:nvGraphicFramePr>
          <p:cNvPr id="2" name="Table 1">
            <a:extLst>
              <a:ext uri="{FF2B5EF4-FFF2-40B4-BE49-F238E27FC236}">
                <a16:creationId xmlns:a16="http://schemas.microsoft.com/office/drawing/2014/main" xmlns="" id="{B7571B1C-A79F-4C77-8F34-4C27515B528B}"/>
              </a:ext>
            </a:extLst>
          </p:cNvPr>
          <p:cNvGraphicFramePr>
            <a:graphicFrameLocks noGrp="1"/>
          </p:cNvGraphicFramePr>
          <p:nvPr>
            <p:extLst>
              <p:ext uri="{D42A27DB-BD31-4B8C-83A1-F6EECF244321}">
                <p14:modId xmlns:p14="http://schemas.microsoft.com/office/powerpoint/2010/main" val="713641474"/>
              </p:ext>
            </p:extLst>
          </p:nvPr>
        </p:nvGraphicFramePr>
        <p:xfrm>
          <a:off x="705852" y="2427263"/>
          <a:ext cx="7732296" cy="1783790"/>
        </p:xfrm>
        <a:graphic>
          <a:graphicData uri="http://schemas.openxmlformats.org/drawingml/2006/table">
            <a:tbl>
              <a:tblPr/>
              <a:tblGrid>
                <a:gridCol w="1288716">
                  <a:extLst>
                    <a:ext uri="{9D8B030D-6E8A-4147-A177-3AD203B41FA5}">
                      <a16:colId xmlns:a16="http://schemas.microsoft.com/office/drawing/2014/main" xmlns="" val="4121032016"/>
                    </a:ext>
                  </a:extLst>
                </a:gridCol>
                <a:gridCol w="1288716">
                  <a:extLst>
                    <a:ext uri="{9D8B030D-6E8A-4147-A177-3AD203B41FA5}">
                      <a16:colId xmlns:a16="http://schemas.microsoft.com/office/drawing/2014/main" xmlns="" val="4120680650"/>
                    </a:ext>
                  </a:extLst>
                </a:gridCol>
                <a:gridCol w="1288716">
                  <a:extLst>
                    <a:ext uri="{9D8B030D-6E8A-4147-A177-3AD203B41FA5}">
                      <a16:colId xmlns:a16="http://schemas.microsoft.com/office/drawing/2014/main" xmlns="" val="4146045170"/>
                    </a:ext>
                  </a:extLst>
                </a:gridCol>
                <a:gridCol w="1288716">
                  <a:extLst>
                    <a:ext uri="{9D8B030D-6E8A-4147-A177-3AD203B41FA5}">
                      <a16:colId xmlns:a16="http://schemas.microsoft.com/office/drawing/2014/main" xmlns="" val="1860384027"/>
                    </a:ext>
                  </a:extLst>
                </a:gridCol>
                <a:gridCol w="1288716">
                  <a:extLst>
                    <a:ext uri="{9D8B030D-6E8A-4147-A177-3AD203B41FA5}">
                      <a16:colId xmlns:a16="http://schemas.microsoft.com/office/drawing/2014/main" xmlns="" val="1023742182"/>
                    </a:ext>
                  </a:extLst>
                </a:gridCol>
                <a:gridCol w="1288716">
                  <a:extLst>
                    <a:ext uri="{9D8B030D-6E8A-4147-A177-3AD203B41FA5}">
                      <a16:colId xmlns:a16="http://schemas.microsoft.com/office/drawing/2014/main" xmlns="" val="636659026"/>
                    </a:ext>
                  </a:extLst>
                </a:gridCol>
              </a:tblGrid>
              <a:tr h="827264">
                <a:tc>
                  <a:txBody>
                    <a:bodyPr/>
                    <a:lstStyle/>
                    <a:p>
                      <a:r>
                        <a:rPr lang="en-US" b="1" dirty="0">
                          <a:effectLst/>
                          <a:latin typeface="Lato"/>
                        </a:rPr>
                        <a:t>Country Name</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1960</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1961</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1962</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1963</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1964</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563424167"/>
                  </a:ext>
                </a:extLst>
              </a:tr>
              <a:tr h="478263">
                <a:tc>
                  <a:txBody>
                    <a:bodyPr/>
                    <a:lstStyle/>
                    <a:p>
                      <a:r>
                        <a:rPr lang="en-US" b="0" dirty="0">
                          <a:effectLst/>
                          <a:latin typeface="Lato"/>
                        </a:rPr>
                        <a:t>Afghanistan</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8,774,440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8,953,544</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9,141,783</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9,339,507</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9,547,131</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168734670"/>
                  </a:ext>
                </a:extLst>
              </a:tr>
              <a:tr h="478263">
                <a:tc>
                  <a:txBody>
                    <a:bodyPr/>
                    <a:lstStyle/>
                    <a:p>
                      <a:r>
                        <a:rPr lang="en-US" b="0" dirty="0">
                          <a:effectLst/>
                          <a:latin typeface="Lato"/>
                        </a:rPr>
                        <a:t>Australia</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10,276,477</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10,483,000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10,742,000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10,950,000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11,167,000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714655201"/>
                  </a:ext>
                </a:extLst>
              </a:tr>
            </a:tbl>
          </a:graphicData>
        </a:graphic>
      </p:graphicFrame>
    </p:spTree>
    <p:extLst>
      <p:ext uri="{BB962C8B-B14F-4D97-AF65-F5344CB8AC3E}">
        <p14:creationId xmlns:p14="http://schemas.microsoft.com/office/powerpoint/2010/main" val="139457304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Tall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Tall data is typically a good structure for visual analysis in Tableau.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Tall data describes a structure in which each distinct measure in a row is contained in a single column.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Tall data often results in more rows and fewer columns.</a:t>
            </a:r>
          </a:p>
        </p:txBody>
      </p:sp>
    </p:spTree>
    <p:extLst>
      <p:ext uri="{BB962C8B-B14F-4D97-AF65-F5344CB8AC3E}">
        <p14:creationId xmlns:p14="http://schemas.microsoft.com/office/powerpoint/2010/main" val="91041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connects to data stored in a wide variety of files and databases. </a:t>
            </a:r>
          </a:p>
          <a:p>
            <a:pPr marL="342900" indent="-342900">
              <a:buFont typeface="Arial" panose="020B0604020202020204" pitchFamily="34" charset="0"/>
              <a:buChar char="•"/>
            </a:pPr>
            <a:r>
              <a:rPr lang="en-US" sz="2400" dirty="0"/>
              <a:t>This includes flat files, such as Excel documents, spatial files, and text files; relational databases, such as SQL Server and Oracle; cloud-based data sources, such as Snowflake and Amazon Redshift; and Online Analytical Processing (OLAP) data sources, such as Microsoft SQL Server Analysis Services. </a:t>
            </a:r>
          </a:p>
        </p:txBody>
      </p:sp>
    </p:spTree>
    <p:extLst>
      <p:ext uri="{BB962C8B-B14F-4D97-AF65-F5344CB8AC3E}">
        <p14:creationId xmlns:p14="http://schemas.microsoft.com/office/powerpoint/2010/main" val="29902680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xmlns="" id="{4CC64F06-5409-4EB3-AAF7-8F053DCEA936}"/>
              </a:ext>
            </a:extLst>
          </p:cNvPr>
          <p:cNvPicPr>
            <a:picLocks noChangeAspect="1"/>
          </p:cNvPicPr>
          <p:nvPr/>
        </p:nvPicPr>
        <p:blipFill>
          <a:blip r:embed="rId3"/>
          <a:stretch>
            <a:fillRect/>
          </a:stretch>
        </p:blipFill>
        <p:spPr>
          <a:xfrm>
            <a:off x="1204912" y="1025957"/>
            <a:ext cx="6734175" cy="3571875"/>
          </a:xfrm>
          <a:prstGeom prst="rect">
            <a:avLst/>
          </a:prstGeom>
        </p:spPr>
      </p:pic>
    </p:spTree>
    <p:extLst>
      <p:ext uri="{BB962C8B-B14F-4D97-AF65-F5344CB8AC3E}">
        <p14:creationId xmlns:p14="http://schemas.microsoft.com/office/powerpoint/2010/main" val="205251946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600</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437269"/>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Consider the following table, which represents the same data as earlier but in a tall structure:</a:t>
            </a:r>
          </a:p>
        </p:txBody>
      </p:sp>
      <p:graphicFrame>
        <p:nvGraphicFramePr>
          <p:cNvPr id="2" name="Table 1">
            <a:extLst>
              <a:ext uri="{FF2B5EF4-FFF2-40B4-BE49-F238E27FC236}">
                <a16:creationId xmlns:a16="http://schemas.microsoft.com/office/drawing/2014/main" xmlns="" id="{EB6E372F-76D7-436B-B161-7F7B44FEA79E}"/>
              </a:ext>
            </a:extLst>
          </p:cNvPr>
          <p:cNvGraphicFramePr>
            <a:graphicFrameLocks noGrp="1"/>
          </p:cNvGraphicFramePr>
          <p:nvPr>
            <p:extLst>
              <p:ext uri="{D42A27DB-BD31-4B8C-83A1-F6EECF244321}">
                <p14:modId xmlns:p14="http://schemas.microsoft.com/office/powerpoint/2010/main" val="3456894306"/>
              </p:ext>
            </p:extLst>
          </p:nvPr>
        </p:nvGraphicFramePr>
        <p:xfrm>
          <a:off x="653716" y="1329378"/>
          <a:ext cx="7836567" cy="3101340"/>
        </p:xfrm>
        <a:graphic>
          <a:graphicData uri="http://schemas.openxmlformats.org/drawingml/2006/table">
            <a:tbl>
              <a:tblPr/>
              <a:tblGrid>
                <a:gridCol w="2612189">
                  <a:extLst>
                    <a:ext uri="{9D8B030D-6E8A-4147-A177-3AD203B41FA5}">
                      <a16:colId xmlns:a16="http://schemas.microsoft.com/office/drawing/2014/main" xmlns="" val="4167371360"/>
                    </a:ext>
                  </a:extLst>
                </a:gridCol>
                <a:gridCol w="2612189">
                  <a:extLst>
                    <a:ext uri="{9D8B030D-6E8A-4147-A177-3AD203B41FA5}">
                      <a16:colId xmlns:a16="http://schemas.microsoft.com/office/drawing/2014/main" xmlns="" val="1713508643"/>
                    </a:ext>
                  </a:extLst>
                </a:gridCol>
                <a:gridCol w="2612189">
                  <a:extLst>
                    <a:ext uri="{9D8B030D-6E8A-4147-A177-3AD203B41FA5}">
                      <a16:colId xmlns:a16="http://schemas.microsoft.com/office/drawing/2014/main" xmlns="" val="3478094336"/>
                    </a:ext>
                  </a:extLst>
                </a:gridCol>
              </a:tblGrid>
              <a:tr h="220569">
                <a:tc>
                  <a:txBody>
                    <a:bodyPr/>
                    <a:lstStyle/>
                    <a:p>
                      <a:r>
                        <a:rPr lang="en-US" b="1" dirty="0">
                          <a:effectLst/>
                          <a:latin typeface="Lato"/>
                        </a:rPr>
                        <a:t>Country Name</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Year</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1" dirty="0">
                          <a:effectLst/>
                          <a:latin typeface="Lato"/>
                        </a:rPr>
                        <a:t>Population</a:t>
                      </a:r>
                      <a:endParaRPr lang="en-US" dirty="0">
                        <a:effectLst/>
                        <a:latin typeface="Lato"/>
                      </a:endParaRP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612538497"/>
                  </a:ext>
                </a:extLst>
              </a:tr>
              <a:tr h="220569">
                <a:tc>
                  <a:txBody>
                    <a:bodyPr/>
                    <a:lstStyle/>
                    <a:p>
                      <a:r>
                        <a:rPr lang="en-US" b="0" dirty="0">
                          <a:effectLst/>
                          <a:latin typeface="Lato"/>
                        </a:rPr>
                        <a:t>Afghanistan</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1960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8,774,440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248708971"/>
                  </a:ext>
                </a:extLst>
              </a:tr>
              <a:tr h="220569">
                <a:tc>
                  <a:txBody>
                    <a:bodyPr/>
                    <a:lstStyle/>
                    <a:p>
                      <a:r>
                        <a:rPr lang="en-US" b="0" dirty="0">
                          <a:effectLst/>
                          <a:latin typeface="Lato"/>
                        </a:rPr>
                        <a:t>Afghanistan</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1961</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8,953,544</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742585912"/>
                  </a:ext>
                </a:extLst>
              </a:tr>
              <a:tr h="220569">
                <a:tc>
                  <a:txBody>
                    <a:bodyPr/>
                    <a:lstStyle/>
                    <a:p>
                      <a:r>
                        <a:rPr lang="en-US" b="0" dirty="0">
                          <a:effectLst/>
                          <a:latin typeface="Lato"/>
                        </a:rPr>
                        <a:t>Afghanistan</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1962</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9,141,783</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4218326671"/>
                  </a:ext>
                </a:extLst>
              </a:tr>
              <a:tr h="220569">
                <a:tc>
                  <a:txBody>
                    <a:bodyPr/>
                    <a:lstStyle/>
                    <a:p>
                      <a:r>
                        <a:rPr lang="en-US" b="0" dirty="0">
                          <a:effectLst/>
                          <a:latin typeface="Lato"/>
                        </a:rPr>
                        <a:t>Afghanistan</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1963</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9,339,507</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891196844"/>
                  </a:ext>
                </a:extLst>
              </a:tr>
              <a:tr h="220569">
                <a:tc>
                  <a:txBody>
                    <a:bodyPr/>
                    <a:lstStyle/>
                    <a:p>
                      <a:r>
                        <a:rPr lang="en-US" b="0" dirty="0">
                          <a:effectLst/>
                          <a:latin typeface="Lato"/>
                        </a:rPr>
                        <a:t>Afghanistan</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1964</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9,547,131</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621152100"/>
                  </a:ext>
                </a:extLst>
              </a:tr>
              <a:tr h="220569">
                <a:tc>
                  <a:txBody>
                    <a:bodyPr/>
                    <a:lstStyle/>
                    <a:p>
                      <a:r>
                        <a:rPr lang="en-US" b="0" dirty="0">
                          <a:effectLst/>
                          <a:latin typeface="Lato"/>
                        </a:rPr>
                        <a:t>Australia</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1960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10,276,477</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435507306"/>
                  </a:ext>
                </a:extLst>
              </a:tr>
              <a:tr h="220569">
                <a:tc>
                  <a:txBody>
                    <a:bodyPr/>
                    <a:lstStyle/>
                    <a:p>
                      <a:r>
                        <a:rPr lang="en-US" b="0" dirty="0">
                          <a:effectLst/>
                          <a:latin typeface="Lato"/>
                        </a:rPr>
                        <a:t>Australia</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1961</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10,483,000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492868306"/>
                  </a:ext>
                </a:extLst>
              </a:tr>
              <a:tr h="220569">
                <a:tc>
                  <a:txBody>
                    <a:bodyPr/>
                    <a:lstStyle/>
                    <a:p>
                      <a:r>
                        <a:rPr lang="en-US" b="0" dirty="0">
                          <a:effectLst/>
                          <a:latin typeface="Lato"/>
                        </a:rPr>
                        <a:t>Australia</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1962</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10,742,000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057301883"/>
                  </a:ext>
                </a:extLst>
              </a:tr>
              <a:tr h="220569">
                <a:tc>
                  <a:txBody>
                    <a:bodyPr/>
                    <a:lstStyle/>
                    <a:p>
                      <a:r>
                        <a:rPr lang="en-US" b="0" dirty="0">
                          <a:effectLst/>
                          <a:latin typeface="Lato"/>
                        </a:rPr>
                        <a:t>Australia</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1963</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10,950,000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894944423"/>
                  </a:ext>
                </a:extLst>
              </a:tr>
              <a:tr h="220569">
                <a:tc>
                  <a:txBody>
                    <a:bodyPr/>
                    <a:lstStyle/>
                    <a:p>
                      <a:r>
                        <a:rPr lang="en-US" b="0" dirty="0">
                          <a:effectLst/>
                          <a:latin typeface="Lato"/>
                        </a:rPr>
                        <a:t>Australia</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1964</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b="0" dirty="0">
                          <a:effectLst/>
                          <a:latin typeface="Lato"/>
                        </a:rPr>
                        <a:t>11,167,000</a:t>
                      </a:r>
                    </a:p>
                  </a:txBody>
                  <a:tcPr marL="38100" marR="38100" marT="38100" marB="381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3284403103"/>
                  </a:ext>
                </a:extLst>
              </a:tr>
            </a:tbl>
          </a:graphicData>
        </a:graphic>
      </p:graphicFrame>
    </p:spTree>
    <p:extLst>
      <p:ext uri="{BB962C8B-B14F-4D97-AF65-F5344CB8AC3E}">
        <p14:creationId xmlns:p14="http://schemas.microsoft.com/office/powerpoint/2010/main" val="154029412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Wide versus tall data in Tableau</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09421" y="1697807"/>
            <a:ext cx="4889274"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easily see the difference between wide and tall data in Tableau.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Here is what the wide data table looks like in the left Data window:</a:t>
            </a:r>
          </a:p>
        </p:txBody>
      </p:sp>
      <p:pic>
        <p:nvPicPr>
          <p:cNvPr id="2" name="Picture 1">
            <a:extLst>
              <a:ext uri="{FF2B5EF4-FFF2-40B4-BE49-F238E27FC236}">
                <a16:creationId xmlns:a16="http://schemas.microsoft.com/office/drawing/2014/main" xmlns="" id="{C5201813-11C0-4AAA-896E-10BC5740E6A2}"/>
              </a:ext>
            </a:extLst>
          </p:cNvPr>
          <p:cNvPicPr>
            <a:picLocks noChangeAspect="1"/>
          </p:cNvPicPr>
          <p:nvPr/>
        </p:nvPicPr>
        <p:blipFill rotWithShape="1">
          <a:blip r:embed="rId3"/>
          <a:srcRect l="34357" r="33575"/>
          <a:stretch/>
        </p:blipFill>
        <p:spPr>
          <a:xfrm>
            <a:off x="6152149" y="1148596"/>
            <a:ext cx="2350168" cy="3448824"/>
          </a:xfrm>
          <a:prstGeom prst="rect">
            <a:avLst/>
          </a:prstGeom>
        </p:spPr>
      </p:pic>
    </p:spTree>
    <p:extLst>
      <p:ext uri="{BB962C8B-B14F-4D97-AF65-F5344CB8AC3E}">
        <p14:creationId xmlns:p14="http://schemas.microsoft.com/office/powerpoint/2010/main" val="155324185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602</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420662" y="1457662"/>
            <a:ext cx="318079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 For example, you might use Measure Names/Measure Values to plot all the Year measures in a single view, like this:</a:t>
            </a:r>
          </a:p>
        </p:txBody>
      </p:sp>
      <p:pic>
        <p:nvPicPr>
          <p:cNvPr id="2" name="Picture 1">
            <a:extLst>
              <a:ext uri="{FF2B5EF4-FFF2-40B4-BE49-F238E27FC236}">
                <a16:creationId xmlns:a16="http://schemas.microsoft.com/office/drawing/2014/main" xmlns="" id="{278C2415-7590-4269-9DF7-888536C2201B}"/>
              </a:ext>
            </a:extLst>
          </p:cNvPr>
          <p:cNvPicPr>
            <a:picLocks noChangeAspect="1"/>
          </p:cNvPicPr>
          <p:nvPr/>
        </p:nvPicPr>
        <p:blipFill>
          <a:blip r:embed="rId3"/>
          <a:stretch>
            <a:fillRect/>
          </a:stretch>
        </p:blipFill>
        <p:spPr>
          <a:xfrm>
            <a:off x="3742474" y="538412"/>
            <a:ext cx="5081204" cy="3906253"/>
          </a:xfrm>
          <a:prstGeom prst="rect">
            <a:avLst/>
          </a:prstGeom>
        </p:spPr>
      </p:pic>
    </p:spTree>
    <p:extLst>
      <p:ext uri="{BB962C8B-B14F-4D97-AF65-F5344CB8AC3E}">
        <p14:creationId xmlns:p14="http://schemas.microsoft.com/office/powerpoint/2010/main" val="407195080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Wide versus tall data in Tableau</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0020" y="2528637"/>
            <a:ext cx="4612106"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contrast, the tall data looks like this in the Data pane:</a:t>
            </a:r>
          </a:p>
        </p:txBody>
      </p:sp>
      <p:pic>
        <p:nvPicPr>
          <p:cNvPr id="3" name="Picture 2">
            <a:extLst>
              <a:ext uri="{FF2B5EF4-FFF2-40B4-BE49-F238E27FC236}">
                <a16:creationId xmlns:a16="http://schemas.microsoft.com/office/drawing/2014/main" xmlns="" id="{C972F2EA-BCE9-4C14-8565-751A813B54D9}"/>
              </a:ext>
            </a:extLst>
          </p:cNvPr>
          <p:cNvPicPr>
            <a:picLocks noChangeAspect="1"/>
          </p:cNvPicPr>
          <p:nvPr/>
        </p:nvPicPr>
        <p:blipFill rotWithShape="1">
          <a:blip r:embed="rId3"/>
          <a:srcRect l="31322" r="30678"/>
          <a:stretch/>
        </p:blipFill>
        <p:spPr>
          <a:xfrm>
            <a:off x="6248402" y="1049012"/>
            <a:ext cx="2125578" cy="3540190"/>
          </a:xfrm>
          <a:prstGeom prst="rect">
            <a:avLst/>
          </a:prstGeom>
        </p:spPr>
      </p:pic>
    </p:spTree>
    <p:extLst>
      <p:ext uri="{BB962C8B-B14F-4D97-AF65-F5344CB8AC3E}">
        <p14:creationId xmlns:p14="http://schemas.microsoft.com/office/powerpoint/2010/main" val="4288158118"/>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BAF8CFBD-3E8A-4E8A-80E2-4972B981F25E}"/>
              </a:ext>
            </a:extLst>
          </p:cNvPr>
          <p:cNvPicPr>
            <a:picLocks noChangeAspect="1"/>
          </p:cNvPicPr>
          <p:nvPr/>
        </p:nvPicPr>
        <p:blipFill>
          <a:blip r:embed="rId3"/>
          <a:stretch>
            <a:fillRect/>
          </a:stretch>
        </p:blipFill>
        <p:spPr>
          <a:xfrm>
            <a:off x="1567129" y="209067"/>
            <a:ext cx="6009741" cy="4486025"/>
          </a:xfrm>
          <a:prstGeom prst="rect">
            <a:avLst/>
          </a:prstGeom>
        </p:spPr>
      </p:pic>
    </p:spTree>
    <p:extLst>
      <p:ext uri="{BB962C8B-B14F-4D97-AF65-F5344CB8AC3E}">
        <p14:creationId xmlns:p14="http://schemas.microsoft.com/office/powerpoint/2010/main" val="389007827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Star schemas (Data mart/Data warehouse)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Assuming they are well-designed, star schema data models work very well with Tableau because they have well-defined granularity, measures, and dimensions. </a:t>
            </a:r>
          </a:p>
          <a:p>
            <a:pPr marL="342900" indent="-342900">
              <a:buFont typeface="Arial" panose="020B0604020202020204" pitchFamily="34" charset="0"/>
              <a:buChar char="•"/>
            </a:pPr>
            <a:r>
              <a:rPr lang="en-US" sz="2400" dirty="0"/>
              <a:t>Additionally, if they are implemented well, they can be extremely efficient to query. </a:t>
            </a:r>
          </a:p>
          <a:p>
            <a:pPr marL="342900" indent="-342900">
              <a:buFont typeface="Arial" panose="020B0604020202020204" pitchFamily="34" charset="0"/>
              <a:buChar char="•"/>
            </a:pPr>
            <a:r>
              <a:rPr lang="en-US" sz="2400" dirty="0"/>
              <a:t>This allows for an ergonomic experience when using live connections in Tableau.</a:t>
            </a:r>
          </a:p>
        </p:txBody>
      </p:sp>
    </p:spTree>
    <p:extLst>
      <p:ext uri="{BB962C8B-B14F-4D97-AF65-F5344CB8AC3E}">
        <p14:creationId xmlns:p14="http://schemas.microsoft.com/office/powerpoint/2010/main" val="423813845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Star schemas (Data mart/Data warehouse)</a:t>
            </a:r>
          </a:p>
        </p:txBody>
      </p:sp>
      <p:pic>
        <p:nvPicPr>
          <p:cNvPr id="2" name="Picture 1">
            <a:extLst>
              <a:ext uri="{FF2B5EF4-FFF2-40B4-BE49-F238E27FC236}">
                <a16:creationId xmlns:a16="http://schemas.microsoft.com/office/drawing/2014/main" xmlns="" id="{06C1BD68-09D4-4CA8-961A-53098511E5E6}"/>
              </a:ext>
            </a:extLst>
          </p:cNvPr>
          <p:cNvPicPr>
            <a:picLocks noChangeAspect="1"/>
          </p:cNvPicPr>
          <p:nvPr/>
        </p:nvPicPr>
        <p:blipFill rotWithShape="1">
          <a:blip r:embed="rId3"/>
          <a:srcRect l="12743" r="12131"/>
          <a:stretch/>
        </p:blipFill>
        <p:spPr>
          <a:xfrm>
            <a:off x="1620252" y="1035482"/>
            <a:ext cx="5903496" cy="3552825"/>
          </a:xfrm>
          <a:prstGeom prst="rect">
            <a:avLst/>
          </a:prstGeom>
        </p:spPr>
      </p:pic>
    </p:spTree>
    <p:extLst>
      <p:ext uri="{BB962C8B-B14F-4D97-AF65-F5344CB8AC3E}">
        <p14:creationId xmlns:p14="http://schemas.microsoft.com/office/powerpoint/2010/main" val="359136172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four basic data transformations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39599"/>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section, we'll give you an overview of some basic transformations that can fundamentally change the structure of your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We'll start with an overview and then look at some practical examples.</a:t>
            </a:r>
          </a:p>
        </p:txBody>
      </p:sp>
    </p:spTree>
    <p:extLst>
      <p:ext uri="{BB962C8B-B14F-4D97-AF65-F5344CB8AC3E}">
        <p14:creationId xmlns:p14="http://schemas.microsoft.com/office/powerpoint/2010/main" val="92994601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Overview of transformations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In Tableau (and Tableau Prep), there are four basic data transformations. The following definitions broadly apply to most databases and data transformation tools, but there are some details and terminology that are Tableau-specific:</a:t>
            </a:r>
          </a:p>
          <a:p>
            <a:pPr marL="342900" indent="-342900">
              <a:buFont typeface="Arial" panose="020B0604020202020204" pitchFamily="34" charset="0"/>
              <a:buChar char="•"/>
            </a:pPr>
            <a:r>
              <a:rPr lang="en-US" sz="2400" dirty="0"/>
              <a:t>Pivots:</a:t>
            </a:r>
          </a:p>
          <a:p>
            <a:pPr marL="342900" indent="-342900">
              <a:buFont typeface="Arial" panose="020B0604020202020204" pitchFamily="34" charset="0"/>
              <a:buChar char="•"/>
            </a:pPr>
            <a:r>
              <a:rPr lang="en-US" sz="2400" dirty="0"/>
              <a:t>Unions</a:t>
            </a:r>
          </a:p>
          <a:p>
            <a:pPr marL="342900" indent="-342900">
              <a:buFont typeface="Arial" panose="020B0604020202020204" pitchFamily="34" charset="0"/>
              <a:buChar char="•"/>
            </a:pPr>
            <a:r>
              <a:rPr lang="en-US" sz="2400" dirty="0"/>
              <a:t>Joins</a:t>
            </a:r>
          </a:p>
          <a:p>
            <a:pPr marL="342900" indent="-342900">
              <a:buFont typeface="Arial" panose="020B0604020202020204" pitchFamily="34" charset="0"/>
              <a:buChar char="•"/>
            </a:pPr>
            <a:r>
              <a:rPr lang="en-US" sz="2400" dirty="0"/>
              <a:t>Aggregations</a:t>
            </a:r>
          </a:p>
        </p:txBody>
      </p:sp>
    </p:spTree>
    <p:extLst>
      <p:ext uri="{BB962C8B-B14F-4D97-AF65-F5344CB8AC3E}">
        <p14:creationId xmlns:p14="http://schemas.microsoft.com/office/powerpoint/2010/main" val="27560265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Pivots (along with some simple data cleaning)</a:t>
            </a:r>
          </a:p>
        </p:txBody>
      </p:sp>
      <p:pic>
        <p:nvPicPr>
          <p:cNvPr id="2" name="Picture 1">
            <a:extLst>
              <a:ext uri="{FF2B5EF4-FFF2-40B4-BE49-F238E27FC236}">
                <a16:creationId xmlns:a16="http://schemas.microsoft.com/office/drawing/2014/main" xmlns="" id="{E3191E29-948E-4320-BA3E-06D9020F1E62}"/>
              </a:ext>
            </a:extLst>
          </p:cNvPr>
          <p:cNvPicPr>
            <a:picLocks noChangeAspect="1"/>
          </p:cNvPicPr>
          <p:nvPr/>
        </p:nvPicPr>
        <p:blipFill>
          <a:blip r:embed="rId3"/>
          <a:stretch>
            <a:fillRect/>
          </a:stretch>
        </p:blipFill>
        <p:spPr>
          <a:xfrm>
            <a:off x="638175" y="1498934"/>
            <a:ext cx="7867650" cy="2819400"/>
          </a:xfrm>
          <a:prstGeom prst="rect">
            <a:avLst/>
          </a:prstGeom>
        </p:spPr>
      </p:pic>
    </p:spTree>
    <p:extLst>
      <p:ext uri="{BB962C8B-B14F-4D97-AF65-F5344CB8AC3E}">
        <p14:creationId xmlns:p14="http://schemas.microsoft.com/office/powerpoint/2010/main" val="77633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1936080" y="1087329"/>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will reveal a View Data window:</a:t>
            </a:r>
          </a:p>
        </p:txBody>
      </p:sp>
      <p:pic>
        <p:nvPicPr>
          <p:cNvPr id="2" name="Picture 1">
            <a:extLst>
              <a:ext uri="{FF2B5EF4-FFF2-40B4-BE49-F238E27FC236}">
                <a16:creationId xmlns:a16="http://schemas.microsoft.com/office/drawing/2014/main" xmlns="" id="{3357C70C-FB33-47E0-A78B-72894000093F}"/>
              </a:ext>
            </a:extLst>
          </p:cNvPr>
          <p:cNvPicPr>
            <a:picLocks noChangeAspect="1"/>
          </p:cNvPicPr>
          <p:nvPr/>
        </p:nvPicPr>
        <p:blipFill rotWithShape="1">
          <a:blip r:embed="rId3"/>
          <a:srcRect l="16339" r="16491"/>
          <a:stretch/>
        </p:blipFill>
        <p:spPr>
          <a:xfrm>
            <a:off x="2270760" y="1614604"/>
            <a:ext cx="4602480" cy="2934727"/>
          </a:xfrm>
          <a:prstGeom prst="rect">
            <a:avLst/>
          </a:prstGeom>
        </p:spPr>
      </p:pic>
    </p:spTree>
    <p:extLst>
      <p:ext uri="{BB962C8B-B14F-4D97-AF65-F5344CB8AC3E}">
        <p14:creationId xmlns:p14="http://schemas.microsoft.com/office/powerpoint/2010/main" val="1049806780"/>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7975442B-AA39-40B5-95C0-0C1DFD747290}"/>
              </a:ext>
            </a:extLst>
          </p:cNvPr>
          <p:cNvPicPr>
            <a:picLocks noChangeAspect="1"/>
          </p:cNvPicPr>
          <p:nvPr/>
        </p:nvPicPr>
        <p:blipFill>
          <a:blip r:embed="rId3"/>
          <a:stretch>
            <a:fillRect/>
          </a:stretch>
        </p:blipFill>
        <p:spPr>
          <a:xfrm>
            <a:off x="1095298" y="139142"/>
            <a:ext cx="6953403" cy="4495299"/>
          </a:xfrm>
          <a:prstGeom prst="rect">
            <a:avLst/>
          </a:prstGeom>
        </p:spPr>
      </p:pic>
    </p:spTree>
    <p:extLst>
      <p:ext uri="{BB962C8B-B14F-4D97-AF65-F5344CB8AC3E}">
        <p14:creationId xmlns:p14="http://schemas.microsoft.com/office/powerpoint/2010/main" val="236869525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Pivots (along with some simple data cleaning)</a:t>
            </a:r>
          </a:p>
        </p:txBody>
      </p:sp>
      <p:pic>
        <p:nvPicPr>
          <p:cNvPr id="2" name="Picture 1">
            <a:extLst>
              <a:ext uri="{FF2B5EF4-FFF2-40B4-BE49-F238E27FC236}">
                <a16:creationId xmlns:a16="http://schemas.microsoft.com/office/drawing/2014/main" xmlns="" id="{D04FB753-1A64-46AD-ADEB-87F2D3EA3137}"/>
              </a:ext>
            </a:extLst>
          </p:cNvPr>
          <p:cNvPicPr>
            <a:picLocks noChangeAspect="1"/>
          </p:cNvPicPr>
          <p:nvPr/>
        </p:nvPicPr>
        <p:blipFill>
          <a:blip r:embed="rId3"/>
          <a:stretch>
            <a:fillRect/>
          </a:stretch>
        </p:blipFill>
        <p:spPr>
          <a:xfrm>
            <a:off x="623887" y="1683182"/>
            <a:ext cx="7896225" cy="2257425"/>
          </a:xfrm>
          <a:prstGeom prst="rect">
            <a:avLst/>
          </a:prstGeom>
        </p:spPr>
      </p:pic>
    </p:spTree>
    <p:extLst>
      <p:ext uri="{BB962C8B-B14F-4D97-AF65-F5344CB8AC3E}">
        <p14:creationId xmlns:p14="http://schemas.microsoft.com/office/powerpoint/2010/main" val="360056945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Pivots (along with some simple data cleaning)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8151" y="1882473"/>
            <a:ext cx="3702158"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Selecting Hide will remove the field from the connection and even prevent it from being stored in extracts:</a:t>
            </a:r>
          </a:p>
        </p:txBody>
      </p:sp>
      <p:pic>
        <p:nvPicPr>
          <p:cNvPr id="2" name="Picture 1">
            <a:extLst>
              <a:ext uri="{FF2B5EF4-FFF2-40B4-BE49-F238E27FC236}">
                <a16:creationId xmlns:a16="http://schemas.microsoft.com/office/drawing/2014/main" xmlns="" id="{BC1CAECA-3959-4564-9EF3-C49E53271AA1}"/>
              </a:ext>
            </a:extLst>
          </p:cNvPr>
          <p:cNvPicPr>
            <a:picLocks noChangeAspect="1"/>
          </p:cNvPicPr>
          <p:nvPr/>
        </p:nvPicPr>
        <p:blipFill rotWithShape="1">
          <a:blip r:embed="rId3"/>
          <a:srcRect l="23876" r="23438"/>
          <a:stretch/>
        </p:blipFill>
        <p:spPr>
          <a:xfrm>
            <a:off x="4671821" y="1450306"/>
            <a:ext cx="3901303" cy="2848978"/>
          </a:xfrm>
          <a:prstGeom prst="rect">
            <a:avLst/>
          </a:prstGeom>
        </p:spPr>
      </p:pic>
    </p:spTree>
    <p:extLst>
      <p:ext uri="{BB962C8B-B14F-4D97-AF65-F5344CB8AC3E}">
        <p14:creationId xmlns:p14="http://schemas.microsoft.com/office/powerpoint/2010/main" val="3541587468"/>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Pivots (along with some simple data cleaning)</a:t>
            </a:r>
          </a:p>
        </p:txBody>
      </p:sp>
      <p:pic>
        <p:nvPicPr>
          <p:cNvPr id="2" name="Picture 1">
            <a:extLst>
              <a:ext uri="{FF2B5EF4-FFF2-40B4-BE49-F238E27FC236}">
                <a16:creationId xmlns:a16="http://schemas.microsoft.com/office/drawing/2014/main" xmlns="" id="{E8C866B1-D3B1-4E0F-BCFD-C03528A1E150}"/>
              </a:ext>
            </a:extLst>
          </p:cNvPr>
          <p:cNvPicPr>
            <a:picLocks noChangeAspect="1"/>
          </p:cNvPicPr>
          <p:nvPr/>
        </p:nvPicPr>
        <p:blipFill>
          <a:blip r:embed="rId3"/>
          <a:stretch>
            <a:fillRect/>
          </a:stretch>
        </p:blipFill>
        <p:spPr>
          <a:xfrm>
            <a:off x="406206" y="1554092"/>
            <a:ext cx="8331588" cy="2713107"/>
          </a:xfrm>
          <a:prstGeom prst="rect">
            <a:avLst/>
          </a:prstGeom>
        </p:spPr>
      </p:pic>
    </p:spTree>
    <p:extLst>
      <p:ext uri="{BB962C8B-B14F-4D97-AF65-F5344CB8AC3E}">
        <p14:creationId xmlns:p14="http://schemas.microsoft.com/office/powerpoint/2010/main" val="2360868372"/>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Pivots (along with some simple data cleaning)</a:t>
            </a:r>
          </a:p>
        </p:txBody>
      </p:sp>
      <p:pic>
        <p:nvPicPr>
          <p:cNvPr id="2" name="Picture 1">
            <a:extLst>
              <a:ext uri="{FF2B5EF4-FFF2-40B4-BE49-F238E27FC236}">
                <a16:creationId xmlns:a16="http://schemas.microsoft.com/office/drawing/2014/main" xmlns="" id="{F5AF6162-5C1D-4DCD-99B8-CC606E57D531}"/>
              </a:ext>
            </a:extLst>
          </p:cNvPr>
          <p:cNvPicPr>
            <a:picLocks noChangeAspect="1"/>
          </p:cNvPicPr>
          <p:nvPr/>
        </p:nvPicPr>
        <p:blipFill rotWithShape="1">
          <a:blip r:embed="rId3"/>
          <a:srcRect l="23584" r="23146"/>
          <a:stretch/>
        </p:blipFill>
        <p:spPr>
          <a:xfrm>
            <a:off x="2453956" y="1245268"/>
            <a:ext cx="4236087" cy="3142247"/>
          </a:xfrm>
          <a:prstGeom prst="rect">
            <a:avLst/>
          </a:prstGeom>
        </p:spPr>
      </p:pic>
    </p:spTree>
    <p:extLst>
      <p:ext uri="{BB962C8B-B14F-4D97-AF65-F5344CB8AC3E}">
        <p14:creationId xmlns:p14="http://schemas.microsoft.com/office/powerpoint/2010/main" val="275391512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Pivots (along with some simple data cleaning)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24822" y="1839893"/>
            <a:ext cx="3686116"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final cleaned, pivoted dataset is far easier to work with in Tableau than the original:</a:t>
            </a:r>
          </a:p>
        </p:txBody>
      </p:sp>
      <p:pic>
        <p:nvPicPr>
          <p:cNvPr id="2" name="Picture 1">
            <a:extLst>
              <a:ext uri="{FF2B5EF4-FFF2-40B4-BE49-F238E27FC236}">
                <a16:creationId xmlns:a16="http://schemas.microsoft.com/office/drawing/2014/main" xmlns="" id="{EF16593F-542F-4D69-838E-8DE8B53E062B}"/>
              </a:ext>
            </a:extLst>
          </p:cNvPr>
          <p:cNvPicPr>
            <a:picLocks noChangeAspect="1"/>
          </p:cNvPicPr>
          <p:nvPr/>
        </p:nvPicPr>
        <p:blipFill rotWithShape="1">
          <a:blip r:embed="rId3"/>
          <a:srcRect l="12776" r="12385"/>
          <a:stretch/>
        </p:blipFill>
        <p:spPr>
          <a:xfrm>
            <a:off x="4833063" y="1150315"/>
            <a:ext cx="3861757" cy="3237999"/>
          </a:xfrm>
          <a:prstGeom prst="rect">
            <a:avLst/>
          </a:prstGeom>
        </p:spPr>
      </p:pic>
    </p:spTree>
    <p:extLst>
      <p:ext uri="{BB962C8B-B14F-4D97-AF65-F5344CB8AC3E}">
        <p14:creationId xmlns:p14="http://schemas.microsoft.com/office/powerpoint/2010/main" val="2487085624"/>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Unions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759915"/>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union is a concatenation of data tables that brings together rows of each table into a single table.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example, consider the following three tables of data.</a:t>
            </a:r>
          </a:p>
        </p:txBody>
      </p:sp>
    </p:spTree>
    <p:extLst>
      <p:ext uri="{BB962C8B-B14F-4D97-AF65-F5344CB8AC3E}">
        <p14:creationId xmlns:p14="http://schemas.microsoft.com/office/powerpoint/2010/main" val="123117318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617</a:t>
            </a:fld>
            <a:endParaRPr dirty="0">
              <a:uFillTx/>
              <a:latin typeface="Calibri Light"/>
              <a:cs typeface="Calibri Light"/>
            </a:endParaRPr>
          </a:p>
        </p:txBody>
      </p:sp>
      <p:pic>
        <p:nvPicPr>
          <p:cNvPr id="3" name="Picture 2">
            <a:extLst>
              <a:ext uri="{FF2B5EF4-FFF2-40B4-BE49-F238E27FC236}">
                <a16:creationId xmlns:a16="http://schemas.microsoft.com/office/drawing/2014/main" xmlns="" id="{8EBDCA65-FC1F-4B27-A6CB-5498DC8A52E5}"/>
              </a:ext>
            </a:extLst>
          </p:cNvPr>
          <p:cNvPicPr>
            <a:picLocks noChangeAspect="1"/>
          </p:cNvPicPr>
          <p:nvPr/>
        </p:nvPicPr>
        <p:blipFill>
          <a:blip r:embed="rId3"/>
          <a:stretch>
            <a:fillRect/>
          </a:stretch>
        </p:blipFill>
        <p:spPr>
          <a:xfrm>
            <a:off x="880741" y="0"/>
            <a:ext cx="7382518" cy="4695092"/>
          </a:xfrm>
          <a:prstGeom prst="rect">
            <a:avLst/>
          </a:prstGeom>
        </p:spPr>
      </p:pic>
    </p:spTree>
    <p:extLst>
      <p:ext uri="{BB962C8B-B14F-4D97-AF65-F5344CB8AC3E}">
        <p14:creationId xmlns:p14="http://schemas.microsoft.com/office/powerpoint/2010/main" val="263508840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Unions</a:t>
            </a:r>
          </a:p>
        </p:txBody>
      </p:sp>
      <p:pic>
        <p:nvPicPr>
          <p:cNvPr id="3" name="Picture 2">
            <a:extLst>
              <a:ext uri="{FF2B5EF4-FFF2-40B4-BE49-F238E27FC236}">
                <a16:creationId xmlns:a16="http://schemas.microsoft.com/office/drawing/2014/main" xmlns="" id="{1F3A7B4E-AFED-4AC6-8D67-A591103289AA}"/>
              </a:ext>
            </a:extLst>
          </p:cNvPr>
          <p:cNvPicPr>
            <a:picLocks noChangeAspect="1"/>
          </p:cNvPicPr>
          <p:nvPr/>
        </p:nvPicPr>
        <p:blipFill>
          <a:blip r:embed="rId3"/>
          <a:stretch>
            <a:fillRect/>
          </a:stretch>
        </p:blipFill>
        <p:spPr>
          <a:xfrm>
            <a:off x="133350" y="1411719"/>
            <a:ext cx="8877300" cy="2800350"/>
          </a:xfrm>
          <a:prstGeom prst="rect">
            <a:avLst/>
          </a:prstGeom>
        </p:spPr>
      </p:pic>
    </p:spTree>
    <p:extLst>
      <p:ext uri="{BB962C8B-B14F-4D97-AF65-F5344CB8AC3E}">
        <p14:creationId xmlns:p14="http://schemas.microsoft.com/office/powerpoint/2010/main" val="366061508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619</a:t>
            </a:fld>
            <a:endParaRPr dirty="0">
              <a:uFillTx/>
              <a:latin typeface="Calibri Light"/>
              <a:cs typeface="Calibri Light"/>
            </a:endParaRPr>
          </a:p>
        </p:txBody>
      </p:sp>
      <p:pic>
        <p:nvPicPr>
          <p:cNvPr id="3" name="Picture 2">
            <a:extLst>
              <a:ext uri="{FF2B5EF4-FFF2-40B4-BE49-F238E27FC236}">
                <a16:creationId xmlns:a16="http://schemas.microsoft.com/office/drawing/2014/main" xmlns="" id="{E628F698-974B-4A0F-8C11-E54FA7DA7EF3}"/>
              </a:ext>
            </a:extLst>
          </p:cNvPr>
          <p:cNvPicPr>
            <a:picLocks noChangeAspect="1"/>
          </p:cNvPicPr>
          <p:nvPr/>
        </p:nvPicPr>
        <p:blipFill>
          <a:blip r:embed="rId3"/>
          <a:stretch>
            <a:fillRect/>
          </a:stretch>
        </p:blipFill>
        <p:spPr>
          <a:xfrm>
            <a:off x="1050538" y="139142"/>
            <a:ext cx="7042924" cy="4588042"/>
          </a:xfrm>
          <a:prstGeom prst="rect">
            <a:avLst/>
          </a:prstGeom>
        </p:spPr>
      </p:pic>
    </p:spTree>
    <p:extLst>
      <p:ext uri="{BB962C8B-B14F-4D97-AF65-F5344CB8AC3E}">
        <p14:creationId xmlns:p14="http://schemas.microsoft.com/office/powerpoint/2010/main" val="880819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26895"/>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case, there are 9,426 underlying records, as indicated on the status bar in the lower-right corner of the following screenshot:</a:t>
            </a:r>
          </a:p>
        </p:txBody>
      </p:sp>
      <p:pic>
        <p:nvPicPr>
          <p:cNvPr id="2" name="Picture 1">
            <a:extLst>
              <a:ext uri="{FF2B5EF4-FFF2-40B4-BE49-F238E27FC236}">
                <a16:creationId xmlns:a16="http://schemas.microsoft.com/office/drawing/2014/main" xmlns="" id="{ECEAE9BF-7C86-49C4-93B9-4934D8F3DBCB}"/>
              </a:ext>
            </a:extLst>
          </p:cNvPr>
          <p:cNvPicPr>
            <a:picLocks noChangeAspect="1"/>
          </p:cNvPicPr>
          <p:nvPr/>
        </p:nvPicPr>
        <p:blipFill rotWithShape="1">
          <a:blip r:embed="rId3"/>
          <a:srcRect l="3935" r="3569"/>
          <a:stretch/>
        </p:blipFill>
        <p:spPr>
          <a:xfrm>
            <a:off x="1288329" y="2365769"/>
            <a:ext cx="6567341" cy="2131124"/>
          </a:xfrm>
          <a:prstGeom prst="rect">
            <a:avLst/>
          </a:prstGeom>
        </p:spPr>
      </p:pic>
    </p:spTree>
    <p:extLst>
      <p:ext uri="{BB962C8B-B14F-4D97-AF65-F5344CB8AC3E}">
        <p14:creationId xmlns:p14="http://schemas.microsoft.com/office/powerpoint/2010/main" val="29518713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Unions</a:t>
            </a:r>
          </a:p>
        </p:txBody>
      </p:sp>
      <p:pic>
        <p:nvPicPr>
          <p:cNvPr id="2" name="Picture 1">
            <a:extLst>
              <a:ext uri="{FF2B5EF4-FFF2-40B4-BE49-F238E27FC236}">
                <a16:creationId xmlns:a16="http://schemas.microsoft.com/office/drawing/2014/main" xmlns="" id="{BDD0838D-ADD9-4793-AAC9-5D1416A8E7EB}"/>
              </a:ext>
            </a:extLst>
          </p:cNvPr>
          <p:cNvPicPr>
            <a:picLocks noChangeAspect="1"/>
          </p:cNvPicPr>
          <p:nvPr/>
        </p:nvPicPr>
        <p:blipFill>
          <a:blip r:embed="rId3"/>
          <a:stretch>
            <a:fillRect/>
          </a:stretch>
        </p:blipFill>
        <p:spPr>
          <a:xfrm>
            <a:off x="982995" y="1069186"/>
            <a:ext cx="7178009" cy="3485417"/>
          </a:xfrm>
          <a:prstGeom prst="rect">
            <a:avLst/>
          </a:prstGeom>
        </p:spPr>
      </p:pic>
    </p:spTree>
    <p:extLst>
      <p:ext uri="{BB962C8B-B14F-4D97-AF65-F5344CB8AC3E}">
        <p14:creationId xmlns:p14="http://schemas.microsoft.com/office/powerpoint/2010/main" val="99215982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Unions</a:t>
            </a:r>
          </a:p>
        </p:txBody>
      </p:sp>
      <p:pic>
        <p:nvPicPr>
          <p:cNvPr id="2" name="Picture 1">
            <a:extLst>
              <a:ext uri="{FF2B5EF4-FFF2-40B4-BE49-F238E27FC236}">
                <a16:creationId xmlns:a16="http://schemas.microsoft.com/office/drawing/2014/main" xmlns="" id="{789DADE6-93FC-4BA8-A38C-12F85806302A}"/>
              </a:ext>
            </a:extLst>
          </p:cNvPr>
          <p:cNvPicPr>
            <a:picLocks noChangeAspect="1"/>
          </p:cNvPicPr>
          <p:nvPr/>
        </p:nvPicPr>
        <p:blipFill rotWithShape="1">
          <a:blip r:embed="rId3"/>
          <a:srcRect l="14533" r="15079"/>
          <a:stretch/>
        </p:blipFill>
        <p:spPr>
          <a:xfrm>
            <a:off x="2763252" y="965426"/>
            <a:ext cx="3617495" cy="3729666"/>
          </a:xfrm>
          <a:prstGeom prst="rect">
            <a:avLst/>
          </a:prstGeom>
        </p:spPr>
      </p:pic>
    </p:spTree>
    <p:extLst>
      <p:ext uri="{BB962C8B-B14F-4D97-AF65-F5344CB8AC3E}">
        <p14:creationId xmlns:p14="http://schemas.microsoft.com/office/powerpoint/2010/main" val="359080302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Unions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47094"/>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if you had a directory of monthly data dump files, named 2020-01.txt, 2020-02.txt, 2020-03.txt, and so on, but no actual date field in the files, you could obtain the date using a calculated field with code such as the following:</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DATEPARSE('yyyy-MM', [Table Name] )</a:t>
            </a:r>
          </a:p>
        </p:txBody>
      </p:sp>
    </p:spTree>
    <p:extLst>
      <p:ext uri="{BB962C8B-B14F-4D97-AF65-F5344CB8AC3E}">
        <p14:creationId xmlns:p14="http://schemas.microsoft.com/office/powerpoint/2010/main" val="192328890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623</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2DF7606A-22B7-4C7B-B661-FDC83452B43D}"/>
              </a:ext>
            </a:extLst>
          </p:cNvPr>
          <p:cNvPicPr>
            <a:picLocks noChangeAspect="1"/>
          </p:cNvPicPr>
          <p:nvPr/>
        </p:nvPicPr>
        <p:blipFill>
          <a:blip r:embed="rId3"/>
          <a:stretch>
            <a:fillRect/>
          </a:stretch>
        </p:blipFill>
        <p:spPr>
          <a:xfrm>
            <a:off x="1323473" y="367802"/>
            <a:ext cx="6497053" cy="4180089"/>
          </a:xfrm>
          <a:prstGeom prst="rect">
            <a:avLst/>
          </a:prstGeom>
        </p:spPr>
      </p:pic>
    </p:spTree>
    <p:extLst>
      <p:ext uri="{BB962C8B-B14F-4D97-AF65-F5344CB8AC3E}">
        <p14:creationId xmlns:p14="http://schemas.microsoft.com/office/powerpoint/2010/main" val="407890093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62994" y="1143809"/>
            <a:ext cx="8218011"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recall that the concept of joins and the types of joins were previously discussed in lesson 13, Understanding the Tableau Data Model, Joins, and Blends.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While joins are quite useful in bringing together tables in the same database or even disparate data sources (data contained in different systems and formats), they can be used to solve other data issues too, such as reshaping data to make it easier to meet your objectives in Tableau.</a:t>
            </a:r>
          </a:p>
        </p:txBody>
      </p:sp>
    </p:spTree>
    <p:extLst>
      <p:ext uri="{BB962C8B-B14F-4D97-AF65-F5344CB8AC3E}">
        <p14:creationId xmlns:p14="http://schemas.microsoft.com/office/powerpoint/2010/main" val="309868413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625</a:t>
            </a:fld>
            <a:endParaRPr dirty="0">
              <a:uFillTx/>
              <a:latin typeface="Calibri Light"/>
              <a:cs typeface="Calibri Light"/>
            </a:endParaRPr>
          </a:p>
        </p:txBody>
      </p:sp>
      <p:pic>
        <p:nvPicPr>
          <p:cNvPr id="3" name="Picture 2">
            <a:extLst>
              <a:ext uri="{FF2B5EF4-FFF2-40B4-BE49-F238E27FC236}">
                <a16:creationId xmlns:a16="http://schemas.microsoft.com/office/drawing/2014/main" xmlns="" id="{692CB415-FBDA-4D23-B830-7EA66DA1A76B}"/>
              </a:ext>
            </a:extLst>
          </p:cNvPr>
          <p:cNvPicPr>
            <a:picLocks noChangeAspect="1"/>
          </p:cNvPicPr>
          <p:nvPr/>
        </p:nvPicPr>
        <p:blipFill>
          <a:blip r:embed="rId3"/>
          <a:stretch>
            <a:fillRect/>
          </a:stretch>
        </p:blipFill>
        <p:spPr>
          <a:xfrm>
            <a:off x="1291729" y="111515"/>
            <a:ext cx="6560541" cy="4583577"/>
          </a:xfrm>
          <a:prstGeom prst="rect">
            <a:avLst/>
          </a:prstGeom>
        </p:spPr>
      </p:pic>
    </p:spTree>
    <p:extLst>
      <p:ext uri="{BB962C8B-B14F-4D97-AF65-F5344CB8AC3E}">
        <p14:creationId xmlns:p14="http://schemas.microsoft.com/office/powerpoint/2010/main" val="6710172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515979"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36705" y="1504756"/>
            <a:ext cx="6268895"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 alternative is to use a join to create the rows for all dates. </a:t>
            </a:r>
          </a:p>
          <a:p>
            <a:pPr marL="342900" indent="-342900">
              <a:buFont typeface="Arial" panose="020B0604020202020204" pitchFamily="34" charset="0"/>
              <a:buChar char="•"/>
            </a:pPr>
            <a:r>
              <a:rPr lang="en-US" sz="2400" dirty="0"/>
              <a:t>In this case, we'll leverage a cross-database join to bring in another source of data altogether. </a:t>
            </a:r>
          </a:p>
          <a:p>
            <a:pPr marL="342900" indent="-342900">
              <a:buFont typeface="Arial" panose="020B0604020202020204" pitchFamily="34" charset="0"/>
              <a:buChar char="•"/>
            </a:pPr>
            <a:r>
              <a:rPr lang="en-US" sz="2400" dirty="0"/>
              <a:t>You might quickly create an Excel sheet with a list of dates you want to see, like this:</a:t>
            </a:r>
          </a:p>
        </p:txBody>
      </p:sp>
      <p:pic>
        <p:nvPicPr>
          <p:cNvPr id="2" name="Picture 1">
            <a:extLst>
              <a:ext uri="{FF2B5EF4-FFF2-40B4-BE49-F238E27FC236}">
                <a16:creationId xmlns:a16="http://schemas.microsoft.com/office/drawing/2014/main" xmlns="" id="{113A9A35-CDEF-4056-A5D0-39E7E6004AE4}"/>
              </a:ext>
            </a:extLst>
          </p:cNvPr>
          <p:cNvPicPr>
            <a:picLocks noChangeAspect="1"/>
          </p:cNvPicPr>
          <p:nvPr/>
        </p:nvPicPr>
        <p:blipFill rotWithShape="1">
          <a:blip r:embed="rId3"/>
          <a:srcRect l="38261" r="38104"/>
          <a:stretch/>
        </p:blipFill>
        <p:spPr>
          <a:xfrm>
            <a:off x="6994358" y="135605"/>
            <a:ext cx="1331495" cy="4492142"/>
          </a:xfrm>
          <a:prstGeom prst="rect">
            <a:avLst/>
          </a:prstGeom>
        </p:spPr>
      </p:pic>
    </p:spTree>
    <p:extLst>
      <p:ext uri="{BB962C8B-B14F-4D97-AF65-F5344CB8AC3E}">
        <p14:creationId xmlns:p14="http://schemas.microsoft.com/office/powerpoint/2010/main" val="148233613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627</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7325"/>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case, we'll select Create Join Calculation... for both tables and enter the single, hard-coded value, that is, 1, for both the left and right sides:</a:t>
            </a:r>
          </a:p>
        </p:txBody>
      </p:sp>
      <p:pic>
        <p:nvPicPr>
          <p:cNvPr id="2" name="Picture 1">
            <a:extLst>
              <a:ext uri="{FF2B5EF4-FFF2-40B4-BE49-F238E27FC236}">
                <a16:creationId xmlns:a16="http://schemas.microsoft.com/office/drawing/2014/main" xmlns="" id="{D8A0BCCA-FB07-45B3-AA88-036EC884BF4A}"/>
              </a:ext>
            </a:extLst>
          </p:cNvPr>
          <p:cNvPicPr>
            <a:picLocks noChangeAspect="1"/>
          </p:cNvPicPr>
          <p:nvPr/>
        </p:nvPicPr>
        <p:blipFill>
          <a:blip r:embed="rId3"/>
          <a:stretch>
            <a:fillRect/>
          </a:stretch>
        </p:blipFill>
        <p:spPr>
          <a:xfrm>
            <a:off x="1349321" y="1425678"/>
            <a:ext cx="6445358" cy="3121239"/>
          </a:xfrm>
          <a:prstGeom prst="rect">
            <a:avLst/>
          </a:prstGeom>
        </p:spPr>
      </p:pic>
    </p:spTree>
    <p:extLst>
      <p:ext uri="{BB962C8B-B14F-4D97-AF65-F5344CB8AC3E}">
        <p14:creationId xmlns:p14="http://schemas.microsoft.com/office/powerpoint/2010/main" val="228171449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79783"/>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Fields defined in Custom SQL can also be used in joins:</a:t>
            </a:r>
          </a:p>
        </p:txBody>
      </p:sp>
      <p:pic>
        <p:nvPicPr>
          <p:cNvPr id="2" name="Picture 1">
            <a:extLst>
              <a:ext uri="{FF2B5EF4-FFF2-40B4-BE49-F238E27FC236}">
                <a16:creationId xmlns:a16="http://schemas.microsoft.com/office/drawing/2014/main" xmlns="" id="{EF0E5F25-4E65-418C-926A-063121C86DE7}"/>
              </a:ext>
            </a:extLst>
          </p:cNvPr>
          <p:cNvPicPr>
            <a:picLocks noChangeAspect="1"/>
          </p:cNvPicPr>
          <p:nvPr/>
        </p:nvPicPr>
        <p:blipFill rotWithShape="1">
          <a:blip r:embed="rId3"/>
          <a:srcRect l="5734" r="5882"/>
          <a:stretch/>
        </p:blipFill>
        <p:spPr>
          <a:xfrm>
            <a:off x="1620252" y="2240631"/>
            <a:ext cx="5903495" cy="2116124"/>
          </a:xfrm>
          <a:prstGeom prst="rect">
            <a:avLst/>
          </a:prstGeom>
        </p:spPr>
      </p:pic>
    </p:spTree>
    <p:extLst>
      <p:ext uri="{BB962C8B-B14F-4D97-AF65-F5344CB8AC3E}">
        <p14:creationId xmlns:p14="http://schemas.microsoft.com/office/powerpoint/2010/main" val="3843856086"/>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91331" y="1447094"/>
            <a:ext cx="7961337"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calculated field, named Patients in Hospital, has the following code:</a:t>
            </a:r>
          </a:p>
          <a:p>
            <a:pPr marL="342900" indent="-342900">
              <a:buFont typeface="Arial" panose="020B0604020202020204" pitchFamily="34" charset="0"/>
              <a:buChar char="•"/>
            </a:pPr>
            <a:endParaRPr lang="en-US" sz="2400" dirty="0"/>
          </a:p>
          <a:p>
            <a:r>
              <a:rPr lang="en-US" sz="2400" dirty="0">
                <a:solidFill>
                  <a:srgbClr val="ED7D31"/>
                </a:solidFill>
              </a:rPr>
              <a:t>IF [Admit Date] &lt;= [Date] AND [Discharge Date] &gt;= [Date] </a:t>
            </a:r>
          </a:p>
          <a:p>
            <a:r>
              <a:rPr lang="en-US" sz="2400" dirty="0">
                <a:solidFill>
                  <a:srgbClr val="ED7D31"/>
                </a:solidFill>
              </a:rPr>
              <a:t>THEN 1 </a:t>
            </a:r>
          </a:p>
          <a:p>
            <a:r>
              <a:rPr lang="en-US" sz="2400" dirty="0">
                <a:solidFill>
                  <a:srgbClr val="ED7D31"/>
                </a:solidFill>
              </a:rPr>
              <a:t>ELSE 0 </a:t>
            </a:r>
          </a:p>
          <a:p>
            <a:r>
              <a:rPr lang="en-US" sz="2400" dirty="0">
                <a:solidFill>
                  <a:srgbClr val="ED7D31"/>
                </a:solidFill>
              </a:rPr>
              <a:t>END </a:t>
            </a:r>
          </a:p>
        </p:txBody>
      </p:sp>
    </p:spTree>
    <p:extLst>
      <p:ext uri="{BB962C8B-B14F-4D97-AF65-F5344CB8AC3E}">
        <p14:creationId xmlns:p14="http://schemas.microsoft.com/office/powerpoint/2010/main" val="3609524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xmlns="" id="{84DCC83F-E26E-4C75-9494-27B60A76BA70}"/>
              </a:ext>
            </a:extLst>
          </p:cNvPr>
          <p:cNvPicPr>
            <a:picLocks noChangeAspect="1"/>
          </p:cNvPicPr>
          <p:nvPr/>
        </p:nvPicPr>
        <p:blipFill rotWithShape="1">
          <a:blip r:embed="rId3"/>
          <a:srcRect l="21015" r="20601"/>
          <a:stretch/>
        </p:blipFill>
        <p:spPr>
          <a:xfrm>
            <a:off x="1816625" y="1163954"/>
            <a:ext cx="5510749" cy="3438525"/>
          </a:xfrm>
          <a:prstGeom prst="rect">
            <a:avLst/>
          </a:prstGeom>
        </p:spPr>
      </p:pic>
    </p:spTree>
    <p:extLst>
      <p:ext uri="{BB962C8B-B14F-4D97-AF65-F5344CB8AC3E}">
        <p14:creationId xmlns:p14="http://schemas.microsoft.com/office/powerpoint/2010/main" val="168949303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Joins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321815" y="1801899"/>
            <a:ext cx="4176698"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Allows us to easily visualize the flow of patients, and even potentially perform advanced analytics based on averages, trends, and even forecasting:</a:t>
            </a:r>
          </a:p>
        </p:txBody>
      </p:sp>
      <p:pic>
        <p:nvPicPr>
          <p:cNvPr id="2" name="Picture 1">
            <a:extLst>
              <a:ext uri="{FF2B5EF4-FFF2-40B4-BE49-F238E27FC236}">
                <a16:creationId xmlns:a16="http://schemas.microsoft.com/office/drawing/2014/main" xmlns="" id="{F089F03E-8E4D-4243-B389-85BFF9B14D27}"/>
              </a:ext>
            </a:extLst>
          </p:cNvPr>
          <p:cNvPicPr>
            <a:picLocks noChangeAspect="1"/>
          </p:cNvPicPr>
          <p:nvPr/>
        </p:nvPicPr>
        <p:blipFill>
          <a:blip r:embed="rId3"/>
          <a:stretch>
            <a:fillRect/>
          </a:stretch>
        </p:blipFill>
        <p:spPr>
          <a:xfrm>
            <a:off x="4645489" y="1563571"/>
            <a:ext cx="3927066" cy="2704830"/>
          </a:xfrm>
          <a:prstGeom prst="rect">
            <a:avLst/>
          </a:prstGeom>
        </p:spPr>
      </p:pic>
    </p:spTree>
    <p:extLst>
      <p:ext uri="{BB962C8B-B14F-4D97-AF65-F5344CB8AC3E}">
        <p14:creationId xmlns:p14="http://schemas.microsoft.com/office/powerpoint/2010/main" val="72588612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Remember that the two keys to a good data structure are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Having a level of detail that is meaningful</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Having measures that match the level of detail or that are possibly at higher levels of detail</a:t>
            </a:r>
          </a:p>
        </p:txBody>
      </p:sp>
    </p:spTree>
    <p:extLst>
      <p:ext uri="{BB962C8B-B14F-4D97-AF65-F5344CB8AC3E}">
        <p14:creationId xmlns:p14="http://schemas.microsoft.com/office/powerpoint/2010/main" val="391806080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2598821"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61474" y="1882109"/>
            <a:ext cx="5242200"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for example, the following data (included as Apartment Rent.xlsx in the lesson 14 directory), which gives us a single record each month per apartment:</a:t>
            </a:r>
          </a:p>
        </p:txBody>
      </p:sp>
      <p:pic>
        <p:nvPicPr>
          <p:cNvPr id="2" name="Picture 1">
            <a:extLst>
              <a:ext uri="{FF2B5EF4-FFF2-40B4-BE49-F238E27FC236}">
                <a16:creationId xmlns:a16="http://schemas.microsoft.com/office/drawing/2014/main" xmlns="" id="{890BCF01-2370-4645-AB5B-B366DE712C08}"/>
              </a:ext>
            </a:extLst>
          </p:cNvPr>
          <p:cNvPicPr>
            <a:picLocks noChangeAspect="1"/>
          </p:cNvPicPr>
          <p:nvPr/>
        </p:nvPicPr>
        <p:blipFill rotWithShape="1">
          <a:blip r:embed="rId3"/>
          <a:srcRect l="26257" r="26098"/>
          <a:stretch/>
        </p:blipFill>
        <p:spPr>
          <a:xfrm>
            <a:off x="6378718" y="103649"/>
            <a:ext cx="2203808" cy="4547185"/>
          </a:xfrm>
          <a:prstGeom prst="rect">
            <a:avLst/>
          </a:prstGeom>
        </p:spPr>
      </p:pic>
    </p:spTree>
    <p:extLst>
      <p:ext uri="{BB962C8B-B14F-4D97-AF65-F5344CB8AC3E}">
        <p14:creationId xmlns:p14="http://schemas.microsoft.com/office/powerpoint/2010/main" val="1415075460"/>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The two measures are really at different levels of detail:</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Rent Collected matches the level of detail of the data where there is a record of how much rent was collected for each apartment for each month.</a:t>
            </a:r>
          </a:p>
          <a:p>
            <a:pPr marL="342900" indent="-342900">
              <a:buFont typeface="Arial" panose="020B0604020202020204" pitchFamily="34" charset="0"/>
              <a:buChar char="•"/>
            </a:pPr>
            <a:r>
              <a:rPr lang="en-US" sz="2400" dirty="0"/>
              <a:t>Square Feet, on the other hand, does not change month to month. Rather, it is at the higher level of detail, of Apartment only.</a:t>
            </a:r>
          </a:p>
        </p:txBody>
      </p:sp>
    </p:spTree>
    <p:extLst>
      <p:ext uri="{BB962C8B-B14F-4D97-AF65-F5344CB8AC3E}">
        <p14:creationId xmlns:p14="http://schemas.microsoft.com/office/powerpoint/2010/main" val="3005842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67A6BAE3-2648-4343-BE0A-687E45177CC0}"/>
              </a:ext>
            </a:extLst>
          </p:cNvPr>
          <p:cNvPicPr>
            <a:picLocks noChangeAspect="1"/>
          </p:cNvPicPr>
          <p:nvPr/>
        </p:nvPicPr>
        <p:blipFill>
          <a:blip r:embed="rId3"/>
          <a:stretch>
            <a:fillRect/>
          </a:stretch>
        </p:blipFill>
        <p:spPr>
          <a:xfrm>
            <a:off x="915414" y="100012"/>
            <a:ext cx="7313172" cy="4595080"/>
          </a:xfrm>
          <a:prstGeom prst="rect">
            <a:avLst/>
          </a:prstGeom>
        </p:spPr>
      </p:pic>
    </p:spTree>
    <p:extLst>
      <p:ext uri="{BB962C8B-B14F-4D97-AF65-F5344CB8AC3E}">
        <p14:creationId xmlns:p14="http://schemas.microsoft.com/office/powerpoint/2010/main" val="380451442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35326"/>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understand why, consider what happens when we turn on the column grand totals (from the menu, select Analysis | Totals | Show Column Grand Totals, or drag and drop Totals from the Analytics tab):</a:t>
            </a:r>
          </a:p>
        </p:txBody>
      </p:sp>
      <p:pic>
        <p:nvPicPr>
          <p:cNvPr id="2" name="Picture 1">
            <a:extLst>
              <a:ext uri="{FF2B5EF4-FFF2-40B4-BE49-F238E27FC236}">
                <a16:creationId xmlns:a16="http://schemas.microsoft.com/office/drawing/2014/main" xmlns="" id="{AED3C1C0-AB87-40EE-B7D7-E94834E3094C}"/>
              </a:ext>
            </a:extLst>
          </p:cNvPr>
          <p:cNvPicPr>
            <a:picLocks noChangeAspect="1"/>
          </p:cNvPicPr>
          <p:nvPr/>
        </p:nvPicPr>
        <p:blipFill>
          <a:blip r:embed="rId3"/>
          <a:stretch>
            <a:fillRect/>
          </a:stretch>
        </p:blipFill>
        <p:spPr>
          <a:xfrm>
            <a:off x="936104" y="3321687"/>
            <a:ext cx="7271792" cy="973137"/>
          </a:xfrm>
          <a:prstGeom prst="rect">
            <a:avLst/>
          </a:prstGeom>
        </p:spPr>
      </p:pic>
    </p:spTree>
    <p:extLst>
      <p:ext uri="{BB962C8B-B14F-4D97-AF65-F5344CB8AC3E}">
        <p14:creationId xmlns:p14="http://schemas.microsoft.com/office/powerpoint/2010/main" val="337080525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use a fixed LOD calculation to keep the level of detail fixed at the apartment level.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We'll create a calculated field, named Square Feet per Apartment, with the following code:</a:t>
            </a:r>
          </a:p>
          <a:p>
            <a:pPr marL="342900" indent="-342900">
              <a:buFont typeface="Arial" panose="020B0604020202020204" pitchFamily="34" charset="0"/>
              <a:buChar char="•"/>
            </a:pPr>
            <a:endParaRPr lang="en-US" sz="2400" dirty="0"/>
          </a:p>
          <a:p>
            <a:r>
              <a:rPr lang="en-US" sz="2400" dirty="0">
                <a:solidFill>
                  <a:srgbClr val="ED7D31"/>
                </a:solidFill>
              </a:rPr>
              <a:t>{ INCLUDE [Apartment] : MIN([Square Feet]) }</a:t>
            </a:r>
          </a:p>
        </p:txBody>
      </p:sp>
    </p:spTree>
    <p:extLst>
      <p:ext uri="{BB962C8B-B14F-4D97-AF65-F5344CB8AC3E}">
        <p14:creationId xmlns:p14="http://schemas.microsoft.com/office/powerpoint/2010/main" val="179730091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054062"/>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calculation returns the correct result in the view at the apartment level and at the grand total level, where Tableau includes Apartment to find 900 (the minimum for A) and 750 (the minimum for B) and then sums them to get 1,650:</a:t>
            </a:r>
          </a:p>
        </p:txBody>
      </p:sp>
      <p:pic>
        <p:nvPicPr>
          <p:cNvPr id="2" name="Picture 1">
            <a:extLst>
              <a:ext uri="{FF2B5EF4-FFF2-40B4-BE49-F238E27FC236}">
                <a16:creationId xmlns:a16="http://schemas.microsoft.com/office/drawing/2014/main" xmlns="" id="{AF15D0F5-0B0F-4350-A1CB-DEB7FA469678}"/>
              </a:ext>
            </a:extLst>
          </p:cNvPr>
          <p:cNvPicPr>
            <a:picLocks noChangeAspect="1"/>
          </p:cNvPicPr>
          <p:nvPr/>
        </p:nvPicPr>
        <p:blipFill rotWithShape="1">
          <a:blip r:embed="rId3"/>
          <a:srcRect l="14257" r="14631"/>
          <a:stretch/>
        </p:blipFill>
        <p:spPr>
          <a:xfrm>
            <a:off x="2242588" y="3038269"/>
            <a:ext cx="4658823" cy="1557794"/>
          </a:xfrm>
          <a:prstGeom prst="rect">
            <a:avLst/>
          </a:prstGeom>
        </p:spPr>
      </p:pic>
    </p:spTree>
    <p:extLst>
      <p:ext uri="{BB962C8B-B14F-4D97-AF65-F5344CB8AC3E}">
        <p14:creationId xmlns:p14="http://schemas.microsoft.com/office/powerpoint/2010/main" val="463893278"/>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43205" y="1502112"/>
            <a:ext cx="805759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we can use the LOD calculated field in another calculation to determine the desired results.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We'll create a calculated field, named Rent Collected per Square Foot, with the following code:</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SUM([Rent Collected])/SUM([Square Feet per Apartment])</a:t>
            </a:r>
          </a:p>
        </p:txBody>
      </p:sp>
    </p:spTree>
    <p:extLst>
      <p:ext uri="{BB962C8B-B14F-4D97-AF65-F5344CB8AC3E}">
        <p14:creationId xmlns:p14="http://schemas.microsoft.com/office/powerpoint/2010/main" val="197671892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2855495"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Aggregation</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59205" y="1789344"/>
            <a:ext cx="3220895"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that field is added to the view and formatted to show decimals, the outcome is correct:</a:t>
            </a:r>
          </a:p>
        </p:txBody>
      </p:sp>
      <p:pic>
        <p:nvPicPr>
          <p:cNvPr id="2" name="Picture 1">
            <a:extLst>
              <a:ext uri="{FF2B5EF4-FFF2-40B4-BE49-F238E27FC236}">
                <a16:creationId xmlns:a16="http://schemas.microsoft.com/office/drawing/2014/main" xmlns="" id="{8EE5D5F3-19B5-4EC6-8B8E-77FA693C5BA6}"/>
              </a:ext>
            </a:extLst>
          </p:cNvPr>
          <p:cNvPicPr>
            <a:picLocks noChangeAspect="1"/>
          </p:cNvPicPr>
          <p:nvPr/>
        </p:nvPicPr>
        <p:blipFill>
          <a:blip r:embed="rId3"/>
          <a:stretch>
            <a:fillRect/>
          </a:stretch>
        </p:blipFill>
        <p:spPr>
          <a:xfrm>
            <a:off x="3972903" y="705351"/>
            <a:ext cx="4711892" cy="3732797"/>
          </a:xfrm>
          <a:prstGeom prst="rect">
            <a:avLst/>
          </a:prstGeom>
        </p:spPr>
      </p:pic>
    </p:spTree>
    <p:extLst>
      <p:ext uri="{BB962C8B-B14F-4D97-AF65-F5344CB8AC3E}">
        <p14:creationId xmlns:p14="http://schemas.microsoft.com/office/powerpoint/2010/main" val="3051544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86100" y="1183538"/>
            <a:ext cx="7771800"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There is virtually no limit to the data that Tableau can visualize! Almost every new version of Tableau adds new native connectors. </a:t>
            </a:r>
          </a:p>
          <a:p>
            <a:pPr marL="342900" indent="-342900">
              <a:buFont typeface="Arial" panose="020B0604020202020204" pitchFamily="34" charset="0"/>
              <a:buChar char="•"/>
            </a:pPr>
            <a:r>
              <a:rPr lang="en-US" sz="2200" dirty="0"/>
              <a:t>Tableau continues to add native connectors for cloud-based data. </a:t>
            </a:r>
          </a:p>
          <a:p>
            <a:pPr marL="342900" indent="-342900">
              <a:buFont typeface="Arial" panose="020B0604020202020204" pitchFamily="34" charset="0"/>
              <a:buChar char="•"/>
            </a:pPr>
            <a:r>
              <a:rPr lang="en-US" sz="2200" dirty="0"/>
              <a:t>The web data connector allows you to write a connector for any online data you wish to retrieve. </a:t>
            </a:r>
          </a:p>
          <a:p>
            <a:pPr marL="342900" indent="-342900">
              <a:buFont typeface="Arial" panose="020B0604020202020204" pitchFamily="34" charset="0"/>
              <a:buChar char="•"/>
            </a:pPr>
            <a:r>
              <a:rPr lang="en-US" sz="2200" dirty="0"/>
              <a:t>The Tableau Hyper API allows you to programmatically read and write extracts of data, enabling you to access data from any source and write it to a native Tableau format. </a:t>
            </a:r>
          </a:p>
        </p:txBody>
      </p:sp>
    </p:spTree>
    <p:extLst>
      <p:ext uri="{BB962C8B-B14F-4D97-AF65-F5344CB8AC3E}">
        <p14:creationId xmlns:p14="http://schemas.microsoft.com/office/powerpoint/2010/main" val="193340726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Overview of advanced fixes for data problems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980296"/>
            <a:ext cx="7596822" cy="935513"/>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Consider a custom SQL script that takes the wide table of country populations we mentioned earlier in this lesson and restructures it into a tall table:</a:t>
            </a:r>
          </a:p>
        </p:txBody>
      </p:sp>
      <p:pic>
        <p:nvPicPr>
          <p:cNvPr id="3" name="Picture 2">
            <a:extLst>
              <a:ext uri="{FF2B5EF4-FFF2-40B4-BE49-F238E27FC236}">
                <a16:creationId xmlns:a16="http://schemas.microsoft.com/office/drawing/2014/main" xmlns="" id="{F9EDD06C-AAA9-4F8B-AC2A-630C66ED16DC}"/>
              </a:ext>
            </a:extLst>
          </p:cNvPr>
          <p:cNvPicPr>
            <a:picLocks noChangeAspect="1"/>
          </p:cNvPicPr>
          <p:nvPr/>
        </p:nvPicPr>
        <p:blipFill>
          <a:blip r:embed="rId3"/>
          <a:stretch>
            <a:fillRect/>
          </a:stretch>
        </p:blipFill>
        <p:spPr>
          <a:xfrm>
            <a:off x="2181225" y="1967408"/>
            <a:ext cx="4781550" cy="2771775"/>
          </a:xfrm>
          <a:prstGeom prst="rect">
            <a:avLst/>
          </a:prstGeom>
        </p:spPr>
      </p:pic>
    </p:spTree>
    <p:extLst>
      <p:ext uri="{BB962C8B-B14F-4D97-AF65-F5344CB8AC3E}">
        <p14:creationId xmlns:p14="http://schemas.microsoft.com/office/powerpoint/2010/main" val="425258336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431052"/>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Up until this lesson, we'd looked at data that was, for the most part, well-structured and easy to use. </a:t>
            </a:r>
          </a:p>
          <a:p>
            <a:pPr marL="342900" indent="-342900">
              <a:buFont typeface="Arial" panose="020B0604020202020204" pitchFamily="34" charset="0"/>
              <a:buChar char="•"/>
            </a:pPr>
            <a:r>
              <a:rPr lang="en-US" sz="2400" dirty="0"/>
              <a:t>In this lesson, we considered what constitutes a good structure and ways to deal with poor data structures. </a:t>
            </a:r>
          </a:p>
          <a:p>
            <a:pPr marL="342900" indent="-342900">
              <a:buFont typeface="Arial" panose="020B0604020202020204" pitchFamily="34" charset="0"/>
              <a:buChar char="•"/>
            </a:pPr>
            <a:r>
              <a:rPr lang="en-US" sz="2400" dirty="0"/>
              <a:t>A good structure consists of data that has a meaningful level of detail and that has measures that match that level of detail. </a:t>
            </a:r>
          </a:p>
        </p:txBody>
      </p:sp>
    </p:spTree>
    <p:extLst>
      <p:ext uri="{BB962C8B-B14F-4D97-AF65-F5344CB8AC3E}">
        <p14:creationId xmlns:p14="http://schemas.microsoft.com/office/powerpoint/2010/main" val="593108412"/>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14</a:t>
            </a:r>
          </a:p>
        </p:txBody>
      </p:sp>
    </p:spTree>
    <p:extLst>
      <p:ext uri="{BB962C8B-B14F-4D97-AF65-F5344CB8AC3E}">
        <p14:creationId xmlns:p14="http://schemas.microsoft.com/office/powerpoint/2010/main" val="2990525145"/>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15. Taming Data with Tableau Prep</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4216" y="4231940"/>
            <a:ext cx="1000969" cy="372312"/>
          </a:xfrm>
          <a:prstGeom prst="rect">
            <a:avLst/>
          </a:prstGeom>
        </p:spPr>
      </p:pic>
    </p:spTree>
    <p:extLst>
      <p:ext uri="{BB962C8B-B14F-4D97-AF65-F5344CB8AC3E}">
        <p14:creationId xmlns:p14="http://schemas.microsoft.com/office/powerpoint/2010/main" val="260795243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Taming Data with Tableau Prep</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We'll cover quite a few topics in this lesson, including the following:</a:t>
            </a:r>
          </a:p>
          <a:p>
            <a:endParaRPr lang="en-US" sz="2400" dirty="0"/>
          </a:p>
          <a:p>
            <a:pPr marL="342900" indent="-342900">
              <a:buFont typeface="Arial" panose="020B0604020202020204" pitchFamily="34" charset="0"/>
              <a:buChar char="•"/>
            </a:pPr>
            <a:r>
              <a:rPr lang="en-US" sz="2400" dirty="0"/>
              <a:t>Getting ready to explore Tableau Prep</a:t>
            </a:r>
          </a:p>
          <a:p>
            <a:pPr marL="342900" indent="-342900">
              <a:buFont typeface="Arial" panose="020B0604020202020204" pitchFamily="34" charset="0"/>
              <a:buChar char="•"/>
            </a:pPr>
            <a:r>
              <a:rPr lang="en-US" sz="2400" dirty="0"/>
              <a:t>Understanding the Tableau Prep Builder interface</a:t>
            </a:r>
          </a:p>
          <a:p>
            <a:pPr marL="342900" indent="-342900">
              <a:buFont typeface="Arial" panose="020B0604020202020204" pitchFamily="34" charset="0"/>
              <a:buChar char="•"/>
            </a:pPr>
            <a:r>
              <a:rPr lang="en-US" sz="2400" dirty="0"/>
              <a:t>Flowing with the fundamental paradigm</a:t>
            </a:r>
          </a:p>
          <a:p>
            <a:pPr marL="342900" indent="-342900">
              <a:buFont typeface="Arial" panose="020B0604020202020204" pitchFamily="34" charset="0"/>
              <a:buChar char="•"/>
            </a:pPr>
            <a:r>
              <a:rPr lang="en-US" sz="2400" dirty="0"/>
              <a:t>Options for automating flows</a:t>
            </a:r>
          </a:p>
        </p:txBody>
      </p:sp>
    </p:spTree>
    <p:extLst>
      <p:ext uri="{BB962C8B-B14F-4D97-AF65-F5344CB8AC3E}">
        <p14:creationId xmlns:p14="http://schemas.microsoft.com/office/powerpoint/2010/main" val="28284792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Getting ready to explore Tableau Prep</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224383"/>
            <a:ext cx="8121759"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Prep Builder is available for Windows and Mac. </a:t>
            </a:r>
          </a:p>
          <a:p>
            <a:pPr marL="342900" indent="-342900">
              <a:buFont typeface="Arial" panose="020B0604020202020204" pitchFamily="34" charset="0"/>
              <a:buChar char="•"/>
            </a:pPr>
            <a:r>
              <a:rPr lang="en-US" sz="2400" dirty="0"/>
              <a:t>If you do not currently have Tableau Prep Builder installed on your machine, please take a moment to download the application from https://www.tableau.com/products/prep/download. </a:t>
            </a:r>
          </a:p>
          <a:p>
            <a:pPr marL="342900" indent="-342900">
              <a:buFont typeface="Arial" panose="020B0604020202020204" pitchFamily="34" charset="0"/>
              <a:buChar char="•"/>
            </a:pPr>
            <a:r>
              <a:rPr lang="en-US" sz="2400" dirty="0"/>
              <a:t>Licenses for Tableau Prep Builder are included with Tableau Creator licensing. </a:t>
            </a:r>
          </a:p>
          <a:p>
            <a:pPr marL="342900" indent="-342900">
              <a:buFont typeface="Arial" panose="020B0604020202020204" pitchFamily="34" charset="0"/>
              <a:buChar char="•"/>
            </a:pPr>
            <a:r>
              <a:rPr lang="en-US" sz="2400" dirty="0"/>
              <a:t>If you do not currently have a license, you may trial the application for 14 days. </a:t>
            </a:r>
          </a:p>
        </p:txBody>
      </p:sp>
    </p:spTree>
    <p:extLst>
      <p:ext uri="{BB962C8B-B14F-4D97-AF65-F5344CB8AC3E}">
        <p14:creationId xmlns:p14="http://schemas.microsoft.com/office/powerpoint/2010/main" val="2424075746"/>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Understanding the Tableau Prep Builder interface</a:t>
            </a:r>
          </a:p>
        </p:txBody>
      </p:sp>
      <p:pic>
        <p:nvPicPr>
          <p:cNvPr id="2" name="Picture 1">
            <a:extLst>
              <a:ext uri="{FF2B5EF4-FFF2-40B4-BE49-F238E27FC236}">
                <a16:creationId xmlns:a16="http://schemas.microsoft.com/office/drawing/2014/main" xmlns="" id="{8D2D856D-A248-4E52-833D-ED8104225555}"/>
              </a:ext>
            </a:extLst>
          </p:cNvPr>
          <p:cNvPicPr>
            <a:picLocks noChangeAspect="1"/>
          </p:cNvPicPr>
          <p:nvPr/>
        </p:nvPicPr>
        <p:blipFill>
          <a:blip r:embed="rId3"/>
          <a:stretch>
            <a:fillRect/>
          </a:stretch>
        </p:blipFill>
        <p:spPr>
          <a:xfrm>
            <a:off x="1970548" y="1060619"/>
            <a:ext cx="5202903" cy="3634473"/>
          </a:xfrm>
          <a:prstGeom prst="rect">
            <a:avLst/>
          </a:prstGeom>
        </p:spPr>
      </p:pic>
    </p:spTree>
    <p:extLst>
      <p:ext uri="{BB962C8B-B14F-4D97-AF65-F5344CB8AC3E}">
        <p14:creationId xmlns:p14="http://schemas.microsoft.com/office/powerpoint/2010/main" val="378975638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44B2EE3C-C733-4DEF-9D8C-364E8CFD81A9}"/>
              </a:ext>
            </a:extLst>
          </p:cNvPr>
          <p:cNvPicPr>
            <a:picLocks noChangeAspect="1"/>
          </p:cNvPicPr>
          <p:nvPr/>
        </p:nvPicPr>
        <p:blipFill>
          <a:blip r:embed="rId3"/>
          <a:stretch>
            <a:fillRect/>
          </a:stretch>
        </p:blipFill>
        <p:spPr>
          <a:xfrm>
            <a:off x="1345423" y="187260"/>
            <a:ext cx="6453153" cy="4507832"/>
          </a:xfrm>
          <a:prstGeom prst="rect">
            <a:avLst/>
          </a:prstGeom>
        </p:spPr>
      </p:pic>
    </p:spTree>
    <p:extLst>
      <p:ext uri="{BB962C8B-B14F-4D97-AF65-F5344CB8AC3E}">
        <p14:creationId xmlns:p14="http://schemas.microsoft.com/office/powerpoint/2010/main" val="67111409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Flowing with the fundamental paradigm</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15837" y="1088681"/>
            <a:ext cx="8121759"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Example of what a flow looks like in the flow pane of Tableau Prep:</a:t>
            </a:r>
          </a:p>
        </p:txBody>
      </p:sp>
      <p:pic>
        <p:nvPicPr>
          <p:cNvPr id="2" name="Picture 1">
            <a:extLst>
              <a:ext uri="{FF2B5EF4-FFF2-40B4-BE49-F238E27FC236}">
                <a16:creationId xmlns:a16="http://schemas.microsoft.com/office/drawing/2014/main" xmlns="" id="{8D725890-5067-4B66-AB47-E28634992C60}"/>
              </a:ext>
            </a:extLst>
          </p:cNvPr>
          <p:cNvPicPr>
            <a:picLocks noChangeAspect="1"/>
          </p:cNvPicPr>
          <p:nvPr/>
        </p:nvPicPr>
        <p:blipFill rotWithShape="1">
          <a:blip r:embed="rId3"/>
          <a:srcRect l="5410" r="5038"/>
          <a:stretch/>
        </p:blipFill>
        <p:spPr>
          <a:xfrm>
            <a:off x="1680410" y="1900472"/>
            <a:ext cx="5783179" cy="2733675"/>
          </a:xfrm>
          <a:prstGeom prst="rect">
            <a:avLst/>
          </a:prstGeom>
        </p:spPr>
      </p:pic>
    </p:spTree>
    <p:extLst>
      <p:ext uri="{BB962C8B-B14F-4D97-AF65-F5344CB8AC3E}">
        <p14:creationId xmlns:p14="http://schemas.microsoft.com/office/powerpoint/2010/main" val="999904378"/>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005468"/>
            <a:ext cx="8121759"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Connecting to data in Tableau Prep is very similar to connecting to data in Tableau Desktop. </a:t>
            </a:r>
          </a:p>
          <a:p>
            <a:pPr marL="342900" indent="-342900">
              <a:buFont typeface="Arial" panose="020B0604020202020204" pitchFamily="34" charset="0"/>
              <a:buChar char="•"/>
            </a:pPr>
            <a:r>
              <a:rPr lang="en-US" sz="2400" dirty="0"/>
              <a:t>From the home screen, you may click either Connect to Data or the + button on the expanded Connections pane:</a:t>
            </a:r>
          </a:p>
        </p:txBody>
      </p:sp>
      <p:pic>
        <p:nvPicPr>
          <p:cNvPr id="2" name="Picture 1">
            <a:extLst>
              <a:ext uri="{FF2B5EF4-FFF2-40B4-BE49-F238E27FC236}">
                <a16:creationId xmlns:a16="http://schemas.microsoft.com/office/drawing/2014/main" xmlns="" id="{2EDB119D-D1DE-419F-AE01-D80EB21B44A4}"/>
              </a:ext>
            </a:extLst>
          </p:cNvPr>
          <p:cNvPicPr>
            <a:picLocks noChangeAspect="1"/>
          </p:cNvPicPr>
          <p:nvPr/>
        </p:nvPicPr>
        <p:blipFill>
          <a:blip r:embed="rId3"/>
          <a:stretch>
            <a:fillRect/>
          </a:stretch>
        </p:blipFill>
        <p:spPr>
          <a:xfrm>
            <a:off x="1309321" y="2603683"/>
            <a:ext cx="6525355" cy="1982704"/>
          </a:xfrm>
          <a:prstGeom prst="rect">
            <a:avLst/>
          </a:prstGeom>
        </p:spPr>
      </p:pic>
    </p:spTree>
    <p:extLst>
      <p:ext uri="{BB962C8B-B14F-4D97-AF65-F5344CB8AC3E}">
        <p14:creationId xmlns:p14="http://schemas.microsoft.com/office/powerpoint/2010/main" val="822668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a file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83538"/>
            <a:ext cx="7596822" cy="3397725"/>
          </a:xfrm>
          <a:prstGeom prst="rect">
            <a:avLst/>
          </a:prstGeom>
        </p:spPr>
        <p:txBody>
          <a:bodyPr vert="horz" wrap="square" lIns="0" tIns="12065" rIns="0" bIns="0" rtlCol="0">
            <a:spAutoFit/>
          </a:bodyPr>
          <a:lstStyle/>
          <a:p>
            <a:r>
              <a:rPr lang="en-US" sz="2200" dirty="0"/>
              <a:t>File-based data includes all sources of data where the data is stored in a file. File-based data sources include the following:</a:t>
            </a:r>
          </a:p>
          <a:p>
            <a:endParaRPr lang="en-US" sz="2200" dirty="0"/>
          </a:p>
          <a:p>
            <a:pPr marL="342900" indent="-342900">
              <a:buFont typeface="Arial" panose="020B0604020202020204" pitchFamily="34" charset="0"/>
              <a:buChar char="•"/>
            </a:pPr>
            <a:r>
              <a:rPr lang="en-US" sz="2200" dirty="0"/>
              <a:t>Extracts: A .hyper or .tde file containing data that was extracted from an original source.</a:t>
            </a:r>
          </a:p>
          <a:p>
            <a:pPr marL="342900" indent="-342900">
              <a:buFont typeface="Arial" panose="020B0604020202020204" pitchFamily="34" charset="0"/>
              <a:buChar char="•"/>
            </a:pPr>
            <a:r>
              <a:rPr lang="en-US" sz="2200" dirty="0"/>
              <a:t>Microsoft Access: An .mdb or .accdb database file created in Access.</a:t>
            </a:r>
          </a:p>
          <a:p>
            <a:pPr marL="342900" indent="-342900">
              <a:buFont typeface="Arial" panose="020B0604020202020204" pitchFamily="34" charset="0"/>
              <a:buChar char="•"/>
            </a:pPr>
            <a:r>
              <a:rPr lang="en-US" sz="2200" dirty="0"/>
              <a:t>Microsoft Excel: An .xls, .xlsx, or .xlsm spreadsheet created in Excel. Multiple Excel sheets or sub-tables may be joined or unioned together in a single connection.</a:t>
            </a:r>
          </a:p>
        </p:txBody>
      </p:sp>
    </p:spTree>
    <p:extLst>
      <p:ext uri="{BB962C8B-B14F-4D97-AF65-F5344CB8AC3E}">
        <p14:creationId xmlns:p14="http://schemas.microsoft.com/office/powerpoint/2010/main" val="42221932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6A0FB08E-01D9-4821-9E21-92491C44487C}"/>
              </a:ext>
            </a:extLst>
          </p:cNvPr>
          <p:cNvPicPr>
            <a:picLocks noChangeAspect="1"/>
          </p:cNvPicPr>
          <p:nvPr/>
        </p:nvPicPr>
        <p:blipFill>
          <a:blip r:embed="rId3"/>
          <a:stretch>
            <a:fillRect/>
          </a:stretch>
        </p:blipFill>
        <p:spPr>
          <a:xfrm>
            <a:off x="1071562" y="377491"/>
            <a:ext cx="7000875" cy="4019550"/>
          </a:xfrm>
          <a:prstGeom prst="rect">
            <a:avLst/>
          </a:prstGeom>
        </p:spPr>
      </p:pic>
    </p:spTree>
    <p:extLst>
      <p:ext uri="{BB962C8B-B14F-4D97-AF65-F5344CB8AC3E}">
        <p14:creationId xmlns:p14="http://schemas.microsoft.com/office/powerpoint/2010/main" val="286897395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331643D8-2287-4C15-BC58-F99B95D863D5}"/>
              </a:ext>
            </a:extLst>
          </p:cNvPr>
          <p:cNvPicPr>
            <a:picLocks noChangeAspect="1"/>
          </p:cNvPicPr>
          <p:nvPr/>
        </p:nvPicPr>
        <p:blipFill>
          <a:blip r:embed="rId3"/>
          <a:stretch>
            <a:fillRect/>
          </a:stretch>
        </p:blipFill>
        <p:spPr>
          <a:xfrm>
            <a:off x="2091226" y="37727"/>
            <a:ext cx="4961548" cy="4657365"/>
          </a:xfrm>
          <a:prstGeom prst="rect">
            <a:avLst/>
          </a:prstGeom>
        </p:spPr>
      </p:pic>
    </p:spTree>
    <p:extLst>
      <p:ext uri="{BB962C8B-B14F-4D97-AF65-F5344CB8AC3E}">
        <p14:creationId xmlns:p14="http://schemas.microsoft.com/office/powerpoint/2010/main" val="3696235458"/>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pic>
        <p:nvPicPr>
          <p:cNvPr id="2" name="Picture 1">
            <a:extLst>
              <a:ext uri="{FF2B5EF4-FFF2-40B4-BE49-F238E27FC236}">
                <a16:creationId xmlns:a16="http://schemas.microsoft.com/office/drawing/2014/main" xmlns="" id="{9C4CB6F6-0A51-49E2-81F1-D3AB94622330}"/>
              </a:ext>
            </a:extLst>
          </p:cNvPr>
          <p:cNvPicPr>
            <a:picLocks noChangeAspect="1"/>
          </p:cNvPicPr>
          <p:nvPr/>
        </p:nvPicPr>
        <p:blipFill>
          <a:blip r:embed="rId3"/>
          <a:stretch>
            <a:fillRect/>
          </a:stretch>
        </p:blipFill>
        <p:spPr>
          <a:xfrm>
            <a:off x="1348716" y="1131219"/>
            <a:ext cx="6446568" cy="3424739"/>
          </a:xfrm>
          <a:prstGeom prst="rect">
            <a:avLst/>
          </a:prstGeom>
        </p:spPr>
      </p:pic>
    </p:spTree>
    <p:extLst>
      <p:ext uri="{BB962C8B-B14F-4D97-AF65-F5344CB8AC3E}">
        <p14:creationId xmlns:p14="http://schemas.microsoft.com/office/powerpoint/2010/main" val="1065770855"/>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653</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E12E92EA-2FEF-428C-90A4-77004814A50E}"/>
              </a:ext>
            </a:extLst>
          </p:cNvPr>
          <p:cNvPicPr>
            <a:picLocks noChangeAspect="1"/>
          </p:cNvPicPr>
          <p:nvPr/>
        </p:nvPicPr>
        <p:blipFill>
          <a:blip r:embed="rId3"/>
          <a:stretch>
            <a:fillRect/>
          </a:stretch>
        </p:blipFill>
        <p:spPr>
          <a:xfrm>
            <a:off x="1019361" y="139142"/>
            <a:ext cx="7105278" cy="4399520"/>
          </a:xfrm>
          <a:prstGeom prst="rect">
            <a:avLst/>
          </a:prstGeom>
        </p:spPr>
      </p:pic>
    </p:spTree>
    <p:extLst>
      <p:ext uri="{BB962C8B-B14F-4D97-AF65-F5344CB8AC3E}">
        <p14:creationId xmlns:p14="http://schemas.microsoft.com/office/powerpoint/2010/main" val="318859122"/>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54481A25-B14C-457E-A358-DA06C0D84B5C}"/>
              </a:ext>
            </a:extLst>
          </p:cNvPr>
          <p:cNvPicPr>
            <a:picLocks noChangeAspect="1"/>
          </p:cNvPicPr>
          <p:nvPr/>
        </p:nvPicPr>
        <p:blipFill>
          <a:blip r:embed="rId3"/>
          <a:stretch>
            <a:fillRect/>
          </a:stretch>
        </p:blipFill>
        <p:spPr>
          <a:xfrm>
            <a:off x="1929170" y="102037"/>
            <a:ext cx="5285659" cy="4593055"/>
          </a:xfrm>
          <a:prstGeom prst="rect">
            <a:avLst/>
          </a:prstGeom>
        </p:spPr>
      </p:pic>
    </p:spTree>
    <p:extLst>
      <p:ext uri="{BB962C8B-B14F-4D97-AF65-F5344CB8AC3E}">
        <p14:creationId xmlns:p14="http://schemas.microsoft.com/office/powerpoint/2010/main" val="127786809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C62338E0-BE26-48EC-A2E6-79650A026F91}"/>
              </a:ext>
            </a:extLst>
          </p:cNvPr>
          <p:cNvPicPr>
            <a:picLocks noChangeAspect="1"/>
          </p:cNvPicPr>
          <p:nvPr/>
        </p:nvPicPr>
        <p:blipFill rotWithShape="1">
          <a:blip r:embed="rId3"/>
          <a:srcRect l="17526" r="19117"/>
          <a:stretch/>
        </p:blipFill>
        <p:spPr>
          <a:xfrm>
            <a:off x="2975810" y="139142"/>
            <a:ext cx="3192379" cy="4524375"/>
          </a:xfrm>
          <a:prstGeom prst="rect">
            <a:avLst/>
          </a:prstGeom>
        </p:spPr>
      </p:pic>
    </p:spTree>
    <p:extLst>
      <p:ext uri="{BB962C8B-B14F-4D97-AF65-F5344CB8AC3E}">
        <p14:creationId xmlns:p14="http://schemas.microsoft.com/office/powerpoint/2010/main" val="3196651876"/>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Cleaning the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143809"/>
            <a:ext cx="8121759"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process of building out the flow is quite iterative, and you'll often make discoveries about the data that will aid you in cleaning and transforming it.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We'll break this example into sections for the sake of reference, but don't let this detract from the idea that building a flow should be a flow of thought.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example is meant to be seamless!</a:t>
            </a:r>
          </a:p>
        </p:txBody>
      </p:sp>
    </p:spTree>
    <p:extLst>
      <p:ext uri="{BB962C8B-B14F-4D97-AF65-F5344CB8AC3E}">
        <p14:creationId xmlns:p14="http://schemas.microsoft.com/office/powerpoint/2010/main" val="3818295024"/>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39142"/>
            <a:ext cx="10385778" cy="993518"/>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Unioning, merging mismatched fields, </a:t>
            </a:r>
          </a:p>
          <a:p>
            <a:pPr>
              <a:buClr>
                <a:schemeClr val="tx1">
                  <a:lumMod val="50000"/>
                  <a:lumOff val="50000"/>
                </a:schemeClr>
              </a:buClr>
            </a:pPr>
            <a:r>
              <a:rPr lang="en-US" sz="3200" dirty="0"/>
              <a:t>and removing unnecessary fields</a:t>
            </a:r>
          </a:p>
        </p:txBody>
      </p:sp>
      <p:pic>
        <p:nvPicPr>
          <p:cNvPr id="2" name="Picture 1">
            <a:extLst>
              <a:ext uri="{FF2B5EF4-FFF2-40B4-BE49-F238E27FC236}">
                <a16:creationId xmlns:a16="http://schemas.microsoft.com/office/drawing/2014/main" xmlns="" id="{6D50FE76-EECD-409E-ABF7-C0AF4FCC966C}"/>
              </a:ext>
            </a:extLst>
          </p:cNvPr>
          <p:cNvPicPr>
            <a:picLocks noChangeAspect="1"/>
          </p:cNvPicPr>
          <p:nvPr/>
        </p:nvPicPr>
        <p:blipFill>
          <a:blip r:embed="rId3"/>
          <a:stretch>
            <a:fillRect/>
          </a:stretch>
        </p:blipFill>
        <p:spPr>
          <a:xfrm>
            <a:off x="1530826" y="1708483"/>
            <a:ext cx="6082347" cy="2598821"/>
          </a:xfrm>
          <a:prstGeom prst="rect">
            <a:avLst/>
          </a:prstGeom>
        </p:spPr>
      </p:pic>
    </p:spTree>
    <p:extLst>
      <p:ext uri="{BB962C8B-B14F-4D97-AF65-F5344CB8AC3E}">
        <p14:creationId xmlns:p14="http://schemas.microsoft.com/office/powerpoint/2010/main" val="354068490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658</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65CBB526-0749-4709-986F-0DCAAB022867}"/>
              </a:ext>
            </a:extLst>
          </p:cNvPr>
          <p:cNvPicPr>
            <a:picLocks noChangeAspect="1"/>
          </p:cNvPicPr>
          <p:nvPr/>
        </p:nvPicPr>
        <p:blipFill rotWithShape="1">
          <a:blip r:embed="rId3"/>
          <a:srcRect l="18125" r="18443"/>
          <a:stretch/>
        </p:blipFill>
        <p:spPr>
          <a:xfrm>
            <a:off x="3107644" y="0"/>
            <a:ext cx="2928712" cy="4695092"/>
          </a:xfrm>
          <a:prstGeom prst="rect">
            <a:avLst/>
          </a:prstGeom>
        </p:spPr>
      </p:pic>
    </p:spTree>
    <p:extLst>
      <p:ext uri="{BB962C8B-B14F-4D97-AF65-F5344CB8AC3E}">
        <p14:creationId xmlns:p14="http://schemas.microsoft.com/office/powerpoint/2010/main" val="3178889157"/>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39142"/>
            <a:ext cx="10385778" cy="993518"/>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Unioning, merging mismatched fields, </a:t>
            </a:r>
          </a:p>
          <a:p>
            <a:pPr>
              <a:buClr>
                <a:schemeClr val="tx1">
                  <a:lumMod val="50000"/>
                  <a:lumOff val="50000"/>
                </a:schemeClr>
              </a:buClr>
            </a:pPr>
            <a:r>
              <a:rPr lang="en-US" sz="3200" dirty="0"/>
              <a:t>and removing unnecessary fields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18" y="1309375"/>
            <a:ext cx="8121759"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single remaining mismatched field, Airline, is useful. </a:t>
            </a:r>
          </a:p>
          <a:p>
            <a:pPr marL="342900" indent="-342900">
              <a:buFont typeface="Arial" panose="020B0604020202020204" pitchFamily="34" charset="0"/>
              <a:buChar char="•"/>
            </a:pPr>
            <a:r>
              <a:rPr lang="en-US" sz="2400" dirty="0"/>
              <a:t>Leave it for now and click the + icon on the Union 1 step in the flow pane and extend the flow by selecting Clean Step, At this point, your flow should look like this:</a:t>
            </a:r>
          </a:p>
        </p:txBody>
      </p:sp>
      <p:pic>
        <p:nvPicPr>
          <p:cNvPr id="2" name="Picture 1">
            <a:extLst>
              <a:ext uri="{FF2B5EF4-FFF2-40B4-BE49-F238E27FC236}">
                <a16:creationId xmlns:a16="http://schemas.microsoft.com/office/drawing/2014/main" xmlns="" id="{37F52F13-878C-4166-AA6C-343BC7F1E874}"/>
              </a:ext>
            </a:extLst>
          </p:cNvPr>
          <p:cNvPicPr>
            <a:picLocks noChangeAspect="1"/>
          </p:cNvPicPr>
          <p:nvPr/>
        </p:nvPicPr>
        <p:blipFill>
          <a:blip r:embed="rId3"/>
          <a:stretch>
            <a:fillRect/>
          </a:stretch>
        </p:blipFill>
        <p:spPr>
          <a:xfrm>
            <a:off x="1604961" y="2905144"/>
            <a:ext cx="5934075" cy="1704975"/>
          </a:xfrm>
          <a:prstGeom prst="rect">
            <a:avLst/>
          </a:prstGeom>
        </p:spPr>
      </p:pic>
    </p:spTree>
    <p:extLst>
      <p:ext uri="{BB962C8B-B14F-4D97-AF65-F5344CB8AC3E}">
        <p14:creationId xmlns:p14="http://schemas.microsoft.com/office/powerpoint/2010/main" val="2741844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EF5BB5E1-0E16-4AD5-9201-19D40E0E3A69}"/>
              </a:ext>
            </a:extLst>
          </p:cNvPr>
          <p:cNvPicPr>
            <a:picLocks noChangeAspect="1"/>
          </p:cNvPicPr>
          <p:nvPr/>
        </p:nvPicPr>
        <p:blipFill>
          <a:blip r:embed="rId3"/>
          <a:stretch>
            <a:fillRect/>
          </a:stretch>
        </p:blipFill>
        <p:spPr>
          <a:xfrm>
            <a:off x="638175" y="335280"/>
            <a:ext cx="7867650" cy="4152900"/>
          </a:xfrm>
          <a:prstGeom prst="rect">
            <a:avLst/>
          </a:prstGeom>
        </p:spPr>
      </p:pic>
    </p:spTree>
    <p:extLst>
      <p:ext uri="{BB962C8B-B14F-4D97-AF65-F5344CB8AC3E}">
        <p14:creationId xmlns:p14="http://schemas.microsoft.com/office/powerpoint/2010/main" val="3690984801"/>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Grouping and cleaning</a:t>
            </a:r>
          </a:p>
        </p:txBody>
      </p:sp>
      <p:pic>
        <p:nvPicPr>
          <p:cNvPr id="2" name="Picture 1">
            <a:extLst>
              <a:ext uri="{FF2B5EF4-FFF2-40B4-BE49-F238E27FC236}">
                <a16:creationId xmlns:a16="http://schemas.microsoft.com/office/drawing/2014/main" xmlns="" id="{E388F001-61AF-4BD5-9625-06109147FAF0}"/>
              </a:ext>
            </a:extLst>
          </p:cNvPr>
          <p:cNvPicPr>
            <a:picLocks noChangeAspect="1"/>
          </p:cNvPicPr>
          <p:nvPr/>
        </p:nvPicPr>
        <p:blipFill rotWithShape="1">
          <a:blip r:embed="rId3"/>
          <a:srcRect l="4505" r="3892"/>
          <a:stretch/>
        </p:blipFill>
        <p:spPr>
          <a:xfrm>
            <a:off x="1596188" y="1272590"/>
            <a:ext cx="5991727" cy="3227221"/>
          </a:xfrm>
          <a:prstGeom prst="rect">
            <a:avLst/>
          </a:prstGeom>
        </p:spPr>
      </p:pic>
    </p:spTree>
    <p:extLst>
      <p:ext uri="{BB962C8B-B14F-4D97-AF65-F5344CB8AC3E}">
        <p14:creationId xmlns:p14="http://schemas.microsoft.com/office/powerpoint/2010/main" val="2522658650"/>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661</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923BADB1-C902-44C0-8698-8A6A220E754A}"/>
              </a:ext>
            </a:extLst>
          </p:cNvPr>
          <p:cNvPicPr>
            <a:picLocks noChangeAspect="1"/>
          </p:cNvPicPr>
          <p:nvPr/>
        </p:nvPicPr>
        <p:blipFill>
          <a:blip r:embed="rId3"/>
          <a:stretch>
            <a:fillRect/>
          </a:stretch>
        </p:blipFill>
        <p:spPr>
          <a:xfrm>
            <a:off x="1849059" y="139142"/>
            <a:ext cx="5445881" cy="4461433"/>
          </a:xfrm>
          <a:prstGeom prst="rect">
            <a:avLst/>
          </a:prstGeom>
        </p:spPr>
      </p:pic>
    </p:spTree>
    <p:extLst>
      <p:ext uri="{BB962C8B-B14F-4D97-AF65-F5344CB8AC3E}">
        <p14:creationId xmlns:p14="http://schemas.microsoft.com/office/powerpoint/2010/main" val="116356249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3BA41F49-DC2E-4246-B8CD-D2118ECCA600}"/>
              </a:ext>
            </a:extLst>
          </p:cNvPr>
          <p:cNvPicPr>
            <a:picLocks noChangeAspect="1"/>
          </p:cNvPicPr>
          <p:nvPr/>
        </p:nvPicPr>
        <p:blipFill>
          <a:blip r:embed="rId3"/>
          <a:stretch>
            <a:fillRect/>
          </a:stretch>
        </p:blipFill>
        <p:spPr>
          <a:xfrm>
            <a:off x="1186795" y="139142"/>
            <a:ext cx="6770410" cy="4477207"/>
          </a:xfrm>
          <a:prstGeom prst="rect">
            <a:avLst/>
          </a:prstGeom>
        </p:spPr>
      </p:pic>
    </p:spTree>
    <p:extLst>
      <p:ext uri="{BB962C8B-B14F-4D97-AF65-F5344CB8AC3E}">
        <p14:creationId xmlns:p14="http://schemas.microsoft.com/office/powerpoint/2010/main" val="3879949997"/>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663</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0886CF02-2A23-41D1-91B3-0D21E12E6CC1}"/>
              </a:ext>
            </a:extLst>
          </p:cNvPr>
          <p:cNvPicPr>
            <a:picLocks noChangeAspect="1"/>
          </p:cNvPicPr>
          <p:nvPr/>
        </p:nvPicPr>
        <p:blipFill rotWithShape="1">
          <a:blip r:embed="rId3"/>
          <a:srcRect l="15191" r="15015"/>
          <a:stretch/>
        </p:blipFill>
        <p:spPr>
          <a:xfrm>
            <a:off x="3154737" y="202782"/>
            <a:ext cx="2834525" cy="4417345"/>
          </a:xfrm>
          <a:prstGeom prst="rect">
            <a:avLst/>
          </a:prstGeom>
        </p:spPr>
      </p:pic>
    </p:spTree>
    <p:extLst>
      <p:ext uri="{BB962C8B-B14F-4D97-AF65-F5344CB8AC3E}">
        <p14:creationId xmlns:p14="http://schemas.microsoft.com/office/powerpoint/2010/main" val="404594907"/>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Grouping and cleaning</a:t>
            </a:r>
          </a:p>
        </p:txBody>
      </p:sp>
      <p:pic>
        <p:nvPicPr>
          <p:cNvPr id="2" name="Picture 1">
            <a:extLst>
              <a:ext uri="{FF2B5EF4-FFF2-40B4-BE49-F238E27FC236}">
                <a16:creationId xmlns:a16="http://schemas.microsoft.com/office/drawing/2014/main" xmlns="" id="{8BBABA90-3B07-4645-BCD0-B81BB94C4802}"/>
              </a:ext>
            </a:extLst>
          </p:cNvPr>
          <p:cNvPicPr>
            <a:picLocks noChangeAspect="1"/>
          </p:cNvPicPr>
          <p:nvPr/>
        </p:nvPicPr>
        <p:blipFill>
          <a:blip r:embed="rId3"/>
          <a:stretch>
            <a:fillRect/>
          </a:stretch>
        </p:blipFill>
        <p:spPr>
          <a:xfrm>
            <a:off x="1541947" y="1141496"/>
            <a:ext cx="6060105" cy="3414462"/>
          </a:xfrm>
          <a:prstGeom prst="rect">
            <a:avLst/>
          </a:prstGeom>
        </p:spPr>
      </p:pic>
    </p:spTree>
    <p:extLst>
      <p:ext uri="{BB962C8B-B14F-4D97-AF65-F5344CB8AC3E}">
        <p14:creationId xmlns:p14="http://schemas.microsoft.com/office/powerpoint/2010/main" val="1285073376"/>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665</a:t>
            </a:fld>
            <a:endParaRPr dirty="0">
              <a:uFillTx/>
              <a:latin typeface="Calibri Light"/>
              <a:cs typeface="Calibri Light"/>
            </a:endParaRPr>
          </a:p>
        </p:txBody>
      </p:sp>
      <p:pic>
        <p:nvPicPr>
          <p:cNvPr id="3" name="Picture 2">
            <a:extLst>
              <a:ext uri="{FF2B5EF4-FFF2-40B4-BE49-F238E27FC236}">
                <a16:creationId xmlns:a16="http://schemas.microsoft.com/office/drawing/2014/main" xmlns="" id="{DA94983C-9CCC-471C-81D9-E3F0A62E450F}"/>
              </a:ext>
            </a:extLst>
          </p:cNvPr>
          <p:cNvPicPr>
            <a:picLocks noChangeAspect="1"/>
          </p:cNvPicPr>
          <p:nvPr/>
        </p:nvPicPr>
        <p:blipFill rotWithShape="1">
          <a:blip r:embed="rId3"/>
          <a:srcRect l="21667" r="21982"/>
          <a:stretch/>
        </p:blipFill>
        <p:spPr>
          <a:xfrm>
            <a:off x="2915653" y="246152"/>
            <a:ext cx="3312694" cy="4274464"/>
          </a:xfrm>
          <a:prstGeom prst="rect">
            <a:avLst/>
          </a:prstGeom>
        </p:spPr>
      </p:pic>
    </p:spTree>
    <p:extLst>
      <p:ext uri="{BB962C8B-B14F-4D97-AF65-F5344CB8AC3E}">
        <p14:creationId xmlns:p14="http://schemas.microsoft.com/office/powerpoint/2010/main" val="2819968751"/>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Grouping and cleaning</a:t>
            </a:r>
          </a:p>
        </p:txBody>
      </p:sp>
      <p:pic>
        <p:nvPicPr>
          <p:cNvPr id="2" name="Picture 1">
            <a:extLst>
              <a:ext uri="{FF2B5EF4-FFF2-40B4-BE49-F238E27FC236}">
                <a16:creationId xmlns:a16="http://schemas.microsoft.com/office/drawing/2014/main" xmlns="" id="{6E09CDA4-2542-4972-A217-07D17F439D87}"/>
              </a:ext>
            </a:extLst>
          </p:cNvPr>
          <p:cNvPicPr>
            <a:picLocks noChangeAspect="1"/>
          </p:cNvPicPr>
          <p:nvPr/>
        </p:nvPicPr>
        <p:blipFill>
          <a:blip r:embed="rId3"/>
          <a:stretch>
            <a:fillRect/>
          </a:stretch>
        </p:blipFill>
        <p:spPr>
          <a:xfrm>
            <a:off x="529871" y="1317958"/>
            <a:ext cx="8084258" cy="3181851"/>
          </a:xfrm>
          <a:prstGeom prst="rect">
            <a:avLst/>
          </a:prstGeom>
        </p:spPr>
      </p:pic>
    </p:spTree>
    <p:extLst>
      <p:ext uri="{BB962C8B-B14F-4D97-AF65-F5344CB8AC3E}">
        <p14:creationId xmlns:p14="http://schemas.microsoft.com/office/powerpoint/2010/main" val="79033354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Calculations and aggregations in Tableau Prep</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83311" y="1882473"/>
            <a:ext cx="3347006"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Examine the results in the profile pane.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new field should look like this:</a:t>
            </a:r>
          </a:p>
        </p:txBody>
      </p:sp>
      <p:pic>
        <p:nvPicPr>
          <p:cNvPr id="2" name="Picture 1">
            <a:extLst>
              <a:ext uri="{FF2B5EF4-FFF2-40B4-BE49-F238E27FC236}">
                <a16:creationId xmlns:a16="http://schemas.microsoft.com/office/drawing/2014/main" xmlns="" id="{D0514A99-76BB-46CE-8C4B-4230C2186BC6}"/>
              </a:ext>
            </a:extLst>
          </p:cNvPr>
          <p:cNvPicPr>
            <a:picLocks noChangeAspect="1"/>
          </p:cNvPicPr>
          <p:nvPr/>
        </p:nvPicPr>
        <p:blipFill rotWithShape="1">
          <a:blip r:embed="rId3"/>
          <a:srcRect l="28917" r="28917"/>
          <a:stretch/>
        </p:blipFill>
        <p:spPr>
          <a:xfrm>
            <a:off x="4496718" y="1306929"/>
            <a:ext cx="3917367" cy="3253623"/>
          </a:xfrm>
          <a:prstGeom prst="rect">
            <a:avLst/>
          </a:prstGeom>
        </p:spPr>
      </p:pic>
    </p:spTree>
    <p:extLst>
      <p:ext uri="{BB962C8B-B14F-4D97-AF65-F5344CB8AC3E}">
        <p14:creationId xmlns:p14="http://schemas.microsoft.com/office/powerpoint/2010/main" val="237268655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Row-level calculations</a:t>
            </a:r>
          </a:p>
        </p:txBody>
      </p:sp>
      <p:pic>
        <p:nvPicPr>
          <p:cNvPr id="2" name="Picture 1">
            <a:extLst>
              <a:ext uri="{FF2B5EF4-FFF2-40B4-BE49-F238E27FC236}">
                <a16:creationId xmlns:a16="http://schemas.microsoft.com/office/drawing/2014/main" xmlns="" id="{FD0B6F59-46A5-42C4-9393-0E97CE472D10}"/>
              </a:ext>
            </a:extLst>
          </p:cNvPr>
          <p:cNvPicPr>
            <a:picLocks noChangeAspect="1"/>
          </p:cNvPicPr>
          <p:nvPr/>
        </p:nvPicPr>
        <p:blipFill rotWithShape="1">
          <a:blip r:embed="rId3"/>
          <a:srcRect l="19622" r="19622"/>
          <a:stretch/>
        </p:blipFill>
        <p:spPr>
          <a:xfrm>
            <a:off x="2847474" y="1078344"/>
            <a:ext cx="3449052" cy="3467100"/>
          </a:xfrm>
          <a:prstGeom prst="rect">
            <a:avLst/>
          </a:prstGeom>
        </p:spPr>
      </p:pic>
    </p:spTree>
    <p:extLst>
      <p:ext uri="{BB962C8B-B14F-4D97-AF65-F5344CB8AC3E}">
        <p14:creationId xmlns:p14="http://schemas.microsoft.com/office/powerpoint/2010/main" val="3242048267"/>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Level of detail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328475"/>
            <a:ext cx="8121759"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accomplish this using a FIXED level of detail (LOD) expression.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could create the calculation from scratch, matching the syntax we learned for Tableau Desktop to write the calculation like this:</a:t>
            </a:r>
          </a:p>
          <a:p>
            <a:pPr marL="342900" indent="-342900">
              <a:buFont typeface="Arial" panose="020B0604020202020204" pitchFamily="34" charset="0"/>
              <a:buChar char="•"/>
            </a:pPr>
            <a:endParaRPr lang="en-US" sz="2400" dirty="0"/>
          </a:p>
          <a:p>
            <a:r>
              <a:rPr lang="en-US" sz="2400" dirty="0">
                <a:solidFill>
                  <a:srgbClr val="ED7D31"/>
                </a:solidFill>
              </a:rPr>
              <a:t>{FIXED [Person] : COUNTD([Row_ID])}</a:t>
            </a:r>
          </a:p>
        </p:txBody>
      </p:sp>
    </p:spTree>
    <p:extLst>
      <p:ext uri="{BB962C8B-B14F-4D97-AF65-F5344CB8AC3E}">
        <p14:creationId xmlns:p14="http://schemas.microsoft.com/office/powerpoint/2010/main" val="2060803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310B1E02-D385-40E9-B370-FE2FD032F988}"/>
              </a:ext>
            </a:extLst>
          </p:cNvPr>
          <p:cNvPicPr>
            <a:picLocks noChangeAspect="1"/>
          </p:cNvPicPr>
          <p:nvPr/>
        </p:nvPicPr>
        <p:blipFill>
          <a:blip r:embed="rId3"/>
          <a:stretch>
            <a:fillRect/>
          </a:stretch>
        </p:blipFill>
        <p:spPr>
          <a:xfrm>
            <a:off x="517207" y="198119"/>
            <a:ext cx="8109585" cy="4373087"/>
          </a:xfrm>
          <a:prstGeom prst="rect">
            <a:avLst/>
          </a:prstGeom>
        </p:spPr>
      </p:pic>
    </p:spTree>
    <p:extLst>
      <p:ext uri="{BB962C8B-B14F-4D97-AF65-F5344CB8AC3E}">
        <p14:creationId xmlns:p14="http://schemas.microsoft.com/office/powerpoint/2010/main" val="132809826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E8436B41-98B2-4C81-B507-5D6A33392621}"/>
              </a:ext>
            </a:extLst>
          </p:cNvPr>
          <p:cNvPicPr>
            <a:picLocks noChangeAspect="1"/>
          </p:cNvPicPr>
          <p:nvPr/>
        </p:nvPicPr>
        <p:blipFill rotWithShape="1">
          <a:blip r:embed="rId3"/>
          <a:srcRect l="6980" r="6827"/>
          <a:stretch/>
        </p:blipFill>
        <p:spPr>
          <a:xfrm>
            <a:off x="1977189" y="223697"/>
            <a:ext cx="5189622" cy="4395677"/>
          </a:xfrm>
          <a:prstGeom prst="rect">
            <a:avLst/>
          </a:prstGeom>
        </p:spPr>
      </p:pic>
    </p:spTree>
    <p:extLst>
      <p:ext uri="{BB962C8B-B14F-4D97-AF65-F5344CB8AC3E}">
        <p14:creationId xmlns:p14="http://schemas.microsoft.com/office/powerpoint/2010/main" val="117674282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Level of detail calculations</a:t>
            </a:r>
          </a:p>
        </p:txBody>
      </p:sp>
      <p:pic>
        <p:nvPicPr>
          <p:cNvPr id="2" name="Picture 1">
            <a:extLst>
              <a:ext uri="{FF2B5EF4-FFF2-40B4-BE49-F238E27FC236}">
                <a16:creationId xmlns:a16="http://schemas.microsoft.com/office/drawing/2014/main" xmlns="" id="{59AD4033-3065-4506-BB06-12A96FC6A9B6}"/>
              </a:ext>
            </a:extLst>
          </p:cNvPr>
          <p:cNvPicPr>
            <a:picLocks noChangeAspect="1"/>
          </p:cNvPicPr>
          <p:nvPr/>
        </p:nvPicPr>
        <p:blipFill>
          <a:blip r:embed="rId3"/>
          <a:stretch>
            <a:fillRect/>
          </a:stretch>
        </p:blipFill>
        <p:spPr>
          <a:xfrm>
            <a:off x="640659" y="1120441"/>
            <a:ext cx="7862682" cy="3459580"/>
          </a:xfrm>
          <a:prstGeom prst="rect">
            <a:avLst/>
          </a:prstGeom>
        </p:spPr>
      </p:pic>
    </p:spTree>
    <p:extLst>
      <p:ext uri="{BB962C8B-B14F-4D97-AF65-F5344CB8AC3E}">
        <p14:creationId xmlns:p14="http://schemas.microsoft.com/office/powerpoint/2010/main" val="270094600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Level of detail calculations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513141"/>
            <a:ext cx="8121759"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Name the field Frequency Segment and enter the following code:</a:t>
            </a:r>
          </a:p>
          <a:p>
            <a:pPr marL="342900" indent="-342900">
              <a:buFont typeface="Arial" panose="020B0604020202020204" pitchFamily="34" charset="0"/>
              <a:buChar char="•"/>
            </a:pPr>
            <a:endParaRPr lang="en-US" sz="2400" dirty="0"/>
          </a:p>
          <a:p>
            <a:r>
              <a:rPr lang="en-US" sz="2400" dirty="0">
                <a:solidFill>
                  <a:srgbClr val="ED7D31"/>
                </a:solidFill>
              </a:rPr>
              <a:t>IF [Trips per Person] &lt;= 2 THEN "Rarely"</a:t>
            </a:r>
          </a:p>
          <a:p>
            <a:r>
              <a:rPr lang="en-US" sz="2400" dirty="0">
                <a:solidFill>
                  <a:srgbClr val="ED7D31"/>
                </a:solidFill>
              </a:rPr>
              <a:t>ELSEIF [Trips per Person] &lt;= 5 THEN "Occasionally"</a:t>
            </a:r>
          </a:p>
          <a:p>
            <a:r>
              <a:rPr lang="en-US" sz="2400" dirty="0">
                <a:solidFill>
                  <a:srgbClr val="ED7D31"/>
                </a:solidFill>
              </a:rPr>
              <a:t>ELSE "Frequently"</a:t>
            </a:r>
          </a:p>
          <a:p>
            <a:r>
              <a:rPr lang="en-US" sz="2400" dirty="0">
                <a:solidFill>
                  <a:srgbClr val="ED7D31"/>
                </a:solidFill>
              </a:rPr>
              <a:t>END</a:t>
            </a:r>
          </a:p>
        </p:txBody>
      </p:sp>
    </p:spTree>
    <p:extLst>
      <p:ext uri="{BB962C8B-B14F-4D97-AF65-F5344CB8AC3E}">
        <p14:creationId xmlns:p14="http://schemas.microsoft.com/office/powerpoint/2010/main" val="2885736901"/>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Level of detail calculations</a:t>
            </a:r>
          </a:p>
        </p:txBody>
      </p:sp>
      <p:pic>
        <p:nvPicPr>
          <p:cNvPr id="2" name="Picture 1">
            <a:extLst>
              <a:ext uri="{FF2B5EF4-FFF2-40B4-BE49-F238E27FC236}">
                <a16:creationId xmlns:a16="http://schemas.microsoft.com/office/drawing/2014/main" xmlns="" id="{608788BB-2AC7-43E1-B607-1AF668F37D05}"/>
              </a:ext>
            </a:extLst>
          </p:cNvPr>
          <p:cNvPicPr>
            <a:picLocks noChangeAspect="1"/>
          </p:cNvPicPr>
          <p:nvPr/>
        </p:nvPicPr>
        <p:blipFill rotWithShape="1">
          <a:blip r:embed="rId3"/>
          <a:srcRect l="5978" r="5644"/>
          <a:stretch/>
        </p:blipFill>
        <p:spPr>
          <a:xfrm>
            <a:off x="1945380" y="1028704"/>
            <a:ext cx="5253240" cy="3566380"/>
          </a:xfrm>
          <a:prstGeom prst="rect">
            <a:avLst/>
          </a:prstGeom>
        </p:spPr>
      </p:pic>
    </p:spTree>
    <p:extLst>
      <p:ext uri="{BB962C8B-B14F-4D97-AF65-F5344CB8AC3E}">
        <p14:creationId xmlns:p14="http://schemas.microsoft.com/office/powerpoint/2010/main" val="2353641517"/>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617414"/>
            <a:ext cx="406088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the + symbol on Clean 3 and add an Aggregate step.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new step will be named Aggregate 1 by default:</a:t>
            </a:r>
          </a:p>
        </p:txBody>
      </p:sp>
      <p:pic>
        <p:nvPicPr>
          <p:cNvPr id="2" name="Picture 1">
            <a:extLst>
              <a:ext uri="{FF2B5EF4-FFF2-40B4-BE49-F238E27FC236}">
                <a16:creationId xmlns:a16="http://schemas.microsoft.com/office/drawing/2014/main" xmlns="" id="{E573B1BD-9964-4CAE-A665-A8DFF1212C5D}"/>
              </a:ext>
            </a:extLst>
          </p:cNvPr>
          <p:cNvPicPr>
            <a:picLocks noChangeAspect="1"/>
          </p:cNvPicPr>
          <p:nvPr/>
        </p:nvPicPr>
        <p:blipFill rotWithShape="1">
          <a:blip r:embed="rId3"/>
          <a:srcRect l="17527" r="16596"/>
          <a:stretch/>
        </p:blipFill>
        <p:spPr>
          <a:xfrm>
            <a:off x="4844716" y="1515992"/>
            <a:ext cx="3400926" cy="2800350"/>
          </a:xfrm>
          <a:prstGeom prst="rect">
            <a:avLst/>
          </a:prstGeom>
        </p:spPr>
      </p:pic>
    </p:spTree>
    <p:extLst>
      <p:ext uri="{BB962C8B-B14F-4D97-AF65-F5344CB8AC3E}">
        <p14:creationId xmlns:p14="http://schemas.microsoft.com/office/powerpoint/2010/main" val="841047239"/>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643067E-D547-48E8-A58D-F04075638993}"/>
              </a:ext>
            </a:extLst>
          </p:cNvPr>
          <p:cNvPicPr>
            <a:picLocks noChangeAspect="1"/>
          </p:cNvPicPr>
          <p:nvPr/>
        </p:nvPicPr>
        <p:blipFill>
          <a:blip r:embed="rId3"/>
          <a:stretch>
            <a:fillRect/>
          </a:stretch>
        </p:blipFill>
        <p:spPr>
          <a:xfrm>
            <a:off x="1004887" y="379496"/>
            <a:ext cx="7134225" cy="4095750"/>
          </a:xfrm>
          <a:prstGeom prst="rect">
            <a:avLst/>
          </a:prstGeom>
        </p:spPr>
      </p:pic>
    </p:spTree>
    <p:extLst>
      <p:ext uri="{BB962C8B-B14F-4D97-AF65-F5344CB8AC3E}">
        <p14:creationId xmlns:p14="http://schemas.microsoft.com/office/powerpoint/2010/main" val="196998633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366679" y="1781614"/>
            <a:ext cx="4131834"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Conclude the example by clicking the + icon that appears when you hover over the Frequency Segment aggregate step and adding an Output step:</a:t>
            </a:r>
          </a:p>
        </p:txBody>
      </p:sp>
      <p:pic>
        <p:nvPicPr>
          <p:cNvPr id="2" name="Picture 1">
            <a:extLst>
              <a:ext uri="{FF2B5EF4-FFF2-40B4-BE49-F238E27FC236}">
                <a16:creationId xmlns:a16="http://schemas.microsoft.com/office/drawing/2014/main" xmlns="" id="{1BCFB14E-08D5-4136-B4D4-8689B271E3AD}"/>
              </a:ext>
            </a:extLst>
          </p:cNvPr>
          <p:cNvPicPr>
            <a:picLocks noChangeAspect="1"/>
          </p:cNvPicPr>
          <p:nvPr/>
        </p:nvPicPr>
        <p:blipFill rotWithShape="1">
          <a:blip r:embed="rId3"/>
          <a:srcRect l="14309" r="14679"/>
          <a:stretch/>
        </p:blipFill>
        <p:spPr>
          <a:xfrm>
            <a:off x="5192889" y="1697807"/>
            <a:ext cx="3064042" cy="2524125"/>
          </a:xfrm>
          <a:prstGeom prst="rect">
            <a:avLst/>
          </a:prstGeom>
        </p:spPr>
      </p:pic>
    </p:spTree>
    <p:extLst>
      <p:ext uri="{BB962C8B-B14F-4D97-AF65-F5344CB8AC3E}">
        <p14:creationId xmlns:p14="http://schemas.microsoft.com/office/powerpoint/2010/main" val="438158279"/>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8923105-400D-4090-8FE0-531ADEDE8377}"/>
              </a:ext>
            </a:extLst>
          </p:cNvPr>
          <p:cNvPicPr>
            <a:picLocks noChangeAspect="1"/>
          </p:cNvPicPr>
          <p:nvPr/>
        </p:nvPicPr>
        <p:blipFill>
          <a:blip r:embed="rId3"/>
          <a:stretch>
            <a:fillRect/>
          </a:stretch>
        </p:blipFill>
        <p:spPr>
          <a:xfrm>
            <a:off x="2325059" y="80838"/>
            <a:ext cx="4493882" cy="4614254"/>
          </a:xfrm>
          <a:prstGeom prst="rect">
            <a:avLst/>
          </a:prstGeom>
        </p:spPr>
      </p:pic>
    </p:spTree>
    <p:extLst>
      <p:ext uri="{BB962C8B-B14F-4D97-AF65-F5344CB8AC3E}">
        <p14:creationId xmlns:p14="http://schemas.microsoft.com/office/powerpoint/2010/main" val="103537711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 in Tableau Prep</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713667"/>
            <a:ext cx="8121759" cy="1858842"/>
          </a:xfrm>
          <a:prstGeom prst="rect">
            <a:avLst/>
          </a:prstGeom>
        </p:spPr>
        <p:txBody>
          <a:bodyPr vert="horz" wrap="square" lIns="0" tIns="12065" rIns="0" bIns="0" rtlCol="0">
            <a:spAutoFit/>
          </a:bodyPr>
          <a:lstStyle/>
          <a:p>
            <a:r>
              <a:rPr lang="en-US" sz="2400" dirty="0"/>
              <a:t>There are a couple of ways to filter data in Tableau Prep:</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Filter an input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Filter within the flow</a:t>
            </a:r>
          </a:p>
        </p:txBody>
      </p:sp>
    </p:spTree>
    <p:extLst>
      <p:ext uri="{BB962C8B-B14F-4D97-AF65-F5344CB8AC3E}">
        <p14:creationId xmlns:p14="http://schemas.microsoft.com/office/powerpoint/2010/main" val="334528736"/>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 in Tableau Prep</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440951"/>
            <a:ext cx="8121759"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filter an input, select the input step and then click the Filter Values... button on the input pane:</a:t>
            </a:r>
          </a:p>
        </p:txBody>
      </p:sp>
      <p:pic>
        <p:nvPicPr>
          <p:cNvPr id="2" name="Picture 1">
            <a:extLst>
              <a:ext uri="{FF2B5EF4-FFF2-40B4-BE49-F238E27FC236}">
                <a16:creationId xmlns:a16="http://schemas.microsoft.com/office/drawing/2014/main" xmlns="" id="{19E127FB-76C1-4B92-9770-9FC68063BE12}"/>
              </a:ext>
            </a:extLst>
          </p:cNvPr>
          <p:cNvPicPr>
            <a:picLocks noChangeAspect="1"/>
          </p:cNvPicPr>
          <p:nvPr/>
        </p:nvPicPr>
        <p:blipFill>
          <a:blip r:embed="rId3"/>
          <a:stretch>
            <a:fillRect/>
          </a:stretch>
        </p:blipFill>
        <p:spPr>
          <a:xfrm>
            <a:off x="638175" y="2432385"/>
            <a:ext cx="7867650" cy="1943100"/>
          </a:xfrm>
          <a:prstGeom prst="rect">
            <a:avLst/>
          </a:prstGeom>
        </p:spPr>
      </p:pic>
    </p:spTree>
    <p:extLst>
      <p:ext uri="{BB962C8B-B14F-4D97-AF65-F5344CB8AC3E}">
        <p14:creationId xmlns:p14="http://schemas.microsoft.com/office/powerpoint/2010/main" val="126131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on a server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Database servers, such as SQL Server, Snowflake, Vertica, and Oracle, host data on one or more server machines and use powerful database engines to store, aggregate, sort, and serve data based on queries from client applications.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can leverage the capabilities of these servers to retrieve data for visualization and analysis. </a:t>
            </a:r>
          </a:p>
        </p:txBody>
      </p:sp>
    </p:spTree>
    <p:extLst>
      <p:ext uri="{BB962C8B-B14F-4D97-AF65-F5344CB8AC3E}">
        <p14:creationId xmlns:p14="http://schemas.microsoft.com/office/powerpoint/2010/main" val="2338876828"/>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A2BD93AA-DB09-40A4-9B78-840E062282A4}"/>
              </a:ext>
            </a:extLst>
          </p:cNvPr>
          <p:cNvPicPr>
            <a:picLocks noChangeAspect="1"/>
          </p:cNvPicPr>
          <p:nvPr/>
        </p:nvPicPr>
        <p:blipFill rotWithShape="1">
          <a:blip r:embed="rId3"/>
          <a:srcRect l="11402" r="11750"/>
          <a:stretch/>
        </p:blipFill>
        <p:spPr>
          <a:xfrm>
            <a:off x="1831512" y="267479"/>
            <a:ext cx="5334001" cy="4306959"/>
          </a:xfrm>
          <a:prstGeom prst="rect">
            <a:avLst/>
          </a:prstGeom>
        </p:spPr>
      </p:pic>
    </p:spTree>
    <p:extLst>
      <p:ext uri="{BB962C8B-B14F-4D97-AF65-F5344CB8AC3E}">
        <p14:creationId xmlns:p14="http://schemas.microsoft.com/office/powerpoint/2010/main" val="135738139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 in Tableau Prep</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208341"/>
            <a:ext cx="8121759"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a field and then Filter Values from the toolbar. </a:t>
            </a:r>
          </a:p>
          <a:p>
            <a:pPr marL="342900" indent="-342900">
              <a:buFont typeface="Arial" panose="020B0604020202020204" pitchFamily="34" charset="0"/>
              <a:buChar char="•"/>
            </a:pPr>
            <a:r>
              <a:rPr lang="en-US" sz="2400" dirty="0"/>
              <a:t>Similar to the way filters work in the input pane, you will be prompted to write code that returns true for records you wish to keep. </a:t>
            </a:r>
          </a:p>
          <a:p>
            <a:pPr marL="342900" indent="-342900">
              <a:buFont typeface="Arial" panose="020B0604020202020204" pitchFamily="34" charset="0"/>
              <a:buChar char="•"/>
            </a:pPr>
            <a:r>
              <a:rPr lang="en-US" sz="2400" dirty="0"/>
              <a:t>If, for example, you wanted to keep records for trips scheduled after January 1, 2016, you could write code such as the following:</a:t>
            </a:r>
          </a:p>
          <a:p>
            <a:endParaRPr lang="en-US" sz="2400" dirty="0"/>
          </a:p>
          <a:p>
            <a:r>
              <a:rPr lang="en-US" sz="2400" dirty="0">
                <a:solidFill>
                  <a:srgbClr val="ED7D31"/>
                </a:solidFill>
              </a:rPr>
              <a:t>[Travel Date] &gt; MAKEDATE(2016, 1, 1) </a:t>
            </a:r>
          </a:p>
        </p:txBody>
      </p:sp>
    </p:spTree>
    <p:extLst>
      <p:ext uri="{BB962C8B-B14F-4D97-AF65-F5344CB8AC3E}">
        <p14:creationId xmlns:p14="http://schemas.microsoft.com/office/powerpoint/2010/main" val="3704866409"/>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 in Tableau Prep</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667610"/>
            <a:ext cx="8121759"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At this point, your flow should look something like this:</a:t>
            </a:r>
          </a:p>
        </p:txBody>
      </p:sp>
      <p:pic>
        <p:nvPicPr>
          <p:cNvPr id="2" name="Picture 1">
            <a:extLst>
              <a:ext uri="{FF2B5EF4-FFF2-40B4-BE49-F238E27FC236}">
                <a16:creationId xmlns:a16="http://schemas.microsoft.com/office/drawing/2014/main" xmlns="" id="{162E5F72-CAF0-4C72-A2BA-0E9EE8975D30}"/>
              </a:ext>
            </a:extLst>
          </p:cNvPr>
          <p:cNvPicPr>
            <a:picLocks noChangeAspect="1"/>
          </p:cNvPicPr>
          <p:nvPr/>
        </p:nvPicPr>
        <p:blipFill>
          <a:blip r:embed="rId3"/>
          <a:stretch>
            <a:fillRect/>
          </a:stretch>
        </p:blipFill>
        <p:spPr>
          <a:xfrm>
            <a:off x="623887" y="2273717"/>
            <a:ext cx="7896225" cy="1590675"/>
          </a:xfrm>
          <a:prstGeom prst="rect">
            <a:avLst/>
          </a:prstGeom>
        </p:spPr>
      </p:pic>
    </p:spTree>
    <p:extLst>
      <p:ext uri="{BB962C8B-B14F-4D97-AF65-F5344CB8AC3E}">
        <p14:creationId xmlns:p14="http://schemas.microsoft.com/office/powerpoint/2010/main" val="65270875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Transforming the data for analysis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03542" y="1568176"/>
            <a:ext cx="4930984"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create a new branch in the flow to work once again with the detailed data. </a:t>
            </a:r>
          </a:p>
          <a:p>
            <a:pPr marL="342900" indent="-342900">
              <a:buFont typeface="Arial" panose="020B0604020202020204" pitchFamily="34" charset="0"/>
              <a:buChar char="•"/>
            </a:pPr>
            <a:r>
              <a:rPr lang="en-US" sz="2400" dirty="0"/>
              <a:t>Click on the Clean 3 step and examine the preview pane. </a:t>
            </a:r>
          </a:p>
          <a:p>
            <a:pPr marL="342900" indent="-342900">
              <a:buFont typeface="Arial" panose="020B0604020202020204" pitchFamily="34" charset="0"/>
              <a:buChar char="•"/>
            </a:pPr>
            <a:r>
              <a:rPr lang="en-US" sz="2400" dirty="0"/>
              <a:t>In particular, consider the Route field:</a:t>
            </a:r>
          </a:p>
        </p:txBody>
      </p:sp>
      <p:pic>
        <p:nvPicPr>
          <p:cNvPr id="2" name="Picture 1">
            <a:extLst>
              <a:ext uri="{FF2B5EF4-FFF2-40B4-BE49-F238E27FC236}">
                <a16:creationId xmlns:a16="http://schemas.microsoft.com/office/drawing/2014/main" xmlns="" id="{325DAADA-270B-46A9-BAD6-987D675C0AAC}"/>
              </a:ext>
            </a:extLst>
          </p:cNvPr>
          <p:cNvPicPr>
            <a:picLocks noChangeAspect="1"/>
          </p:cNvPicPr>
          <p:nvPr/>
        </p:nvPicPr>
        <p:blipFill rotWithShape="1">
          <a:blip r:embed="rId3"/>
          <a:srcRect l="34630" r="34243"/>
          <a:stretch/>
        </p:blipFill>
        <p:spPr>
          <a:xfrm>
            <a:off x="5903496" y="1016625"/>
            <a:ext cx="2221830" cy="3678467"/>
          </a:xfrm>
          <a:prstGeom prst="rect">
            <a:avLst/>
          </a:prstGeom>
        </p:spPr>
      </p:pic>
    </p:spTree>
    <p:extLst>
      <p:ext uri="{BB962C8B-B14F-4D97-AF65-F5344CB8AC3E}">
        <p14:creationId xmlns:p14="http://schemas.microsoft.com/office/powerpoint/2010/main" val="4161670811"/>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1F6958E7-1713-4C8E-83E1-8B9052F74EDD}"/>
              </a:ext>
            </a:extLst>
          </p:cNvPr>
          <p:cNvPicPr>
            <a:picLocks noChangeAspect="1"/>
          </p:cNvPicPr>
          <p:nvPr/>
        </p:nvPicPr>
        <p:blipFill>
          <a:blip r:embed="rId3"/>
          <a:stretch>
            <a:fillRect/>
          </a:stretch>
        </p:blipFill>
        <p:spPr>
          <a:xfrm>
            <a:off x="593686" y="459955"/>
            <a:ext cx="7956627" cy="4031833"/>
          </a:xfrm>
          <a:prstGeom prst="rect">
            <a:avLst/>
          </a:prstGeom>
        </p:spPr>
      </p:pic>
    </p:spTree>
    <p:extLst>
      <p:ext uri="{BB962C8B-B14F-4D97-AF65-F5344CB8AC3E}">
        <p14:creationId xmlns:p14="http://schemas.microsoft.com/office/powerpoint/2010/main" val="4252879559"/>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685</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3AD42C59-E450-4ABF-95DA-7E82E8BC59A8}"/>
              </a:ext>
            </a:extLst>
          </p:cNvPr>
          <p:cNvPicPr>
            <a:picLocks noChangeAspect="1"/>
          </p:cNvPicPr>
          <p:nvPr/>
        </p:nvPicPr>
        <p:blipFill rotWithShape="1">
          <a:blip r:embed="rId3"/>
          <a:srcRect l="11275" r="11556"/>
          <a:stretch/>
        </p:blipFill>
        <p:spPr>
          <a:xfrm>
            <a:off x="1977189" y="84331"/>
            <a:ext cx="5189621" cy="4610761"/>
          </a:xfrm>
          <a:prstGeom prst="rect">
            <a:avLst/>
          </a:prstGeom>
        </p:spPr>
      </p:pic>
    </p:spTree>
    <p:extLst>
      <p:ext uri="{BB962C8B-B14F-4D97-AF65-F5344CB8AC3E}">
        <p14:creationId xmlns:p14="http://schemas.microsoft.com/office/powerpoint/2010/main" val="142038570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Transforming the data for analysis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23416" y="2251805"/>
            <a:ext cx="2889806"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now see two new fields added to the step:</a:t>
            </a:r>
          </a:p>
        </p:txBody>
      </p:sp>
      <p:pic>
        <p:nvPicPr>
          <p:cNvPr id="2" name="Picture 1">
            <a:extLst>
              <a:ext uri="{FF2B5EF4-FFF2-40B4-BE49-F238E27FC236}">
                <a16:creationId xmlns:a16="http://schemas.microsoft.com/office/drawing/2014/main" xmlns="" id="{77797868-1321-4128-B744-FD1D9F4AD4EC}"/>
              </a:ext>
            </a:extLst>
          </p:cNvPr>
          <p:cNvPicPr>
            <a:picLocks noChangeAspect="1"/>
          </p:cNvPicPr>
          <p:nvPr/>
        </p:nvPicPr>
        <p:blipFill rotWithShape="1">
          <a:blip r:embed="rId3"/>
          <a:srcRect l="14817" r="14671"/>
          <a:stretch/>
        </p:blipFill>
        <p:spPr>
          <a:xfrm>
            <a:off x="4498513" y="1059294"/>
            <a:ext cx="3922295" cy="3505200"/>
          </a:xfrm>
          <a:prstGeom prst="rect">
            <a:avLst/>
          </a:prstGeom>
        </p:spPr>
      </p:pic>
    </p:spTree>
    <p:extLst>
      <p:ext uri="{BB962C8B-B14F-4D97-AF65-F5344CB8AC3E}">
        <p14:creationId xmlns:p14="http://schemas.microsoft.com/office/powerpoint/2010/main" val="356773009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Transforming the data for analysis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32023" y="1181701"/>
            <a:ext cx="8279954" cy="102784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Locate the US Airports.hyper file in the lesson 15 directory. </a:t>
            </a:r>
          </a:p>
          <a:p>
            <a:pPr marL="342900" indent="-342900">
              <a:buFont typeface="Arial" panose="020B0604020202020204" pitchFamily="34" charset="0"/>
              <a:buChar char="•"/>
            </a:pPr>
            <a:r>
              <a:rPr lang="en-US" sz="2200" dirty="0"/>
              <a:t>This file contains each Airport Code along with the Airport Name and Latitude and Longitude:</a:t>
            </a:r>
          </a:p>
        </p:txBody>
      </p:sp>
      <p:pic>
        <p:nvPicPr>
          <p:cNvPr id="2" name="Picture 1">
            <a:extLst>
              <a:ext uri="{FF2B5EF4-FFF2-40B4-BE49-F238E27FC236}">
                <a16:creationId xmlns:a16="http://schemas.microsoft.com/office/drawing/2014/main" xmlns="" id="{E32B7BD9-DB25-4E8A-8B80-02E65BA36E0C}"/>
              </a:ext>
            </a:extLst>
          </p:cNvPr>
          <p:cNvPicPr>
            <a:picLocks noChangeAspect="1"/>
          </p:cNvPicPr>
          <p:nvPr/>
        </p:nvPicPr>
        <p:blipFill>
          <a:blip r:embed="rId3"/>
          <a:stretch>
            <a:fillRect/>
          </a:stretch>
        </p:blipFill>
        <p:spPr>
          <a:xfrm>
            <a:off x="1771650" y="2294109"/>
            <a:ext cx="5600700" cy="2114550"/>
          </a:xfrm>
          <a:prstGeom prst="rect">
            <a:avLst/>
          </a:prstGeom>
        </p:spPr>
      </p:pic>
    </p:spTree>
    <p:extLst>
      <p:ext uri="{BB962C8B-B14F-4D97-AF65-F5344CB8AC3E}">
        <p14:creationId xmlns:p14="http://schemas.microsoft.com/office/powerpoint/2010/main" val="185541204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Transforming the data for analysis</a:t>
            </a:r>
          </a:p>
        </p:txBody>
      </p:sp>
      <p:pic>
        <p:nvPicPr>
          <p:cNvPr id="2" name="Picture 1">
            <a:extLst>
              <a:ext uri="{FF2B5EF4-FFF2-40B4-BE49-F238E27FC236}">
                <a16:creationId xmlns:a16="http://schemas.microsoft.com/office/drawing/2014/main" xmlns="" id="{9618105E-43B2-4F07-B9E4-4C986B30DB46}"/>
              </a:ext>
            </a:extLst>
          </p:cNvPr>
          <p:cNvPicPr>
            <a:picLocks noChangeAspect="1"/>
          </p:cNvPicPr>
          <p:nvPr/>
        </p:nvPicPr>
        <p:blipFill rotWithShape="1">
          <a:blip r:embed="rId3"/>
          <a:srcRect l="13683" r="13537"/>
          <a:stretch/>
        </p:blipFill>
        <p:spPr>
          <a:xfrm>
            <a:off x="2380811" y="1084096"/>
            <a:ext cx="4382378" cy="3528010"/>
          </a:xfrm>
          <a:prstGeom prst="rect">
            <a:avLst/>
          </a:prstGeom>
        </p:spPr>
      </p:pic>
    </p:spTree>
    <p:extLst>
      <p:ext uri="{BB962C8B-B14F-4D97-AF65-F5344CB8AC3E}">
        <p14:creationId xmlns:p14="http://schemas.microsoft.com/office/powerpoint/2010/main" val="115721732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Transforming the data for analysis</a:t>
            </a:r>
          </a:p>
        </p:txBody>
      </p:sp>
      <p:pic>
        <p:nvPicPr>
          <p:cNvPr id="2" name="Picture 1">
            <a:extLst>
              <a:ext uri="{FF2B5EF4-FFF2-40B4-BE49-F238E27FC236}">
                <a16:creationId xmlns:a16="http://schemas.microsoft.com/office/drawing/2014/main" xmlns="" id="{83FAE02E-2B2E-4702-90E3-1B1811FFA75C}"/>
              </a:ext>
            </a:extLst>
          </p:cNvPr>
          <p:cNvPicPr>
            <a:picLocks noChangeAspect="1"/>
          </p:cNvPicPr>
          <p:nvPr/>
        </p:nvPicPr>
        <p:blipFill rotWithShape="1">
          <a:blip r:embed="rId3"/>
          <a:srcRect l="32712" r="32572"/>
          <a:stretch/>
        </p:blipFill>
        <p:spPr>
          <a:xfrm>
            <a:off x="3216441" y="1071448"/>
            <a:ext cx="2711117" cy="3374603"/>
          </a:xfrm>
          <a:prstGeom prst="rect">
            <a:avLst/>
          </a:prstGeom>
        </p:spPr>
      </p:pic>
    </p:spTree>
    <p:extLst>
      <p:ext uri="{BB962C8B-B14F-4D97-AF65-F5344CB8AC3E}">
        <p14:creationId xmlns:p14="http://schemas.microsoft.com/office/powerpoint/2010/main" val="3740987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419098" y="1312883"/>
            <a:ext cx="374082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As soon as the Microsoft SQL Server connection is selected, the interface displays options for some initial configuration as follows:</a:t>
            </a:r>
          </a:p>
        </p:txBody>
      </p:sp>
      <p:pic>
        <p:nvPicPr>
          <p:cNvPr id="2" name="Picture 1">
            <a:extLst>
              <a:ext uri="{FF2B5EF4-FFF2-40B4-BE49-F238E27FC236}">
                <a16:creationId xmlns:a16="http://schemas.microsoft.com/office/drawing/2014/main" xmlns="" id="{42EDEF30-5108-4CB3-8411-8E0FB7A0A5E6}"/>
              </a:ext>
            </a:extLst>
          </p:cNvPr>
          <p:cNvPicPr>
            <a:picLocks noChangeAspect="1"/>
          </p:cNvPicPr>
          <p:nvPr/>
        </p:nvPicPr>
        <p:blipFill rotWithShape="1">
          <a:blip r:embed="rId3"/>
          <a:srcRect l="17488" r="17104"/>
          <a:stretch/>
        </p:blipFill>
        <p:spPr>
          <a:xfrm>
            <a:off x="4831082" y="350520"/>
            <a:ext cx="3893820" cy="4152900"/>
          </a:xfrm>
          <a:prstGeom prst="rect">
            <a:avLst/>
          </a:prstGeom>
        </p:spPr>
      </p:pic>
    </p:spTree>
    <p:extLst>
      <p:ext uri="{BB962C8B-B14F-4D97-AF65-F5344CB8AC3E}">
        <p14:creationId xmlns:p14="http://schemas.microsoft.com/office/powerpoint/2010/main" val="7771922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0A20AEE7-FBCD-457C-820A-A98AF6213FAF}"/>
              </a:ext>
            </a:extLst>
          </p:cNvPr>
          <p:cNvPicPr>
            <a:picLocks noChangeAspect="1"/>
          </p:cNvPicPr>
          <p:nvPr/>
        </p:nvPicPr>
        <p:blipFill>
          <a:blip r:embed="rId3"/>
          <a:stretch>
            <a:fillRect/>
          </a:stretch>
        </p:blipFill>
        <p:spPr>
          <a:xfrm>
            <a:off x="1794196" y="72190"/>
            <a:ext cx="5555607" cy="4560005"/>
          </a:xfrm>
          <a:prstGeom prst="rect">
            <a:avLst/>
          </a:prstGeom>
        </p:spPr>
      </p:pic>
    </p:spTree>
    <p:extLst>
      <p:ext uri="{BB962C8B-B14F-4D97-AF65-F5344CB8AC3E}">
        <p14:creationId xmlns:p14="http://schemas.microsoft.com/office/powerpoint/2010/main" val="408252977"/>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Transforming the data for analysis</a:t>
            </a:r>
          </a:p>
        </p:txBody>
      </p:sp>
      <p:pic>
        <p:nvPicPr>
          <p:cNvPr id="2" name="Picture 1">
            <a:extLst>
              <a:ext uri="{FF2B5EF4-FFF2-40B4-BE49-F238E27FC236}">
                <a16:creationId xmlns:a16="http://schemas.microsoft.com/office/drawing/2014/main" xmlns="" id="{5CF521C7-BA0C-4726-AB1F-7167F4F2055D}"/>
              </a:ext>
            </a:extLst>
          </p:cNvPr>
          <p:cNvPicPr>
            <a:picLocks noChangeAspect="1"/>
          </p:cNvPicPr>
          <p:nvPr/>
        </p:nvPicPr>
        <p:blipFill>
          <a:blip r:embed="rId3"/>
          <a:stretch>
            <a:fillRect/>
          </a:stretch>
        </p:blipFill>
        <p:spPr>
          <a:xfrm>
            <a:off x="432431" y="1463090"/>
            <a:ext cx="8279138" cy="2892342"/>
          </a:xfrm>
          <a:prstGeom prst="rect">
            <a:avLst/>
          </a:prstGeom>
        </p:spPr>
      </p:pic>
    </p:spTree>
    <p:extLst>
      <p:ext uri="{BB962C8B-B14F-4D97-AF65-F5344CB8AC3E}">
        <p14:creationId xmlns:p14="http://schemas.microsoft.com/office/powerpoint/2010/main" val="1655279722"/>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5204DD6A-E6E7-49CF-8A1C-2185B38FDB16}"/>
              </a:ext>
            </a:extLst>
          </p:cNvPr>
          <p:cNvPicPr>
            <a:picLocks noChangeAspect="1"/>
          </p:cNvPicPr>
          <p:nvPr/>
        </p:nvPicPr>
        <p:blipFill>
          <a:blip r:embed="rId3"/>
          <a:stretch>
            <a:fillRect/>
          </a:stretch>
        </p:blipFill>
        <p:spPr>
          <a:xfrm>
            <a:off x="607909" y="208548"/>
            <a:ext cx="7928181" cy="4349415"/>
          </a:xfrm>
          <a:prstGeom prst="rect">
            <a:avLst/>
          </a:prstGeom>
        </p:spPr>
      </p:pic>
    </p:spTree>
    <p:extLst>
      <p:ext uri="{BB962C8B-B14F-4D97-AF65-F5344CB8AC3E}">
        <p14:creationId xmlns:p14="http://schemas.microsoft.com/office/powerpoint/2010/main" val="539883049"/>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693</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841F14AC-741C-413E-A264-18A3102B8011}"/>
              </a:ext>
            </a:extLst>
          </p:cNvPr>
          <p:cNvPicPr>
            <a:picLocks noChangeAspect="1"/>
          </p:cNvPicPr>
          <p:nvPr/>
        </p:nvPicPr>
        <p:blipFill>
          <a:blip r:embed="rId3"/>
          <a:stretch>
            <a:fillRect/>
          </a:stretch>
        </p:blipFill>
        <p:spPr>
          <a:xfrm>
            <a:off x="1446366" y="37773"/>
            <a:ext cx="6251268" cy="4657319"/>
          </a:xfrm>
          <a:prstGeom prst="rect">
            <a:avLst/>
          </a:prstGeom>
        </p:spPr>
      </p:pic>
    </p:spTree>
    <p:extLst>
      <p:ext uri="{BB962C8B-B14F-4D97-AF65-F5344CB8AC3E}">
        <p14:creationId xmlns:p14="http://schemas.microsoft.com/office/powerpoint/2010/main" val="1232207560"/>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Transforming the data for analysis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170279"/>
            <a:ext cx="8121759"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Run the flow by using the run button at the top of the toolbar or by clicking the run button on the output step.</a:t>
            </a:r>
          </a:p>
        </p:txBody>
      </p:sp>
      <p:pic>
        <p:nvPicPr>
          <p:cNvPr id="2" name="Picture 1">
            <a:extLst>
              <a:ext uri="{FF2B5EF4-FFF2-40B4-BE49-F238E27FC236}">
                <a16:creationId xmlns:a16="http://schemas.microsoft.com/office/drawing/2014/main" xmlns="" id="{D1743098-324C-42FF-9F48-48EFC309C3F2}"/>
              </a:ext>
            </a:extLst>
          </p:cNvPr>
          <p:cNvPicPr>
            <a:picLocks noChangeAspect="1"/>
          </p:cNvPicPr>
          <p:nvPr/>
        </p:nvPicPr>
        <p:blipFill>
          <a:blip r:embed="rId3"/>
          <a:stretch>
            <a:fillRect/>
          </a:stretch>
        </p:blipFill>
        <p:spPr>
          <a:xfrm>
            <a:off x="827257" y="2108604"/>
            <a:ext cx="7489484" cy="2344905"/>
          </a:xfrm>
          <a:prstGeom prst="rect">
            <a:avLst/>
          </a:prstGeom>
        </p:spPr>
      </p:pic>
    </p:spTree>
    <p:extLst>
      <p:ext uri="{BB962C8B-B14F-4D97-AF65-F5344CB8AC3E}">
        <p14:creationId xmlns:p14="http://schemas.microsoft.com/office/powerpoint/2010/main" val="2096948554"/>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Transforming the data for analysis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481056"/>
            <a:ext cx="8121759"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Your final flow will look something like this:</a:t>
            </a:r>
          </a:p>
        </p:txBody>
      </p:sp>
      <p:pic>
        <p:nvPicPr>
          <p:cNvPr id="2" name="Picture 1">
            <a:extLst>
              <a:ext uri="{FF2B5EF4-FFF2-40B4-BE49-F238E27FC236}">
                <a16:creationId xmlns:a16="http://schemas.microsoft.com/office/drawing/2014/main" xmlns="" id="{457B78E1-3598-46AB-B18A-B7F12DBF8D78}"/>
              </a:ext>
            </a:extLst>
          </p:cNvPr>
          <p:cNvPicPr>
            <a:picLocks noChangeAspect="1"/>
          </p:cNvPicPr>
          <p:nvPr/>
        </p:nvPicPr>
        <p:blipFill>
          <a:blip r:embed="rId3"/>
          <a:stretch>
            <a:fillRect/>
          </a:stretch>
        </p:blipFill>
        <p:spPr>
          <a:xfrm>
            <a:off x="638175" y="2073693"/>
            <a:ext cx="7867650" cy="2295525"/>
          </a:xfrm>
          <a:prstGeom prst="rect">
            <a:avLst/>
          </a:prstGeom>
        </p:spPr>
      </p:pic>
    </p:spTree>
    <p:extLst>
      <p:ext uri="{BB962C8B-B14F-4D97-AF65-F5344CB8AC3E}">
        <p14:creationId xmlns:p14="http://schemas.microsoft.com/office/powerpoint/2010/main" val="414236397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696</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67F77DFD-2FF6-49FB-8288-4F84A8838DC3}"/>
              </a:ext>
            </a:extLst>
          </p:cNvPr>
          <p:cNvPicPr>
            <a:picLocks noChangeAspect="1"/>
          </p:cNvPicPr>
          <p:nvPr/>
        </p:nvPicPr>
        <p:blipFill>
          <a:blip r:embed="rId3"/>
          <a:stretch>
            <a:fillRect/>
          </a:stretch>
        </p:blipFill>
        <p:spPr>
          <a:xfrm>
            <a:off x="638175" y="644441"/>
            <a:ext cx="7867650" cy="3533775"/>
          </a:xfrm>
          <a:prstGeom prst="rect">
            <a:avLst/>
          </a:prstGeom>
        </p:spPr>
      </p:pic>
    </p:spTree>
    <p:extLst>
      <p:ext uri="{BB962C8B-B14F-4D97-AF65-F5344CB8AC3E}">
        <p14:creationId xmlns:p14="http://schemas.microsoft.com/office/powerpoint/2010/main" val="233842440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BB2AFF76-E2DE-4E6A-8CC8-F0EB30AC8FA9}"/>
              </a:ext>
            </a:extLst>
          </p:cNvPr>
          <p:cNvPicPr>
            <a:picLocks noChangeAspect="1"/>
          </p:cNvPicPr>
          <p:nvPr/>
        </p:nvPicPr>
        <p:blipFill>
          <a:blip r:embed="rId3"/>
          <a:stretch>
            <a:fillRect/>
          </a:stretch>
        </p:blipFill>
        <p:spPr>
          <a:xfrm>
            <a:off x="1091954" y="119632"/>
            <a:ext cx="6960091" cy="4575460"/>
          </a:xfrm>
          <a:prstGeom prst="rect">
            <a:avLst/>
          </a:prstGeom>
        </p:spPr>
      </p:pic>
    </p:spTree>
    <p:extLst>
      <p:ext uri="{BB962C8B-B14F-4D97-AF65-F5344CB8AC3E}">
        <p14:creationId xmlns:p14="http://schemas.microsoft.com/office/powerpoint/2010/main" val="126812119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Options for automating flows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184278"/>
            <a:ext cx="8121759" cy="3397725"/>
          </a:xfrm>
          <a:prstGeom prst="rect">
            <a:avLst/>
          </a:prstGeom>
        </p:spPr>
        <p:txBody>
          <a:bodyPr vert="horz" wrap="square" lIns="0" tIns="12065" rIns="0" bIns="0" rtlCol="0">
            <a:spAutoFit/>
          </a:bodyPr>
          <a:lstStyle/>
          <a:p>
            <a:r>
              <a:rPr lang="en-US" sz="2200" dirty="0"/>
              <a:t>Tableau Prep Builder allows you to design and run flows using the application. Sometimes, data cleansing and prepping will be a one-time operation to support an ad hoc analysis. However, you will often want to run a flow subsequently to capture new or changed data and to cleanse and shape it according to the same pattern. In these cases, you'll want to consider some options for automating the flow:</a:t>
            </a:r>
          </a:p>
          <a:p>
            <a:endParaRPr lang="en-US" sz="2200" dirty="0"/>
          </a:p>
          <a:p>
            <a:pPr marL="342900" indent="-342900">
              <a:buFont typeface="Arial" panose="020B0604020202020204" pitchFamily="34" charset="0"/>
              <a:buChar char="•"/>
            </a:pPr>
            <a:r>
              <a:rPr lang="en-US" sz="2200" dirty="0"/>
              <a:t>Tableau Prep Builder </a:t>
            </a:r>
          </a:p>
          <a:p>
            <a:pPr marL="342900" indent="-342900">
              <a:buFont typeface="Arial" panose="020B0604020202020204" pitchFamily="34" charset="0"/>
              <a:buChar char="•"/>
            </a:pPr>
            <a:r>
              <a:rPr lang="en-US" sz="2200" dirty="0"/>
              <a:t>Tableau Prep Conductor</a:t>
            </a:r>
          </a:p>
        </p:txBody>
      </p:sp>
    </p:spTree>
    <p:extLst>
      <p:ext uri="{BB962C8B-B14F-4D97-AF65-F5344CB8AC3E}">
        <p14:creationId xmlns:p14="http://schemas.microsoft.com/office/powerpoint/2010/main" val="2403084556"/>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143809"/>
            <a:ext cx="8121759"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Prep's innovative paradigm of hands-on data cleansing and shaping with instant feedback greatly extends the Tableau platform and gives you incredible control over your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this lesson, we considered the overall interface and how it allows you to iteratively and rapidly build out a logical flow to clean and shape data for the desired analysis or visualization.</a:t>
            </a:r>
          </a:p>
        </p:txBody>
      </p:sp>
    </p:spTree>
    <p:extLst>
      <p:ext uri="{BB962C8B-B14F-4D97-AF65-F5344CB8AC3E}">
        <p14:creationId xmlns:p14="http://schemas.microsoft.com/office/powerpoint/2010/main" val="142169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244498"/>
            <a:ext cx="7596822" cy="3336170"/>
          </a:xfrm>
          <a:prstGeom prst="rect">
            <a:avLst/>
          </a:prstGeom>
        </p:spPr>
        <p:txBody>
          <a:bodyPr vert="horz" wrap="square" lIns="0" tIns="12065" rIns="0" bIns="0" rtlCol="0">
            <a:spAutoFit/>
          </a:bodyPr>
          <a:lstStyle/>
          <a:p>
            <a:pPr marL="457200" indent="-457200">
              <a:buFont typeface="+mj-lt"/>
              <a:buAutoNum type="arabicPeriod"/>
            </a:pPr>
            <a:r>
              <a:rPr lang="en-US" sz="2400" dirty="0"/>
              <a:t>Open Tableau. You should see the home screen with a list of connection options on the left and, if applicable, thumbnail previews of recently edited workbooks in the center, along with sample workbooks at the bottom.</a:t>
            </a:r>
          </a:p>
          <a:p>
            <a:pPr marL="457200" indent="-457200">
              <a:buFont typeface="+mj-lt"/>
              <a:buAutoNum type="arabicPeriod"/>
            </a:pPr>
            <a:r>
              <a:rPr lang="en-US" sz="2400" dirty="0"/>
              <a:t>Under Connect and To a File, click on Text File.</a:t>
            </a:r>
          </a:p>
          <a:p>
            <a:pPr marL="457200" indent="-457200">
              <a:buFont typeface="+mj-lt"/>
              <a:buAutoNum type="arabicPeriod"/>
            </a:pPr>
            <a:r>
              <a:rPr lang="en-US" sz="2400" dirty="0"/>
              <a:t>In the Open dialog box, navigate to the \Learning Tableau\lesson 01 directory and select the Superstore.csv file.</a:t>
            </a:r>
          </a:p>
        </p:txBody>
      </p:sp>
    </p:spTree>
    <p:extLst>
      <p:ext uri="{BB962C8B-B14F-4D97-AF65-F5344CB8AC3E}">
        <p14:creationId xmlns:p14="http://schemas.microsoft.com/office/powerpoint/2010/main" val="1474810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on a server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76709" y="1358955"/>
            <a:ext cx="6118260"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Once you click the orange Sign In button, you will see a screen that is very similar to the connection screen you saw for Excel.</a:t>
            </a:r>
          </a:p>
          <a:p>
            <a:r>
              <a:rPr lang="en-US" sz="2400" dirty="0"/>
              <a:t> </a:t>
            </a:r>
          </a:p>
          <a:p>
            <a:pPr marL="342900" indent="-342900">
              <a:buFont typeface="Arial" panose="020B0604020202020204" pitchFamily="34" charset="0"/>
              <a:buChar char="•"/>
            </a:pPr>
            <a:r>
              <a:rPr lang="en-US" sz="2400" dirty="0"/>
              <a:t>The main difference is on the left, where you have an option for selecting a Database, as shown in the following screenshot:</a:t>
            </a:r>
          </a:p>
        </p:txBody>
      </p:sp>
      <p:pic>
        <p:nvPicPr>
          <p:cNvPr id="2" name="Picture 1">
            <a:extLst>
              <a:ext uri="{FF2B5EF4-FFF2-40B4-BE49-F238E27FC236}">
                <a16:creationId xmlns:a16="http://schemas.microsoft.com/office/drawing/2014/main" xmlns="" id="{134463BF-CEF0-4C90-8358-C4BD5224B5BE}"/>
              </a:ext>
            </a:extLst>
          </p:cNvPr>
          <p:cNvPicPr>
            <a:picLocks noChangeAspect="1"/>
          </p:cNvPicPr>
          <p:nvPr/>
        </p:nvPicPr>
        <p:blipFill rotWithShape="1">
          <a:blip r:embed="rId3"/>
          <a:srcRect l="31607" r="32338"/>
          <a:stretch/>
        </p:blipFill>
        <p:spPr>
          <a:xfrm>
            <a:off x="6863534" y="60960"/>
            <a:ext cx="2058885" cy="4695092"/>
          </a:xfrm>
          <a:prstGeom prst="rect">
            <a:avLst/>
          </a:prstGeom>
        </p:spPr>
      </p:pic>
    </p:spTree>
    <p:extLst>
      <p:ext uri="{BB962C8B-B14F-4D97-AF65-F5344CB8AC3E}">
        <p14:creationId xmlns:p14="http://schemas.microsoft.com/office/powerpoint/2010/main" val="131428970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15</a:t>
            </a:r>
          </a:p>
        </p:txBody>
      </p:sp>
    </p:spTree>
    <p:extLst>
      <p:ext uri="{BB962C8B-B14F-4D97-AF65-F5344CB8AC3E}">
        <p14:creationId xmlns:p14="http://schemas.microsoft.com/office/powerpoint/2010/main" val="93715144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16. Sharing Your Data Story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6854" y="4401396"/>
            <a:ext cx="1058842" cy="393838"/>
          </a:xfrm>
          <a:prstGeom prst="rect">
            <a:avLst/>
          </a:prstGeom>
        </p:spPr>
      </p:pic>
    </p:spTree>
    <p:extLst>
      <p:ext uri="{BB962C8B-B14F-4D97-AF65-F5344CB8AC3E}">
        <p14:creationId xmlns:p14="http://schemas.microsoft.com/office/powerpoint/2010/main" val="3929278510"/>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Sharing Your Data Story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456994"/>
            <a:ext cx="8121759" cy="2597506"/>
          </a:xfrm>
          <a:prstGeom prst="rect">
            <a:avLst/>
          </a:prstGeom>
        </p:spPr>
        <p:txBody>
          <a:bodyPr vert="horz" wrap="square" lIns="0" tIns="12065" rIns="0" bIns="0" rtlCol="0">
            <a:spAutoFit/>
          </a:bodyPr>
          <a:lstStyle/>
          <a:p>
            <a:r>
              <a:rPr lang="en-US" sz="2400" dirty="0"/>
              <a:t>We'll look at the following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Presenting, printing, and exporting</a:t>
            </a:r>
          </a:p>
          <a:p>
            <a:pPr marL="342900" indent="-342900">
              <a:buFont typeface="Arial" panose="020B0604020202020204" pitchFamily="34" charset="0"/>
              <a:buChar char="•"/>
            </a:pPr>
            <a:r>
              <a:rPr lang="en-US" sz="2400" dirty="0"/>
              <a:t>Sharing with users of Tableau Desktop and Tableau Reader</a:t>
            </a:r>
          </a:p>
          <a:p>
            <a:pPr marL="342900" indent="-342900">
              <a:buFont typeface="Arial" panose="020B0604020202020204" pitchFamily="34" charset="0"/>
              <a:buChar char="•"/>
            </a:pPr>
            <a:r>
              <a:rPr lang="en-US" sz="2400" dirty="0"/>
              <a:t>Sharing with users of Tableau Server, Tableau Online, and Tableau Public</a:t>
            </a:r>
          </a:p>
        </p:txBody>
      </p:sp>
    </p:spTree>
    <p:extLst>
      <p:ext uri="{BB962C8B-B14F-4D97-AF65-F5344CB8AC3E}">
        <p14:creationId xmlns:p14="http://schemas.microsoft.com/office/powerpoint/2010/main" val="714247819"/>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Presenting, printing, and exporting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609393"/>
            <a:ext cx="8121759"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is primarily designed to build richly interactive visualizations and dashboards for consumption on a screen.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Often, you will expect users to interact with your dashboards and visualizations. </a:t>
            </a:r>
          </a:p>
        </p:txBody>
      </p:sp>
    </p:spTree>
    <p:extLst>
      <p:ext uri="{BB962C8B-B14F-4D97-AF65-F5344CB8AC3E}">
        <p14:creationId xmlns:p14="http://schemas.microsoft.com/office/powerpoint/2010/main" val="1396618639"/>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Presenting</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143809"/>
            <a:ext cx="8121759" cy="3336170"/>
          </a:xfrm>
          <a:prstGeom prst="rect">
            <a:avLst/>
          </a:prstGeom>
        </p:spPr>
        <p:txBody>
          <a:bodyPr vert="horz" wrap="square" lIns="0" tIns="12065" rIns="0" bIns="0" rtlCol="0">
            <a:spAutoFit/>
          </a:bodyPr>
          <a:lstStyle/>
          <a:p>
            <a:r>
              <a:rPr lang="en-US" sz="2400" dirty="0"/>
              <a:t>Tableau gives you multiple options for personally presenting your data story. You might walk your audience through a presentation of a single dashboard or view, or you might create an entire presentation. While there are multiple ways you might structure a presentation, consider the following options: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Exporting to PowerPoint</a:t>
            </a:r>
          </a:p>
          <a:p>
            <a:pPr marL="342900" indent="-342900">
              <a:buFont typeface="Arial" panose="020B0604020202020204" pitchFamily="34" charset="0"/>
              <a:buChar char="•"/>
            </a:pPr>
            <a:r>
              <a:rPr lang="en-US" sz="2400" dirty="0"/>
              <a:t>Presentation mode</a:t>
            </a:r>
          </a:p>
        </p:txBody>
      </p:sp>
    </p:spTree>
    <p:extLst>
      <p:ext uri="{BB962C8B-B14F-4D97-AF65-F5344CB8AC3E}">
        <p14:creationId xmlns:p14="http://schemas.microsoft.com/office/powerpoint/2010/main" val="271492727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075707"/>
            <a:ext cx="1876926"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Printing</a:t>
            </a:r>
          </a:p>
        </p:txBody>
      </p:sp>
      <p:pic>
        <p:nvPicPr>
          <p:cNvPr id="2" name="Picture 1">
            <a:extLst>
              <a:ext uri="{FF2B5EF4-FFF2-40B4-BE49-F238E27FC236}">
                <a16:creationId xmlns:a16="http://schemas.microsoft.com/office/drawing/2014/main" xmlns="" id="{8E78BC7C-3397-4ADC-932D-FA3CE843439F}"/>
              </a:ext>
            </a:extLst>
          </p:cNvPr>
          <p:cNvPicPr>
            <a:picLocks noChangeAspect="1"/>
          </p:cNvPicPr>
          <p:nvPr/>
        </p:nvPicPr>
        <p:blipFill rotWithShape="1">
          <a:blip r:embed="rId3"/>
          <a:srcRect l="5610" t="1334" r="5392" b="3413"/>
          <a:stretch/>
        </p:blipFill>
        <p:spPr>
          <a:xfrm>
            <a:off x="2430379" y="113325"/>
            <a:ext cx="6561222" cy="4581767"/>
          </a:xfrm>
          <a:prstGeom prst="rect">
            <a:avLst/>
          </a:prstGeom>
        </p:spPr>
      </p:pic>
    </p:spTree>
    <p:extLst>
      <p:ext uri="{BB962C8B-B14F-4D97-AF65-F5344CB8AC3E}">
        <p14:creationId xmlns:p14="http://schemas.microsoft.com/office/powerpoint/2010/main" val="3296515429"/>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222834"/>
            <a:ext cx="1860884"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Printing</a:t>
            </a:r>
          </a:p>
        </p:txBody>
      </p:sp>
      <p:pic>
        <p:nvPicPr>
          <p:cNvPr id="2" name="Picture 1">
            <a:extLst>
              <a:ext uri="{FF2B5EF4-FFF2-40B4-BE49-F238E27FC236}">
                <a16:creationId xmlns:a16="http://schemas.microsoft.com/office/drawing/2014/main" xmlns="" id="{939DE970-E001-4835-A3AD-721B6EB3D729}"/>
              </a:ext>
            </a:extLst>
          </p:cNvPr>
          <p:cNvPicPr>
            <a:picLocks noChangeAspect="1"/>
          </p:cNvPicPr>
          <p:nvPr/>
        </p:nvPicPr>
        <p:blipFill rotWithShape="1">
          <a:blip r:embed="rId3"/>
          <a:srcRect l="12273" r="12105"/>
          <a:stretch/>
        </p:blipFill>
        <p:spPr>
          <a:xfrm>
            <a:off x="3846095" y="230865"/>
            <a:ext cx="4527885" cy="4311070"/>
          </a:xfrm>
          <a:prstGeom prst="rect">
            <a:avLst/>
          </a:prstGeom>
        </p:spPr>
      </p:pic>
    </p:spTree>
    <p:extLst>
      <p:ext uri="{BB962C8B-B14F-4D97-AF65-F5344CB8AC3E}">
        <p14:creationId xmlns:p14="http://schemas.microsoft.com/office/powerpoint/2010/main" val="381517234"/>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707</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AC8C4134-3D4B-42BE-907D-783ED50C22B4}"/>
              </a:ext>
            </a:extLst>
          </p:cNvPr>
          <p:cNvPicPr>
            <a:picLocks noChangeAspect="1"/>
          </p:cNvPicPr>
          <p:nvPr/>
        </p:nvPicPr>
        <p:blipFill rotWithShape="1">
          <a:blip r:embed="rId3"/>
          <a:srcRect l="19942" t="1248" r="20061" b="-96"/>
          <a:stretch/>
        </p:blipFill>
        <p:spPr>
          <a:xfrm>
            <a:off x="2310063" y="-2778"/>
            <a:ext cx="4523874" cy="4697870"/>
          </a:xfrm>
          <a:prstGeom prst="rect">
            <a:avLst/>
          </a:prstGeom>
        </p:spPr>
      </p:pic>
    </p:spTree>
    <p:extLst>
      <p:ext uri="{BB962C8B-B14F-4D97-AF65-F5344CB8AC3E}">
        <p14:creationId xmlns:p14="http://schemas.microsoft.com/office/powerpoint/2010/main" val="3470752259"/>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Sharing with users of Tableau Desktop &amp;Tableau Reader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143809"/>
            <a:ext cx="8121759" cy="3336170"/>
          </a:xfrm>
          <a:prstGeom prst="rect">
            <a:avLst/>
          </a:prstGeom>
        </p:spPr>
        <p:txBody>
          <a:bodyPr vert="horz" wrap="square" lIns="0" tIns="12065" rIns="0" bIns="0" rtlCol="0">
            <a:spAutoFit/>
          </a:bodyPr>
          <a:lstStyle/>
          <a:p>
            <a:pPr algn="ctr"/>
            <a:r>
              <a:rPr lang="en-US" sz="2400" b="1" dirty="0"/>
              <a:t>Sharing with Tableau Desktop users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Sharing a workbook with other Tableau Desktop users is fairly straightforward, but there are a few things to consider.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One of the major considerations is whether you will be sharing a packaged workbook (.twbx) or an unpackaged workbook (.twb).</a:t>
            </a:r>
          </a:p>
        </p:txBody>
      </p:sp>
    </p:spTree>
    <p:extLst>
      <p:ext uri="{BB962C8B-B14F-4D97-AF65-F5344CB8AC3E}">
        <p14:creationId xmlns:p14="http://schemas.microsoft.com/office/powerpoint/2010/main" val="1068841073"/>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Sharing with Tableau Reader users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143809"/>
            <a:ext cx="8121759"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Reader is a free application provided by Tableau Software that allows users to interact with visualizations, dashboards, and stories created in Tableau Desktop.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Unlike Tableau Desktop, it does not allow for the authoring of visualizations or dashboards.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However, all interactivity, such as filtering, drilldown, actions, and highlighting, is available to the end user.</a:t>
            </a:r>
          </a:p>
        </p:txBody>
      </p:sp>
    </p:spTree>
    <p:extLst>
      <p:ext uri="{BB962C8B-B14F-4D97-AF65-F5344CB8AC3E}">
        <p14:creationId xmlns:p14="http://schemas.microsoft.com/office/powerpoint/2010/main" val="432825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extracts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97834"/>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Any data source that is using an extract will have a distinctive icon that indicates the data has been pulled from an original source into an extract, as shown in the following screenshot:</a:t>
            </a:r>
          </a:p>
        </p:txBody>
      </p:sp>
      <p:pic>
        <p:nvPicPr>
          <p:cNvPr id="2" name="Picture 1">
            <a:extLst>
              <a:ext uri="{FF2B5EF4-FFF2-40B4-BE49-F238E27FC236}">
                <a16:creationId xmlns:a16="http://schemas.microsoft.com/office/drawing/2014/main" xmlns="" id="{147C644B-1502-4160-97C8-783233D81F16}"/>
              </a:ext>
            </a:extLst>
          </p:cNvPr>
          <p:cNvPicPr>
            <a:picLocks noChangeAspect="1"/>
          </p:cNvPicPr>
          <p:nvPr/>
        </p:nvPicPr>
        <p:blipFill rotWithShape="1">
          <a:blip r:embed="rId3"/>
          <a:srcRect l="17819" t="6274" r="17819" b="4838"/>
          <a:stretch/>
        </p:blipFill>
        <p:spPr>
          <a:xfrm>
            <a:off x="1036320" y="3156481"/>
            <a:ext cx="7071360" cy="1219200"/>
          </a:xfrm>
          <a:prstGeom prst="rect">
            <a:avLst/>
          </a:prstGeom>
        </p:spPr>
      </p:pic>
    </p:spTree>
    <p:extLst>
      <p:ext uri="{BB962C8B-B14F-4D97-AF65-F5344CB8AC3E}">
        <p14:creationId xmlns:p14="http://schemas.microsoft.com/office/powerpoint/2010/main" val="292640575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39142"/>
            <a:ext cx="7034463" cy="864529"/>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Sharing with users of Tableau Server, </a:t>
            </a:r>
          </a:p>
          <a:p>
            <a:pPr>
              <a:buClr>
                <a:schemeClr val="tx1">
                  <a:lumMod val="50000"/>
                  <a:lumOff val="50000"/>
                </a:schemeClr>
              </a:buClr>
            </a:pPr>
            <a:r>
              <a:rPr lang="en-US" sz="3200" dirty="0"/>
              <a:t>Tableau Online, and Tableau Public</a:t>
            </a:r>
          </a:p>
        </p:txBody>
      </p:sp>
      <p:graphicFrame>
        <p:nvGraphicFramePr>
          <p:cNvPr id="2" name="Table 1">
            <a:extLst>
              <a:ext uri="{FF2B5EF4-FFF2-40B4-BE49-F238E27FC236}">
                <a16:creationId xmlns:a16="http://schemas.microsoft.com/office/drawing/2014/main" xmlns="" id="{E3117215-55F5-44BE-9D2B-B77B2F795645}"/>
              </a:ext>
            </a:extLst>
          </p:cNvPr>
          <p:cNvGraphicFramePr>
            <a:graphicFrameLocks noGrp="1"/>
          </p:cNvGraphicFramePr>
          <p:nvPr>
            <p:extLst>
              <p:ext uri="{D42A27DB-BD31-4B8C-83A1-F6EECF244321}">
                <p14:modId xmlns:p14="http://schemas.microsoft.com/office/powerpoint/2010/main" val="244280879"/>
              </p:ext>
            </p:extLst>
          </p:nvPr>
        </p:nvGraphicFramePr>
        <p:xfrm>
          <a:off x="818147" y="1095541"/>
          <a:ext cx="7355308" cy="3513147"/>
        </p:xfrm>
        <a:graphic>
          <a:graphicData uri="http://schemas.openxmlformats.org/drawingml/2006/table">
            <a:tbl>
              <a:tblPr/>
              <a:tblGrid>
                <a:gridCol w="1838827">
                  <a:extLst>
                    <a:ext uri="{9D8B030D-6E8A-4147-A177-3AD203B41FA5}">
                      <a16:colId xmlns:a16="http://schemas.microsoft.com/office/drawing/2014/main" xmlns="" val="230083412"/>
                    </a:ext>
                  </a:extLst>
                </a:gridCol>
                <a:gridCol w="1838827">
                  <a:extLst>
                    <a:ext uri="{9D8B030D-6E8A-4147-A177-3AD203B41FA5}">
                      <a16:colId xmlns:a16="http://schemas.microsoft.com/office/drawing/2014/main" xmlns="" val="156235453"/>
                    </a:ext>
                  </a:extLst>
                </a:gridCol>
                <a:gridCol w="1838827">
                  <a:extLst>
                    <a:ext uri="{9D8B030D-6E8A-4147-A177-3AD203B41FA5}">
                      <a16:colId xmlns:a16="http://schemas.microsoft.com/office/drawing/2014/main" xmlns="" val="2773724434"/>
                    </a:ext>
                  </a:extLst>
                </a:gridCol>
                <a:gridCol w="1838827">
                  <a:extLst>
                    <a:ext uri="{9D8B030D-6E8A-4147-A177-3AD203B41FA5}">
                      <a16:colId xmlns:a16="http://schemas.microsoft.com/office/drawing/2014/main" xmlns="" val="3706788624"/>
                    </a:ext>
                  </a:extLst>
                </a:gridCol>
              </a:tblGrid>
              <a:tr h="174864">
                <a:tc>
                  <a:txBody>
                    <a:bodyPr/>
                    <a:lstStyle/>
                    <a:p>
                      <a:r>
                        <a:rPr lang="en-US" sz="900" b="1" dirty="0">
                          <a:effectLst/>
                          <a:latin typeface="Lato"/>
                        </a:rPr>
                        <a:t/>
                      </a:r>
                      <a:br>
                        <a:rPr lang="en-US" sz="900" b="1" dirty="0">
                          <a:effectLst/>
                          <a:latin typeface="Lato"/>
                        </a:rPr>
                      </a:br>
                      <a:endParaRPr lang="en-US" sz="900" dirty="0">
                        <a:effectLst/>
                        <a:latin typeface="Lato"/>
                      </a:endParaRP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kumimoji="0" lang="en-US" sz="900" b="1" i="0" u="none" strike="noStrike" kern="1200" cap="none" spc="0" normalizeH="0" baseline="0" noProof="0" dirty="0">
                          <a:ln>
                            <a:noFill/>
                          </a:ln>
                          <a:solidFill>
                            <a:srgbClr val="000000"/>
                          </a:solidFill>
                          <a:effectLst/>
                          <a:uLnTx/>
                          <a:uFillTx/>
                          <a:latin typeface="Lato"/>
                          <a:ea typeface="+mn-ea"/>
                          <a:cs typeface="+mn-cs"/>
                        </a:rPr>
                        <a:t>Tableau Server</a:t>
                      </a:r>
                      <a:endParaRPr lang="en-US" sz="900" dirty="0">
                        <a:effectLst/>
                        <a:latin typeface="Lato"/>
                      </a:endParaRP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a:ea typeface="+mn-ea"/>
                          <a:cs typeface="+mn-cs"/>
                        </a:rPr>
                        <a:t>Tableau Online</a:t>
                      </a:r>
                      <a:endParaRPr kumimoji="0" lang="en-US" sz="900" b="0" i="0" u="none" strike="noStrike" kern="1200" cap="none" spc="0" normalizeH="0" baseline="0" noProof="0" dirty="0">
                        <a:ln>
                          <a:noFill/>
                        </a:ln>
                        <a:solidFill>
                          <a:srgbClr val="000000"/>
                        </a:solidFill>
                        <a:effectLst/>
                        <a:uLnTx/>
                        <a:uFillTx/>
                        <a:latin typeface="Lato"/>
                        <a:ea typeface="+mn-ea"/>
                        <a:cs typeface="+mn-cs"/>
                      </a:endParaRPr>
                    </a:p>
                    <a:p>
                      <a:endParaRPr lang="en-US" sz="900" dirty="0">
                        <a:effectLst/>
                        <a:latin typeface="Lato"/>
                      </a:endParaRP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a:ea typeface="+mn-ea"/>
                          <a:cs typeface="+mn-cs"/>
                        </a:rPr>
                        <a:t>Tableau Public</a:t>
                      </a:r>
                      <a:endParaRPr kumimoji="0" lang="en-US" sz="900" b="0" i="0" u="none" strike="noStrike" kern="1200" cap="none" spc="0" normalizeH="0" baseline="0" noProof="0" dirty="0">
                        <a:ln>
                          <a:noFill/>
                        </a:ln>
                        <a:solidFill>
                          <a:srgbClr val="000000"/>
                        </a:solidFill>
                        <a:effectLst/>
                        <a:uLnTx/>
                        <a:uFillTx/>
                        <a:latin typeface="Lato"/>
                        <a:ea typeface="+mn-ea"/>
                        <a:cs typeface="+mn-cs"/>
                      </a:endParaRPr>
                    </a:p>
                    <a:p>
                      <a:endParaRPr lang="en-US" sz="900" dirty="0"/>
                    </a:p>
                  </a:txBody>
                  <a:tcPr marL="32787" marR="32787" marT="16394" marB="16394">
                    <a:lnL w="7620" cap="flat" cmpd="sng" algn="ctr">
                      <a:solidFill>
                        <a:srgbClr val="3C3C3B"/>
                      </a:solidFill>
                      <a:prstDash val="solid"/>
                      <a:round/>
                      <a:headEnd type="none" w="med" len="med"/>
                      <a:tailEnd type="none" w="med" len="med"/>
                    </a:lnL>
                    <a:lnB w="7620" cap="flat" cmpd="sng" algn="ctr">
                      <a:solidFill>
                        <a:srgbClr val="3C3C3B"/>
                      </a:solidFill>
                      <a:prstDash val="solid"/>
                      <a:round/>
                      <a:headEnd type="none" w="med" len="med"/>
                      <a:tailEnd type="none" w="med" len="med"/>
                    </a:lnB>
                  </a:tcPr>
                </a:tc>
                <a:extLst>
                  <a:ext uri="{0D108BD9-81ED-4DB2-BD59-A6C34878D82A}">
                    <a16:rowId xmlns:a16="http://schemas.microsoft.com/office/drawing/2014/main" xmlns="" val="3449359036"/>
                  </a:ext>
                </a:extLst>
              </a:tr>
              <a:tr h="765031">
                <a:tc>
                  <a:txBody>
                    <a:bodyPr/>
                    <a:lstStyle/>
                    <a:p>
                      <a:r>
                        <a:rPr lang="en-US" sz="900" b="0" dirty="0">
                          <a:effectLst/>
                          <a:latin typeface="Lato"/>
                        </a:rPr>
                        <a:t>Description</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A server application installed on one or more server machines that hosts views and dashboards created with Tableau Desktop.</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A cloud-based service maintained by Tableau Software that hosts views and dashboards created with Tableau Desktop.</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A cloud-based service maintained by Tableau Software that hosts views and dashboards created with Tableau Desktop or the free Tableau Public client.</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837130046"/>
                  </a:ext>
                </a:extLst>
              </a:tr>
              <a:tr h="101093">
                <a:tc>
                  <a:txBody>
                    <a:bodyPr/>
                    <a:lstStyle/>
                    <a:p>
                      <a:r>
                        <a:rPr lang="en-US" sz="900" b="0" dirty="0">
                          <a:effectLst/>
                          <a:latin typeface="Lato"/>
                        </a:rPr>
                        <a:t>Licensing cost</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Yes</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Yes</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Free</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2936754495"/>
                  </a:ext>
                </a:extLst>
              </a:tr>
              <a:tr h="543719">
                <a:tc>
                  <a:txBody>
                    <a:bodyPr/>
                    <a:lstStyle/>
                    <a:p>
                      <a:r>
                        <a:rPr lang="en-US" sz="900" b="0" dirty="0">
                          <a:effectLst/>
                          <a:latin typeface="Lato"/>
                        </a:rPr>
                        <a:t>Administration</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Fully maintained, managed, and administered by the individual or organization that purchased the license.</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Managed and maintained by Tableau Software with some options for project and user management by users.</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Managed and maintained by Tableau Software.</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554922018"/>
                  </a:ext>
                </a:extLst>
              </a:tr>
              <a:tr h="986344">
                <a:tc>
                  <a:txBody>
                    <a:bodyPr/>
                    <a:lstStyle/>
                    <a:p>
                      <a:r>
                        <a:rPr lang="en-US" sz="900" b="0" dirty="0">
                          <a:effectLst/>
                          <a:latin typeface="Lato"/>
                        </a:rPr>
                        <a:t>Authoring and publishing</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Users of Tableau Desktop may author and publish workbooks to Tableau Server.</a:t>
                      </a:r>
                    </a:p>
                    <a:p>
                      <a:r>
                        <a:rPr lang="en-US" sz="900" b="0" dirty="0">
                          <a:effectLst/>
                          <a:latin typeface="Lato"/>
                        </a:rPr>
                        <a:t>Web Authoring allows Tableau Server users the capability to edit and create visualizations and dashboards in a web browser.</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Users of Tableau Desktop may author and publish workbooks to Tableau Online.</a:t>
                      </a:r>
                    </a:p>
                    <a:p>
                      <a:r>
                        <a:rPr lang="en-US" sz="900" b="0" dirty="0">
                          <a:effectLst/>
                          <a:latin typeface="Lato"/>
                        </a:rPr>
                        <a:t>Web Authoring allows Tableau Online users the capability to edit and create visualizations and dashboards in a web browser.</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Users of Tableau Desktop or the free Tableau Public client can publish workbooks to Tableau Public. Future enhancements to allow online authoring have been announced.</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400268708"/>
                  </a:ext>
                </a:extLst>
              </a:tr>
              <a:tr h="691260">
                <a:tc>
                  <a:txBody>
                    <a:bodyPr/>
                    <a:lstStyle/>
                    <a:p>
                      <a:r>
                        <a:rPr lang="en-US" sz="900" b="0" dirty="0">
                          <a:effectLst/>
                          <a:latin typeface="Lato"/>
                        </a:rPr>
                        <a:t>Interaction</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Licensed Tableau Server users may interact with hosted views. Views may also be embedded in intranet sites, SharePoint, and custom portals.</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Licensed Tableau Online users may interact with hosted views. Views may also be embedded in intranet sites, SharePoint, and custom portals.</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900" b="0" dirty="0">
                          <a:effectLst/>
                          <a:latin typeface="Lato"/>
                        </a:rPr>
                        <a:t>Everything is public-facing. Anyone may interact with hosted views. Views may be embedded in public websites and blogs.</a:t>
                      </a:r>
                    </a:p>
                  </a:txBody>
                  <a:tcPr marL="13661" marR="13661" marT="13661" marB="13661"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905927823"/>
                  </a:ext>
                </a:extLst>
              </a:tr>
            </a:tbl>
          </a:graphicData>
        </a:graphic>
      </p:graphicFrame>
    </p:spTree>
    <p:extLst>
      <p:ext uri="{BB962C8B-B14F-4D97-AF65-F5344CB8AC3E}">
        <p14:creationId xmlns:p14="http://schemas.microsoft.com/office/powerpoint/2010/main" val="12303292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711</a:t>
            </a:fld>
            <a:endParaRPr dirty="0">
              <a:uFillTx/>
              <a:latin typeface="Calibri Light"/>
              <a:cs typeface="Calibri Light"/>
            </a:endParaRPr>
          </a:p>
        </p:txBody>
      </p:sp>
      <p:graphicFrame>
        <p:nvGraphicFramePr>
          <p:cNvPr id="2" name="Table 1">
            <a:extLst>
              <a:ext uri="{FF2B5EF4-FFF2-40B4-BE49-F238E27FC236}">
                <a16:creationId xmlns:a16="http://schemas.microsoft.com/office/drawing/2014/main" xmlns="" id="{AD2F420A-7876-4C5C-A10D-5767F56A4694}"/>
              </a:ext>
            </a:extLst>
          </p:cNvPr>
          <p:cNvGraphicFramePr>
            <a:graphicFrameLocks noGrp="1"/>
          </p:cNvGraphicFramePr>
          <p:nvPr>
            <p:extLst>
              <p:ext uri="{D42A27DB-BD31-4B8C-83A1-F6EECF244321}">
                <p14:modId xmlns:p14="http://schemas.microsoft.com/office/powerpoint/2010/main" val="1002978969"/>
              </p:ext>
            </p:extLst>
          </p:nvPr>
        </p:nvGraphicFramePr>
        <p:xfrm>
          <a:off x="1339514" y="139142"/>
          <a:ext cx="6464972" cy="4457920"/>
        </p:xfrm>
        <a:graphic>
          <a:graphicData uri="http://schemas.openxmlformats.org/drawingml/2006/table">
            <a:tbl>
              <a:tblPr/>
              <a:tblGrid>
                <a:gridCol w="1616243">
                  <a:extLst>
                    <a:ext uri="{9D8B030D-6E8A-4147-A177-3AD203B41FA5}">
                      <a16:colId xmlns:a16="http://schemas.microsoft.com/office/drawing/2014/main" xmlns="" val="3457252490"/>
                    </a:ext>
                  </a:extLst>
                </a:gridCol>
                <a:gridCol w="1616243">
                  <a:extLst>
                    <a:ext uri="{9D8B030D-6E8A-4147-A177-3AD203B41FA5}">
                      <a16:colId xmlns:a16="http://schemas.microsoft.com/office/drawing/2014/main" xmlns="" val="1931818372"/>
                    </a:ext>
                  </a:extLst>
                </a:gridCol>
                <a:gridCol w="1616243">
                  <a:extLst>
                    <a:ext uri="{9D8B030D-6E8A-4147-A177-3AD203B41FA5}">
                      <a16:colId xmlns:a16="http://schemas.microsoft.com/office/drawing/2014/main" xmlns="" val="1761377552"/>
                    </a:ext>
                  </a:extLst>
                </a:gridCol>
                <a:gridCol w="1616243">
                  <a:extLst>
                    <a:ext uri="{9D8B030D-6E8A-4147-A177-3AD203B41FA5}">
                      <a16:colId xmlns:a16="http://schemas.microsoft.com/office/drawing/2014/main" xmlns="" val="3543991336"/>
                    </a:ext>
                  </a:extLst>
                </a:gridCol>
              </a:tblGrid>
              <a:tr h="303509">
                <a:tc>
                  <a:txBody>
                    <a:bodyPr/>
                    <a:lstStyle/>
                    <a:p>
                      <a:r>
                        <a:rPr lang="en-US" sz="1000" b="1" dirty="0">
                          <a:effectLst/>
                          <a:latin typeface="Lato"/>
                        </a:rPr>
                        <a:t/>
                      </a:r>
                      <a:br>
                        <a:rPr lang="en-US" sz="1000" b="1" dirty="0">
                          <a:effectLst/>
                          <a:latin typeface="Lato"/>
                        </a:rPr>
                      </a:br>
                      <a:endParaRPr lang="en-US" sz="1000" dirty="0">
                        <a:effectLst/>
                        <a:latin typeface="Lato"/>
                      </a:endParaRP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1" dirty="0">
                          <a:effectLst/>
                          <a:latin typeface="Lato"/>
                        </a:rPr>
                        <a:t/>
                      </a:r>
                      <a:br>
                        <a:rPr lang="en-US" sz="1000" b="1" dirty="0">
                          <a:effectLst/>
                          <a:latin typeface="Lato"/>
                        </a:rPr>
                      </a:br>
                      <a:r>
                        <a:rPr lang="en-US" sz="1000" b="1" dirty="0">
                          <a:effectLst/>
                          <a:latin typeface="Lato"/>
                        </a:rPr>
                        <a:t>Tableau Server</a:t>
                      </a:r>
                      <a:endParaRPr lang="en-US" sz="1000" dirty="0">
                        <a:effectLst/>
                        <a:latin typeface="Lato"/>
                      </a:endParaRP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1" dirty="0">
                          <a:effectLst/>
                          <a:latin typeface="Lato"/>
                        </a:rPr>
                        <a:t>Tableau Online</a:t>
                      </a:r>
                      <a:endParaRPr lang="en-US" sz="1000" dirty="0">
                        <a:effectLst/>
                        <a:latin typeface="Lato"/>
                      </a:endParaRP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1" dirty="0">
                          <a:effectLst/>
                          <a:latin typeface="Lato"/>
                        </a:rPr>
                        <a:t>Tableau Public</a:t>
                      </a:r>
                      <a:endParaRPr lang="en-US" sz="1000" dirty="0">
                        <a:effectLst/>
                        <a:latin typeface="Lato"/>
                      </a:endParaRPr>
                    </a:p>
                  </a:txBody>
                  <a:tcPr marL="14564" marR="14564" marT="14564" marB="14564" anchor="ctr">
                    <a:lnL w="7620" cap="flat" cmpd="sng" algn="ctr">
                      <a:solidFill>
                        <a:srgbClr val="3C3C3B"/>
                      </a:solidFill>
                      <a:prstDash val="solid"/>
                      <a:round/>
                      <a:headEnd type="none" w="med" len="med"/>
                      <a:tailEnd type="none" w="med" len="med"/>
                    </a:lnL>
                    <a:lnB w="7620" cap="flat" cmpd="sng" algn="ctr">
                      <a:solidFill>
                        <a:srgbClr val="3C3C3B"/>
                      </a:solidFill>
                      <a:prstDash val="solid"/>
                      <a:round/>
                      <a:headEnd type="none" w="med" len="med"/>
                      <a:tailEnd type="none" w="med" len="med"/>
                    </a:lnB>
                  </a:tcPr>
                </a:tc>
                <a:extLst>
                  <a:ext uri="{0D108BD9-81ED-4DB2-BD59-A6C34878D82A}">
                    <a16:rowId xmlns:a16="http://schemas.microsoft.com/office/drawing/2014/main" xmlns="" val="160255331"/>
                  </a:ext>
                </a:extLst>
              </a:tr>
              <a:tr h="1597168">
                <a:tc>
                  <a:txBody>
                    <a:bodyPr/>
                    <a:lstStyle/>
                    <a:p>
                      <a:r>
                        <a:rPr lang="en-US" sz="1000" b="0" dirty="0">
                          <a:effectLst/>
                          <a:latin typeface="Lato"/>
                        </a:rPr>
                        <a:t>Limitations</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None.</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Most data sources must be extracted before workbooks can be published. Most non-cloud-based data sources must have extracts refreshed using Tableau Desktop on a local machine or through the </a:t>
                      </a:r>
                      <a:r>
                        <a:rPr lang="en-US" sz="1000" b="1" dirty="0">
                          <a:effectLst/>
                          <a:latin typeface="Lato"/>
                        </a:rPr>
                        <a:t>Tableau Online Sync Client</a:t>
                      </a:r>
                      <a:r>
                        <a:rPr lang="en-US" sz="1000" b="0" dirty="0">
                          <a:effectLst/>
                          <a:latin typeface="Lato"/>
                        </a:rPr>
                        <a:t>.</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All data must be extracted and each data source is limited to 15 million rows.</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621401903"/>
                  </a:ext>
                </a:extLst>
              </a:tr>
              <a:tr h="1493256">
                <a:tc>
                  <a:txBody>
                    <a:bodyPr/>
                    <a:lstStyle/>
                    <a:p>
                      <a:r>
                        <a:rPr lang="en-US" sz="1000" b="0" dirty="0">
                          <a:effectLst/>
                          <a:latin typeface="Lato"/>
                        </a:rPr>
                        <a:t>Security</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The Tableau Server administrator may create sites, projects, and users and adjust permissions for each.</a:t>
                      </a:r>
                    </a:p>
                    <a:p>
                      <a:r>
                        <a:rPr lang="en-US" sz="1000" b="0" dirty="0">
                          <a:effectLst/>
                          <a:latin typeface="Lato"/>
                        </a:rPr>
                        <a:t>Access to the underlying data can be restricted, and downloading of the workbook or data can be restricted.</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The Tableau Server administrator may create projects and users and adjust permissions for each.</a:t>
                      </a:r>
                    </a:p>
                    <a:p>
                      <a:r>
                        <a:rPr lang="en-US" sz="1000" b="0" dirty="0">
                          <a:effectLst/>
                          <a:latin typeface="Lato"/>
                        </a:rPr>
                        <a:t>Access to the underlying data can be restricted, and downloading of the workbook or data can be restricted.</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By default, anyone may download and view data; however, access to these options may be restricted by the author.</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1759388070"/>
                  </a:ext>
                </a:extLst>
              </a:tr>
              <a:tr h="973696">
                <a:tc>
                  <a:txBody>
                    <a:bodyPr/>
                    <a:lstStyle/>
                    <a:p>
                      <a:r>
                        <a:rPr lang="en-US" sz="1000" b="0" dirty="0">
                          <a:effectLst/>
                          <a:latin typeface="Lato"/>
                        </a:rPr>
                        <a:t>Good uses</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Internal dashboards and analytics and/or use across departments/ divisions/clients through multi-tenant sites.</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Internal dashboards and analytics, especially where most data sources are cloud-based. Sharing and collaboration with remote users.</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Sharing visualizations and dashboards using embedded views on public-facing websites or blogs.</a:t>
                      </a:r>
                    </a:p>
                  </a:txBody>
                  <a:tcPr marL="14564" marR="14564" marT="14564" marB="14564"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xmlns="" val="4108312212"/>
                  </a:ext>
                </a:extLst>
              </a:tr>
            </a:tbl>
          </a:graphicData>
        </a:graphic>
      </p:graphicFrame>
    </p:spTree>
    <p:extLst>
      <p:ext uri="{BB962C8B-B14F-4D97-AF65-F5344CB8AC3E}">
        <p14:creationId xmlns:p14="http://schemas.microsoft.com/office/powerpoint/2010/main" val="250193347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Publishing to Tableau Server and Tableau Online</a:t>
            </a:r>
          </a:p>
        </p:txBody>
      </p:sp>
      <p:pic>
        <p:nvPicPr>
          <p:cNvPr id="2" name="Picture 1">
            <a:extLst>
              <a:ext uri="{FF2B5EF4-FFF2-40B4-BE49-F238E27FC236}">
                <a16:creationId xmlns:a16="http://schemas.microsoft.com/office/drawing/2014/main" xmlns="" id="{BFA78058-C8E7-4091-9D5C-5AC717F486CD}"/>
              </a:ext>
            </a:extLst>
          </p:cNvPr>
          <p:cNvPicPr>
            <a:picLocks noChangeAspect="1"/>
          </p:cNvPicPr>
          <p:nvPr/>
        </p:nvPicPr>
        <p:blipFill rotWithShape="1">
          <a:blip r:embed="rId3"/>
          <a:srcRect l="30558" r="30558"/>
          <a:stretch/>
        </p:blipFill>
        <p:spPr>
          <a:xfrm>
            <a:off x="2867526" y="1064980"/>
            <a:ext cx="3408948" cy="3630112"/>
          </a:xfrm>
          <a:prstGeom prst="rect">
            <a:avLst/>
          </a:prstGeom>
        </p:spPr>
      </p:pic>
    </p:spTree>
    <p:extLst>
      <p:ext uri="{BB962C8B-B14F-4D97-AF65-F5344CB8AC3E}">
        <p14:creationId xmlns:p14="http://schemas.microsoft.com/office/powerpoint/2010/main" val="3750707016"/>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713</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FC3660A7-09F8-499D-B072-8FBD27853993}"/>
              </a:ext>
            </a:extLst>
          </p:cNvPr>
          <p:cNvPicPr>
            <a:picLocks noChangeAspect="1"/>
          </p:cNvPicPr>
          <p:nvPr/>
        </p:nvPicPr>
        <p:blipFill rotWithShape="1">
          <a:blip r:embed="rId3"/>
          <a:srcRect l="18318" r="18318"/>
          <a:stretch/>
        </p:blipFill>
        <p:spPr>
          <a:xfrm>
            <a:off x="2697624" y="0"/>
            <a:ext cx="3748751" cy="4695092"/>
          </a:xfrm>
          <a:prstGeom prst="rect">
            <a:avLst/>
          </a:prstGeom>
        </p:spPr>
      </p:pic>
    </p:spTree>
    <p:extLst>
      <p:ext uri="{BB962C8B-B14F-4D97-AF65-F5344CB8AC3E}">
        <p14:creationId xmlns:p14="http://schemas.microsoft.com/office/powerpoint/2010/main" val="3653519828"/>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Publishing to Tableau Server and Tableau Online</a:t>
            </a:r>
          </a:p>
        </p:txBody>
      </p:sp>
      <p:pic>
        <p:nvPicPr>
          <p:cNvPr id="2" name="Picture 1">
            <a:extLst>
              <a:ext uri="{FF2B5EF4-FFF2-40B4-BE49-F238E27FC236}">
                <a16:creationId xmlns:a16="http://schemas.microsoft.com/office/drawing/2014/main" xmlns="" id="{4111BE91-E495-4170-9D16-BE8AC0FE911F}"/>
              </a:ext>
            </a:extLst>
          </p:cNvPr>
          <p:cNvPicPr>
            <a:picLocks noChangeAspect="1"/>
          </p:cNvPicPr>
          <p:nvPr/>
        </p:nvPicPr>
        <p:blipFill>
          <a:blip r:embed="rId3"/>
          <a:stretch>
            <a:fillRect/>
          </a:stretch>
        </p:blipFill>
        <p:spPr>
          <a:xfrm>
            <a:off x="1134419" y="1027726"/>
            <a:ext cx="6875162" cy="3667366"/>
          </a:xfrm>
          <a:prstGeom prst="rect">
            <a:avLst/>
          </a:prstGeom>
        </p:spPr>
      </p:pic>
    </p:spTree>
    <p:extLst>
      <p:ext uri="{BB962C8B-B14F-4D97-AF65-F5344CB8AC3E}">
        <p14:creationId xmlns:p14="http://schemas.microsoft.com/office/powerpoint/2010/main" val="75368388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Interacting with Tableau Server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216362"/>
            <a:ext cx="8121759"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After a workbook is published to Tableau Server, other users will be able to view and interact with the visualizations and dashboards using a web browser. </a:t>
            </a:r>
          </a:p>
          <a:p>
            <a:pPr marL="342900" indent="-342900">
              <a:buFont typeface="Arial" panose="020B0604020202020204" pitchFamily="34" charset="0"/>
              <a:buChar char="•"/>
            </a:pPr>
            <a:r>
              <a:rPr lang="en-US" sz="2400" dirty="0"/>
              <a:t>Once logged in to Tableau Server, they will be able to browse content for which they have appropriate permissions. </a:t>
            </a:r>
          </a:p>
          <a:p>
            <a:pPr marL="342900" indent="-342900">
              <a:buFont typeface="Arial" panose="020B0604020202020204" pitchFamily="34" charset="0"/>
              <a:buChar char="•"/>
            </a:pPr>
            <a:r>
              <a:rPr lang="en-US" sz="2400" dirty="0"/>
              <a:t>These users will be able to use any features built into the dashboards, such as quick filters, parameters, actions, or drilldowns. </a:t>
            </a:r>
          </a:p>
        </p:txBody>
      </p:sp>
    </p:spTree>
    <p:extLst>
      <p:ext uri="{BB962C8B-B14F-4D97-AF65-F5344CB8AC3E}">
        <p14:creationId xmlns:p14="http://schemas.microsoft.com/office/powerpoint/2010/main" val="683460187"/>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Interacting with Tableau Server</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83836" y="2005443"/>
            <a:ext cx="8121759"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find a toolbar that includes several features:</a:t>
            </a:r>
          </a:p>
        </p:txBody>
      </p:sp>
      <p:pic>
        <p:nvPicPr>
          <p:cNvPr id="2" name="Picture 1">
            <a:extLst>
              <a:ext uri="{FF2B5EF4-FFF2-40B4-BE49-F238E27FC236}">
                <a16:creationId xmlns:a16="http://schemas.microsoft.com/office/drawing/2014/main" xmlns="" id="{189F2E01-65FC-416B-8B9C-498A6A514A8F}"/>
              </a:ext>
            </a:extLst>
          </p:cNvPr>
          <p:cNvPicPr>
            <a:picLocks noChangeAspect="1"/>
          </p:cNvPicPr>
          <p:nvPr/>
        </p:nvPicPr>
        <p:blipFill>
          <a:blip r:embed="rId3"/>
          <a:stretch>
            <a:fillRect/>
          </a:stretch>
        </p:blipFill>
        <p:spPr>
          <a:xfrm>
            <a:off x="1143000" y="2703688"/>
            <a:ext cx="6858000" cy="723900"/>
          </a:xfrm>
          <a:prstGeom prst="rect">
            <a:avLst/>
          </a:prstGeom>
        </p:spPr>
      </p:pic>
    </p:spTree>
    <p:extLst>
      <p:ext uri="{BB962C8B-B14F-4D97-AF65-F5344CB8AC3E}">
        <p14:creationId xmlns:p14="http://schemas.microsoft.com/office/powerpoint/2010/main" val="2345424672"/>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511120" y="1224383"/>
            <a:ext cx="8121759"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is an amazing platform for exploring, prepping, and cleaning your data as you create useful and meaningful visualizations and dashboards to understand and communicate key insights.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Throughout this course, we've considered how to connect to data—whether file-based, in an on-premises database, or in the cloud. </a:t>
            </a:r>
          </a:p>
        </p:txBody>
      </p:sp>
    </p:spTree>
    <p:extLst>
      <p:ext uri="{BB962C8B-B14F-4D97-AF65-F5344CB8AC3E}">
        <p14:creationId xmlns:p14="http://schemas.microsoft.com/office/powerpoint/2010/main" val="148267895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16</a:t>
            </a:r>
          </a:p>
        </p:txBody>
      </p:sp>
    </p:spTree>
    <p:extLst>
      <p:ext uri="{BB962C8B-B14F-4D97-AF65-F5344CB8AC3E}">
        <p14:creationId xmlns:p14="http://schemas.microsoft.com/office/powerpoint/2010/main" val="3432809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72</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70B0EB7D-A350-4E33-B7DC-F36FDCAA2C49}"/>
              </a:ext>
            </a:extLst>
          </p:cNvPr>
          <p:cNvPicPr>
            <a:picLocks noChangeAspect="1"/>
          </p:cNvPicPr>
          <p:nvPr/>
        </p:nvPicPr>
        <p:blipFill rotWithShape="1">
          <a:blip r:embed="rId3"/>
          <a:srcRect l="4726" r="13980"/>
          <a:stretch/>
        </p:blipFill>
        <p:spPr>
          <a:xfrm>
            <a:off x="1360170" y="125016"/>
            <a:ext cx="6423660" cy="4570076"/>
          </a:xfrm>
          <a:prstGeom prst="rect">
            <a:avLst/>
          </a:prstGeom>
        </p:spPr>
      </p:pic>
    </p:spTree>
    <p:extLst>
      <p:ext uri="{BB962C8B-B14F-4D97-AF65-F5344CB8AC3E}">
        <p14:creationId xmlns:p14="http://schemas.microsoft.com/office/powerpoint/2010/main" val="1676485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Certain data connections are made to data that is hosted in the cloud.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include Amazon RDS, Google BigQuery, Microsoft SQL Azure, Snowflake, Salesforce, Google Sheets, and many others</a:t>
            </a:r>
          </a:p>
        </p:txBody>
      </p:sp>
    </p:spTree>
    <p:extLst>
      <p:ext uri="{BB962C8B-B14F-4D97-AF65-F5344CB8AC3E}">
        <p14:creationId xmlns:p14="http://schemas.microsoft.com/office/powerpoint/2010/main" val="988184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5B681D98-9515-497B-B83E-A30AEF1A4F09}"/>
              </a:ext>
            </a:extLst>
          </p:cNvPr>
          <p:cNvPicPr>
            <a:picLocks noChangeAspect="1"/>
          </p:cNvPicPr>
          <p:nvPr/>
        </p:nvPicPr>
        <p:blipFill>
          <a:blip r:embed="rId3"/>
          <a:stretch>
            <a:fillRect/>
          </a:stretch>
        </p:blipFill>
        <p:spPr>
          <a:xfrm>
            <a:off x="995362" y="75467"/>
            <a:ext cx="7153275" cy="4619625"/>
          </a:xfrm>
          <a:prstGeom prst="rect">
            <a:avLst/>
          </a:prstGeom>
        </p:spPr>
      </p:pic>
    </p:spTree>
    <p:extLst>
      <p:ext uri="{BB962C8B-B14F-4D97-AF65-F5344CB8AC3E}">
        <p14:creationId xmlns:p14="http://schemas.microsoft.com/office/powerpoint/2010/main" val="2485319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5691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the Data Source name to rename it to Superstore (Google Sheets):</a:t>
            </a:r>
          </a:p>
        </p:txBody>
      </p:sp>
      <p:pic>
        <p:nvPicPr>
          <p:cNvPr id="2" name="Picture 1">
            <a:extLst>
              <a:ext uri="{FF2B5EF4-FFF2-40B4-BE49-F238E27FC236}">
                <a16:creationId xmlns:a16="http://schemas.microsoft.com/office/drawing/2014/main" xmlns="" id="{27D1433A-4A79-4832-9DF9-CA76B6F7FF8C}"/>
              </a:ext>
            </a:extLst>
          </p:cNvPr>
          <p:cNvPicPr>
            <a:picLocks noChangeAspect="1"/>
          </p:cNvPicPr>
          <p:nvPr/>
        </p:nvPicPr>
        <p:blipFill rotWithShape="1">
          <a:blip r:embed="rId3"/>
          <a:srcRect l="22480" r="22694"/>
          <a:stretch/>
        </p:blipFill>
        <p:spPr>
          <a:xfrm>
            <a:off x="1415154" y="2714663"/>
            <a:ext cx="6313692" cy="1458659"/>
          </a:xfrm>
          <a:prstGeom prst="rect">
            <a:avLst/>
          </a:prstGeom>
        </p:spPr>
      </p:pic>
    </p:spTree>
    <p:extLst>
      <p:ext uri="{BB962C8B-B14F-4D97-AF65-F5344CB8AC3E}">
        <p14:creationId xmlns:p14="http://schemas.microsoft.com/office/powerpoint/2010/main" val="212308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88512"/>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the purpose of this example, switch the connection option from Live to Extract. </a:t>
            </a:r>
          </a:p>
          <a:p>
            <a:pPr marL="342900" indent="-342900">
              <a:buFont typeface="Arial" panose="020B0604020202020204" pitchFamily="34" charset="0"/>
              <a:buChar char="•"/>
            </a:pPr>
            <a:r>
              <a:rPr lang="en-US" sz="2400" dirty="0"/>
              <a:t>When connecting to your own Google Sheets data, you may choose either Live or Extract:</a:t>
            </a:r>
          </a:p>
        </p:txBody>
      </p:sp>
      <p:pic>
        <p:nvPicPr>
          <p:cNvPr id="2" name="Picture 1">
            <a:extLst>
              <a:ext uri="{FF2B5EF4-FFF2-40B4-BE49-F238E27FC236}">
                <a16:creationId xmlns:a16="http://schemas.microsoft.com/office/drawing/2014/main" xmlns="" id="{8B2008C0-6CB4-4106-9A72-A9AB5A5A48E5}"/>
              </a:ext>
            </a:extLst>
          </p:cNvPr>
          <p:cNvPicPr>
            <a:picLocks noChangeAspect="1"/>
          </p:cNvPicPr>
          <p:nvPr/>
        </p:nvPicPr>
        <p:blipFill rotWithShape="1">
          <a:blip r:embed="rId3"/>
          <a:srcRect l="18359" r="19326"/>
          <a:stretch/>
        </p:blipFill>
        <p:spPr>
          <a:xfrm>
            <a:off x="2000309" y="3144954"/>
            <a:ext cx="5143382" cy="1183206"/>
          </a:xfrm>
          <a:prstGeom prst="rect">
            <a:avLst/>
          </a:prstGeom>
        </p:spPr>
      </p:pic>
    </p:spTree>
    <p:extLst>
      <p:ext uri="{BB962C8B-B14F-4D97-AF65-F5344CB8AC3E}">
        <p14:creationId xmlns:p14="http://schemas.microsoft.com/office/powerpoint/2010/main" val="3694043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77</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8" y="47702"/>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Create a filled map of Profit by State, with Profit defining the Color and Label:</a:t>
            </a:r>
          </a:p>
        </p:txBody>
      </p:sp>
      <p:pic>
        <p:nvPicPr>
          <p:cNvPr id="2" name="Picture 1">
            <a:extLst>
              <a:ext uri="{FF2B5EF4-FFF2-40B4-BE49-F238E27FC236}">
                <a16:creationId xmlns:a16="http://schemas.microsoft.com/office/drawing/2014/main" xmlns="" id="{406B998D-2C13-4BB2-85D8-612F1746E337}"/>
              </a:ext>
            </a:extLst>
          </p:cNvPr>
          <p:cNvPicPr>
            <a:picLocks noChangeAspect="1"/>
          </p:cNvPicPr>
          <p:nvPr/>
        </p:nvPicPr>
        <p:blipFill rotWithShape="1">
          <a:blip r:embed="rId3"/>
          <a:srcRect l="7013" t="527" r="7333" b="1100"/>
          <a:stretch/>
        </p:blipFill>
        <p:spPr>
          <a:xfrm>
            <a:off x="1512569" y="778412"/>
            <a:ext cx="6118861" cy="3916680"/>
          </a:xfrm>
          <a:prstGeom prst="rect">
            <a:avLst/>
          </a:prstGeom>
        </p:spPr>
      </p:pic>
    </p:spTree>
    <p:extLst>
      <p:ext uri="{BB962C8B-B14F-4D97-AF65-F5344CB8AC3E}">
        <p14:creationId xmlns:p14="http://schemas.microsoft.com/office/powerpoint/2010/main" val="730452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Managing data source metadata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19877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 sources in Tableau store information about the connection(s). </a:t>
            </a:r>
          </a:p>
          <a:p>
            <a:pPr marL="342900" indent="-342900">
              <a:buFont typeface="Arial" panose="020B0604020202020204" pitchFamily="34" charset="0"/>
              <a:buChar char="•"/>
            </a:pPr>
            <a:r>
              <a:rPr lang="en-US" sz="2400" dirty="0"/>
              <a:t>In addition to the connection itself (for example, database server name, database, and/or filenames), the data source also contains information about all the fields available (such as field name, data type, default format, comments, and aliases). </a:t>
            </a:r>
          </a:p>
          <a:p>
            <a:pPr marL="342900" indent="-342900">
              <a:buFont typeface="Arial" panose="020B0604020202020204" pitchFamily="34" charset="0"/>
              <a:buChar char="•"/>
            </a:pPr>
            <a:r>
              <a:rPr lang="en-US" sz="2400" dirty="0"/>
              <a:t>Often, this data about the data is referred to as metadata.</a:t>
            </a:r>
          </a:p>
        </p:txBody>
      </p:sp>
    </p:spTree>
    <p:extLst>
      <p:ext uri="{BB962C8B-B14F-4D97-AF65-F5344CB8AC3E}">
        <p14:creationId xmlns:p14="http://schemas.microsoft.com/office/powerpoint/2010/main" val="322259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Managing data source metadata</a:t>
            </a:r>
          </a:p>
        </p:txBody>
      </p:sp>
      <p:pic>
        <p:nvPicPr>
          <p:cNvPr id="2" name="Picture 1">
            <a:extLst>
              <a:ext uri="{FF2B5EF4-FFF2-40B4-BE49-F238E27FC236}">
                <a16:creationId xmlns:a16="http://schemas.microsoft.com/office/drawing/2014/main" xmlns="" id="{A53111A1-5ED8-44E5-82D8-071DD495CDE3}"/>
              </a:ext>
            </a:extLst>
          </p:cNvPr>
          <p:cNvPicPr>
            <a:picLocks noChangeAspect="1"/>
          </p:cNvPicPr>
          <p:nvPr/>
        </p:nvPicPr>
        <p:blipFill rotWithShape="1">
          <a:blip r:embed="rId3"/>
          <a:srcRect l="8853" r="8997"/>
          <a:stretch/>
        </p:blipFill>
        <p:spPr>
          <a:xfrm>
            <a:off x="2036309" y="928697"/>
            <a:ext cx="5071381" cy="3728305"/>
          </a:xfrm>
          <a:prstGeom prst="rect">
            <a:avLst/>
          </a:prstGeom>
        </p:spPr>
      </p:pic>
    </p:spTree>
    <p:extLst>
      <p:ext uri="{BB962C8B-B14F-4D97-AF65-F5344CB8AC3E}">
        <p14:creationId xmlns:p14="http://schemas.microsoft.com/office/powerpoint/2010/main" val="1267328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6A0E697E-05C1-4932-A890-4C038D3E141D}"/>
              </a:ext>
            </a:extLst>
          </p:cNvPr>
          <p:cNvPicPr>
            <a:picLocks noChangeAspect="1"/>
          </p:cNvPicPr>
          <p:nvPr/>
        </p:nvPicPr>
        <p:blipFill>
          <a:blip r:embed="rId3"/>
          <a:stretch>
            <a:fillRect/>
          </a:stretch>
        </p:blipFill>
        <p:spPr>
          <a:xfrm>
            <a:off x="623887" y="180242"/>
            <a:ext cx="7896225" cy="4514850"/>
          </a:xfrm>
          <a:prstGeom prst="rect">
            <a:avLst/>
          </a:prstGeom>
        </p:spPr>
      </p:pic>
    </p:spTree>
    <p:extLst>
      <p:ext uri="{BB962C8B-B14F-4D97-AF65-F5344CB8AC3E}">
        <p14:creationId xmlns:p14="http://schemas.microsoft.com/office/powerpoint/2010/main" val="25979394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80</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8676C488-2E8D-4416-A28C-2763D87C1F4E}"/>
              </a:ext>
            </a:extLst>
          </p:cNvPr>
          <p:cNvPicPr>
            <a:picLocks noChangeAspect="1"/>
          </p:cNvPicPr>
          <p:nvPr/>
        </p:nvPicPr>
        <p:blipFill>
          <a:blip r:embed="rId3"/>
          <a:stretch>
            <a:fillRect/>
          </a:stretch>
        </p:blipFill>
        <p:spPr>
          <a:xfrm>
            <a:off x="587825" y="139142"/>
            <a:ext cx="7968349" cy="4423333"/>
          </a:xfrm>
          <a:prstGeom prst="rect">
            <a:avLst/>
          </a:prstGeom>
        </p:spPr>
      </p:pic>
    </p:spTree>
    <p:extLst>
      <p:ext uri="{BB962C8B-B14F-4D97-AF65-F5344CB8AC3E}">
        <p14:creationId xmlns:p14="http://schemas.microsoft.com/office/powerpoint/2010/main" val="1380606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Working with extracts instead of live connections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10200" y="1697807"/>
            <a:ext cx="351222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Extracts extend the way in which Tableau works with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the following diagram:</a:t>
            </a:r>
          </a:p>
        </p:txBody>
      </p:sp>
      <p:pic>
        <p:nvPicPr>
          <p:cNvPr id="2" name="Picture 1">
            <a:extLst>
              <a:ext uri="{FF2B5EF4-FFF2-40B4-BE49-F238E27FC236}">
                <a16:creationId xmlns:a16="http://schemas.microsoft.com/office/drawing/2014/main" xmlns="" id="{625449DD-028E-4BEE-93F7-CEF42E7D7D58}"/>
              </a:ext>
            </a:extLst>
          </p:cNvPr>
          <p:cNvPicPr>
            <a:picLocks noChangeAspect="1"/>
          </p:cNvPicPr>
          <p:nvPr/>
        </p:nvPicPr>
        <p:blipFill rotWithShape="1">
          <a:blip r:embed="rId3"/>
          <a:srcRect l="15849" t="885" r="15983" b="3363"/>
          <a:stretch/>
        </p:blipFill>
        <p:spPr>
          <a:xfrm>
            <a:off x="5192889" y="1044169"/>
            <a:ext cx="3421475" cy="3650923"/>
          </a:xfrm>
          <a:prstGeom prst="rect">
            <a:avLst/>
          </a:prstGeom>
        </p:spPr>
      </p:pic>
    </p:spTree>
    <p:extLst>
      <p:ext uri="{BB962C8B-B14F-4D97-AF65-F5344CB8AC3E}">
        <p14:creationId xmlns:p14="http://schemas.microsoft.com/office/powerpoint/2010/main" val="1968446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extracts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8" y="14155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Extract on the Data Source screen as follows. The Edit... link will allow you to configure the extract:</a:t>
            </a:r>
          </a:p>
        </p:txBody>
      </p:sp>
      <p:pic>
        <p:nvPicPr>
          <p:cNvPr id="2" name="Picture 1">
            <a:extLst>
              <a:ext uri="{FF2B5EF4-FFF2-40B4-BE49-F238E27FC236}">
                <a16:creationId xmlns:a16="http://schemas.microsoft.com/office/drawing/2014/main" xmlns="" id="{1BCDE624-E6F4-4B42-81F6-332D39767A5E}"/>
              </a:ext>
            </a:extLst>
          </p:cNvPr>
          <p:cNvPicPr>
            <a:picLocks noChangeAspect="1"/>
          </p:cNvPicPr>
          <p:nvPr/>
        </p:nvPicPr>
        <p:blipFill rotWithShape="1">
          <a:blip r:embed="rId3"/>
          <a:srcRect l="30521" r="30372"/>
          <a:stretch/>
        </p:blipFill>
        <p:spPr>
          <a:xfrm>
            <a:off x="2158285" y="2533353"/>
            <a:ext cx="4827429" cy="1674915"/>
          </a:xfrm>
          <a:prstGeom prst="rect">
            <a:avLst/>
          </a:prstGeom>
        </p:spPr>
      </p:pic>
    </p:spTree>
    <p:extLst>
      <p:ext uri="{BB962C8B-B14F-4D97-AF65-F5344CB8AC3E}">
        <p14:creationId xmlns:p14="http://schemas.microsoft.com/office/powerpoint/2010/main" val="10320907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extracts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259680" y="1419758"/>
            <a:ext cx="4434240"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the data source from the Data menu, or right-click the data source on the data pane and select Extract data. </a:t>
            </a:r>
          </a:p>
          <a:p>
            <a:pPr marL="342900" indent="-342900">
              <a:buFont typeface="Arial" panose="020B0604020202020204" pitchFamily="34" charset="0"/>
              <a:buChar char="•"/>
            </a:pPr>
            <a:r>
              <a:rPr lang="en-US" sz="2400" dirty="0"/>
              <a:t>You will be given a chance to set configuration options for the extract, as demonstrated in the following screenshot:</a:t>
            </a:r>
          </a:p>
        </p:txBody>
      </p:sp>
      <p:pic>
        <p:nvPicPr>
          <p:cNvPr id="2" name="Picture 1">
            <a:extLst>
              <a:ext uri="{FF2B5EF4-FFF2-40B4-BE49-F238E27FC236}">
                <a16:creationId xmlns:a16="http://schemas.microsoft.com/office/drawing/2014/main" xmlns="" id="{438CDD61-B8A4-4043-9079-5B5FBA0DAC74}"/>
              </a:ext>
            </a:extLst>
          </p:cNvPr>
          <p:cNvPicPr>
            <a:picLocks noChangeAspect="1"/>
          </p:cNvPicPr>
          <p:nvPr/>
        </p:nvPicPr>
        <p:blipFill rotWithShape="1">
          <a:blip r:embed="rId3"/>
          <a:srcRect l="25078" r="25202"/>
          <a:stretch/>
        </p:blipFill>
        <p:spPr>
          <a:xfrm>
            <a:off x="4935439" y="1419758"/>
            <a:ext cx="3743141" cy="2966838"/>
          </a:xfrm>
          <a:prstGeom prst="rect">
            <a:avLst/>
          </a:prstGeom>
        </p:spPr>
      </p:pic>
    </p:spTree>
    <p:extLst>
      <p:ext uri="{BB962C8B-B14F-4D97-AF65-F5344CB8AC3E}">
        <p14:creationId xmlns:p14="http://schemas.microsoft.com/office/powerpoint/2010/main" val="13358965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84</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0BD21499-6337-4DE1-98BD-CB3BA211BD8C}"/>
              </a:ext>
            </a:extLst>
          </p:cNvPr>
          <p:cNvPicPr>
            <a:picLocks noChangeAspect="1"/>
          </p:cNvPicPr>
          <p:nvPr/>
        </p:nvPicPr>
        <p:blipFill rotWithShape="1">
          <a:blip r:embed="rId3"/>
          <a:srcRect l="14947" r="14794"/>
          <a:stretch/>
        </p:blipFill>
        <p:spPr>
          <a:xfrm>
            <a:off x="2982624" y="0"/>
            <a:ext cx="3178751" cy="4695092"/>
          </a:xfrm>
          <a:prstGeom prst="rect">
            <a:avLst/>
          </a:prstGeom>
        </p:spPr>
      </p:pic>
    </p:spTree>
    <p:extLst>
      <p:ext uri="{BB962C8B-B14F-4D97-AF65-F5344CB8AC3E}">
        <p14:creationId xmlns:p14="http://schemas.microsoft.com/office/powerpoint/2010/main" val="26999247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Performance</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633118"/>
            <a:ext cx="7596822" cy="2597506"/>
          </a:xfrm>
          <a:prstGeom prst="rect">
            <a:avLst/>
          </a:prstGeom>
        </p:spPr>
        <p:txBody>
          <a:bodyPr vert="horz" wrap="square" lIns="0" tIns="12065" rIns="0" bIns="0" rtlCol="0">
            <a:spAutoFit/>
          </a:bodyPr>
          <a:lstStyle/>
          <a:p>
            <a:r>
              <a:rPr lang="en-US" sz="2400" dirty="0"/>
              <a:t>There are two types of extracts in Tableau: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Data Extracts (.tde files): prior to Tableau 10.5, these were the only type of extract available.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Hyper (.hyper files) are available in Tableau 10.5 or later.</a:t>
            </a:r>
          </a:p>
        </p:txBody>
      </p:sp>
    </p:spTree>
    <p:extLst>
      <p:ext uri="{BB962C8B-B14F-4D97-AF65-F5344CB8AC3E}">
        <p14:creationId xmlns:p14="http://schemas.microsoft.com/office/powerpoint/2010/main" val="1002157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Portability and security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2762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say that your data is hosted on a database server accessible only from inside your office network. </a:t>
            </a:r>
          </a:p>
          <a:p>
            <a:pPr marL="342900" indent="-342900">
              <a:buFont typeface="Arial" panose="020B0604020202020204" pitchFamily="34" charset="0"/>
              <a:buChar char="•"/>
            </a:pPr>
            <a:r>
              <a:rPr lang="en-US" sz="2400" dirty="0"/>
              <a:t>Normally, you'd have to be onsite or using a VPN to work with the data. </a:t>
            </a:r>
          </a:p>
          <a:p>
            <a:pPr marL="342900" indent="-342900">
              <a:buFont typeface="Arial" panose="020B0604020202020204" pitchFamily="34" charset="0"/>
              <a:buChar char="•"/>
            </a:pPr>
            <a:r>
              <a:rPr lang="en-US" sz="2400" dirty="0"/>
              <a:t>Even cloud-based data sources require an internet connection. </a:t>
            </a:r>
          </a:p>
          <a:p>
            <a:pPr marL="342900" indent="-342900">
              <a:buFont typeface="Arial" panose="020B0604020202020204" pitchFamily="34" charset="0"/>
              <a:buChar char="•"/>
            </a:pPr>
            <a:r>
              <a:rPr lang="en-US" sz="2400" dirty="0"/>
              <a:t>With an extract, you can take the data with you and work offline.</a:t>
            </a:r>
          </a:p>
        </p:txBody>
      </p:sp>
    </p:spTree>
    <p:extLst>
      <p:ext uri="{BB962C8B-B14F-4D97-AF65-F5344CB8AC3E}">
        <p14:creationId xmlns:p14="http://schemas.microsoft.com/office/powerpoint/2010/main" val="1428731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When to use an extract</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should consider various factors when determining whether to use an extract.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some cases, you won't have an option (for example, OLAP requires a live connection and some cloud-based data sources require an extract).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other cases, you'll want to evaluate your options.</a:t>
            </a:r>
          </a:p>
        </p:txBody>
      </p:sp>
    </p:spTree>
    <p:extLst>
      <p:ext uri="{BB962C8B-B14F-4D97-AF65-F5344CB8AC3E}">
        <p14:creationId xmlns:p14="http://schemas.microsoft.com/office/powerpoint/2010/main" val="2648312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 Source Filters are applied before all other filters and are useful when you want to limit your analysis to a subset of data. These filters are applied before any other filters.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Extract Filters limit the data that is stored in an extract (.tde or .hyper). Data source filters are often converted into extract filters if they are present when you extract the data.</a:t>
            </a:r>
          </a:p>
        </p:txBody>
      </p:sp>
    </p:spTree>
    <p:extLst>
      <p:ext uri="{BB962C8B-B14F-4D97-AF65-F5344CB8AC3E}">
        <p14:creationId xmlns:p14="http://schemas.microsoft.com/office/powerpoint/2010/main" val="3942946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8" y="1347759"/>
            <a:ext cx="7596822" cy="2228174"/>
          </a:xfrm>
          <a:prstGeom prst="rect">
            <a:avLst/>
          </a:prstGeom>
        </p:spPr>
        <p:txBody>
          <a:bodyPr vert="horz" wrap="square" lIns="0" tIns="12065" rIns="0" bIns="0" rtlCol="0">
            <a:spAutoFit/>
          </a:bodyPr>
          <a:lstStyle/>
          <a:p>
            <a:r>
              <a:rPr lang="en-US" sz="2400" dirty="0"/>
              <a:t>Additionally, you can apply filters to one or more views using one of the following techniques:</a:t>
            </a:r>
          </a:p>
          <a:p>
            <a:pPr marL="342900" indent="-342900">
              <a:buFont typeface="Arial" panose="020B0604020202020204" pitchFamily="34" charset="0"/>
              <a:buChar char="•"/>
            </a:pPr>
            <a:r>
              <a:rPr lang="en-US" sz="2400" dirty="0"/>
              <a:t>Drag and drop fields from the data pane to the Filters shelf.</a:t>
            </a:r>
          </a:p>
          <a:p>
            <a:pPr marL="342900" indent="-342900">
              <a:buFont typeface="Arial" panose="020B0604020202020204" pitchFamily="34" charset="0"/>
              <a:buChar char="•"/>
            </a:pPr>
            <a:r>
              <a:rPr lang="en-US" sz="2400" dirty="0"/>
              <a:t>Select one or more marks or headers in a view and then select Keep Only or Exclude, as shown here:</a:t>
            </a:r>
          </a:p>
        </p:txBody>
      </p:sp>
      <p:pic>
        <p:nvPicPr>
          <p:cNvPr id="2" name="Picture 1">
            <a:extLst>
              <a:ext uri="{FF2B5EF4-FFF2-40B4-BE49-F238E27FC236}">
                <a16:creationId xmlns:a16="http://schemas.microsoft.com/office/drawing/2014/main" xmlns="" id="{5F4E697B-A1C7-4BDB-A30C-6A4E9B63289B}"/>
              </a:ext>
            </a:extLst>
          </p:cNvPr>
          <p:cNvPicPr>
            <a:picLocks noChangeAspect="1"/>
          </p:cNvPicPr>
          <p:nvPr/>
        </p:nvPicPr>
        <p:blipFill rotWithShape="1">
          <a:blip r:embed="rId3"/>
          <a:srcRect l="28936" t="-9048" r="28711" b="-47143"/>
          <a:stretch/>
        </p:blipFill>
        <p:spPr>
          <a:xfrm>
            <a:off x="2991309" y="3840480"/>
            <a:ext cx="3161381" cy="685800"/>
          </a:xfrm>
          <a:prstGeom prst="rect">
            <a:avLst/>
          </a:prstGeom>
        </p:spPr>
      </p:pic>
    </p:spTree>
    <p:extLst>
      <p:ext uri="{BB962C8B-B14F-4D97-AF65-F5344CB8AC3E}">
        <p14:creationId xmlns:p14="http://schemas.microsoft.com/office/powerpoint/2010/main" val="3075005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a:t>
            </a:fld>
            <a:endParaRPr dirty="0">
              <a:uFillTx/>
              <a:latin typeface="Calibri Light"/>
              <a:cs typeface="Calibri Light"/>
            </a:endParaRPr>
          </a:p>
        </p:txBody>
      </p:sp>
      <p:pic>
        <p:nvPicPr>
          <p:cNvPr id="2" name="Picture 1">
            <a:extLst>
              <a:ext uri="{FF2B5EF4-FFF2-40B4-BE49-F238E27FC236}">
                <a16:creationId xmlns:a16="http://schemas.microsoft.com/office/drawing/2014/main" xmlns="" id="{ABC9FE1F-881B-4874-B472-6EF490D1F1BA}"/>
              </a:ext>
            </a:extLst>
          </p:cNvPr>
          <p:cNvPicPr>
            <a:picLocks noChangeAspect="1"/>
          </p:cNvPicPr>
          <p:nvPr/>
        </p:nvPicPr>
        <p:blipFill>
          <a:blip r:embed="rId3"/>
          <a:stretch>
            <a:fillRect/>
          </a:stretch>
        </p:blipFill>
        <p:spPr>
          <a:xfrm>
            <a:off x="855266" y="83087"/>
            <a:ext cx="7433467" cy="4612005"/>
          </a:xfrm>
          <a:prstGeom prst="rect">
            <a:avLst/>
          </a:prstGeom>
        </p:spPr>
      </p:pic>
    </p:spTree>
    <p:extLst>
      <p:ext uri="{BB962C8B-B14F-4D97-AF65-F5344CB8AC3E}">
        <p14:creationId xmlns:p14="http://schemas.microsoft.com/office/powerpoint/2010/main" val="224150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1948042"/>
            <a:ext cx="3406140" cy="1003575"/>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discrete (blue) fields</a:t>
            </a:r>
          </a:p>
        </p:txBody>
      </p:sp>
      <p:pic>
        <p:nvPicPr>
          <p:cNvPr id="2" name="Picture 1">
            <a:extLst>
              <a:ext uri="{FF2B5EF4-FFF2-40B4-BE49-F238E27FC236}">
                <a16:creationId xmlns:a16="http://schemas.microsoft.com/office/drawing/2014/main" xmlns="" id="{2DCC5F95-9B06-4B29-A4B4-ACE9B69ABA80}"/>
              </a:ext>
            </a:extLst>
          </p:cNvPr>
          <p:cNvPicPr>
            <a:picLocks noChangeAspect="1"/>
          </p:cNvPicPr>
          <p:nvPr/>
        </p:nvPicPr>
        <p:blipFill rotWithShape="1">
          <a:blip r:embed="rId3"/>
          <a:srcRect l="19773" r="19880"/>
          <a:stretch/>
        </p:blipFill>
        <p:spPr>
          <a:xfrm>
            <a:off x="4404360" y="344805"/>
            <a:ext cx="4305300" cy="4210050"/>
          </a:xfrm>
          <a:prstGeom prst="rect">
            <a:avLst/>
          </a:prstGeom>
        </p:spPr>
      </p:pic>
    </p:spTree>
    <p:extLst>
      <p:ext uri="{BB962C8B-B14F-4D97-AF65-F5344CB8AC3E}">
        <p14:creationId xmlns:p14="http://schemas.microsoft.com/office/powerpoint/2010/main" val="2048084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continuous (green) fields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483372" y="1328475"/>
            <a:ext cx="4378187"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If you drop a continuous dimension onto the Filters shelf, you'll get a different set of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Often, you will first be prompted as to how you want to filter the field, as follows:</a:t>
            </a:r>
          </a:p>
        </p:txBody>
      </p:sp>
      <p:pic>
        <p:nvPicPr>
          <p:cNvPr id="2" name="Picture 1">
            <a:extLst>
              <a:ext uri="{FF2B5EF4-FFF2-40B4-BE49-F238E27FC236}">
                <a16:creationId xmlns:a16="http://schemas.microsoft.com/office/drawing/2014/main" xmlns="" id="{27288699-41E7-4A57-BF2B-690FFFE60177}"/>
              </a:ext>
            </a:extLst>
          </p:cNvPr>
          <p:cNvPicPr>
            <a:picLocks noChangeAspect="1"/>
          </p:cNvPicPr>
          <p:nvPr/>
        </p:nvPicPr>
        <p:blipFill rotWithShape="1">
          <a:blip r:embed="rId3"/>
          <a:srcRect l="25287" r="26207"/>
          <a:stretch/>
        </p:blipFill>
        <p:spPr>
          <a:xfrm>
            <a:off x="5330049" y="1225981"/>
            <a:ext cx="3215640" cy="3171825"/>
          </a:xfrm>
          <a:prstGeom prst="rect">
            <a:avLst/>
          </a:prstGeom>
        </p:spPr>
      </p:pic>
    </p:spTree>
    <p:extLst>
      <p:ext uri="{BB962C8B-B14F-4D97-AF65-F5344CB8AC3E}">
        <p14:creationId xmlns:p14="http://schemas.microsoft.com/office/powerpoint/2010/main" val="3721688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continuous (green) fields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609900" y="1058739"/>
            <a:ext cx="7924200" cy="935513"/>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Once you've made a selection (or if the selection wasn't applicable for the field selected), you will be given another interface for setting the actual filter, as follows:</a:t>
            </a:r>
          </a:p>
        </p:txBody>
      </p:sp>
      <p:pic>
        <p:nvPicPr>
          <p:cNvPr id="2" name="Picture 1">
            <a:extLst>
              <a:ext uri="{FF2B5EF4-FFF2-40B4-BE49-F238E27FC236}">
                <a16:creationId xmlns:a16="http://schemas.microsoft.com/office/drawing/2014/main" xmlns="" id="{80A1B444-C5EB-4A3E-95CF-D61DA98852AA}"/>
              </a:ext>
            </a:extLst>
          </p:cNvPr>
          <p:cNvPicPr>
            <a:picLocks noChangeAspect="1"/>
          </p:cNvPicPr>
          <p:nvPr/>
        </p:nvPicPr>
        <p:blipFill rotWithShape="1">
          <a:blip r:embed="rId3"/>
          <a:srcRect l="7413" r="7678"/>
          <a:stretch/>
        </p:blipFill>
        <p:spPr>
          <a:xfrm>
            <a:off x="2718129" y="2124295"/>
            <a:ext cx="3707742" cy="2570797"/>
          </a:xfrm>
          <a:prstGeom prst="rect">
            <a:avLst/>
          </a:prstGeom>
        </p:spPr>
      </p:pic>
    </p:spTree>
    <p:extLst>
      <p:ext uri="{BB962C8B-B14F-4D97-AF65-F5344CB8AC3E}">
        <p14:creationId xmlns:p14="http://schemas.microsoft.com/office/powerpoint/2010/main" val="11978753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dates</a:t>
            </a:r>
          </a:p>
        </p:txBody>
      </p:sp>
      <p:pic>
        <p:nvPicPr>
          <p:cNvPr id="2" name="Picture 1">
            <a:extLst>
              <a:ext uri="{FF2B5EF4-FFF2-40B4-BE49-F238E27FC236}">
                <a16:creationId xmlns:a16="http://schemas.microsoft.com/office/drawing/2014/main" xmlns="" id="{7BA0B2DE-8A16-4EE6-9732-C7C394890A84}"/>
              </a:ext>
            </a:extLst>
          </p:cNvPr>
          <p:cNvPicPr>
            <a:picLocks noChangeAspect="1"/>
          </p:cNvPicPr>
          <p:nvPr/>
        </p:nvPicPr>
        <p:blipFill rotWithShape="1">
          <a:blip r:embed="rId3"/>
          <a:srcRect l="19074" r="19655"/>
          <a:stretch/>
        </p:blipFill>
        <p:spPr>
          <a:xfrm>
            <a:off x="2804160" y="998128"/>
            <a:ext cx="3535680" cy="3696964"/>
          </a:xfrm>
          <a:prstGeom prst="rect">
            <a:avLst/>
          </a:prstGeom>
        </p:spPr>
      </p:pic>
    </p:spTree>
    <p:extLst>
      <p:ext uri="{BB962C8B-B14F-4D97-AF65-F5344CB8AC3E}">
        <p14:creationId xmlns:p14="http://schemas.microsoft.com/office/powerpoint/2010/main" val="602261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lesson covered key concepts of how Tableau works with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Although you will not usually be concerned with what queries Tableau generates to query underlying data engines, having a solid understanding of Tableau's paradigm will greatly aid you as you analyze data.</a:t>
            </a:r>
          </a:p>
        </p:txBody>
      </p:sp>
    </p:spTree>
    <p:extLst>
      <p:ext uri="{BB962C8B-B14F-4D97-AF65-F5344CB8AC3E}">
        <p14:creationId xmlns:p14="http://schemas.microsoft.com/office/powerpoint/2010/main" val="3250473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95</a:t>
            </a:fld>
            <a:endParaRPr dirty="0">
              <a:uFillTx/>
              <a:latin typeface="Calibri Light"/>
              <a:cs typeface="Calibri Light"/>
            </a:endParaRP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2</a:t>
            </a:r>
          </a:p>
        </p:txBody>
      </p:sp>
    </p:spTree>
    <p:extLst>
      <p:ext uri="{BB962C8B-B14F-4D97-AF65-F5344CB8AC3E}">
        <p14:creationId xmlns:p14="http://schemas.microsoft.com/office/powerpoint/2010/main" val="1530945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7" name="object 2">
            <a:extLst>
              <a:ext uri="{FF2B5EF4-FFF2-40B4-BE49-F238E27FC236}">
                <a16:creationId xmlns:a16="http://schemas.microsoft.com/office/drawing/2014/main" xmlns=""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3. Moving Beyond Basic Visualizations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664" y="4411488"/>
            <a:ext cx="1047268" cy="389533"/>
          </a:xfrm>
          <a:prstGeom prst="rect">
            <a:avLst/>
          </a:prstGeom>
        </p:spPr>
      </p:pic>
    </p:spTree>
    <p:extLst>
      <p:ext uri="{BB962C8B-B14F-4D97-AF65-F5344CB8AC3E}">
        <p14:creationId xmlns:p14="http://schemas.microsoft.com/office/powerpoint/2010/main" val="3858525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Moving Beyond Basic Visualizations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In this lesson, visualizations will fall under the following major categories: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Comparison</a:t>
            </a:r>
          </a:p>
          <a:p>
            <a:pPr marL="342900" indent="-342900">
              <a:buFont typeface="Arial" panose="020B0604020202020204" pitchFamily="34" charset="0"/>
              <a:buChar char="•"/>
            </a:pPr>
            <a:r>
              <a:rPr lang="en-US" sz="2400" dirty="0"/>
              <a:t>Dates and times</a:t>
            </a:r>
          </a:p>
          <a:p>
            <a:pPr marL="342900" indent="-342900">
              <a:buFont typeface="Arial" panose="020B0604020202020204" pitchFamily="34" charset="0"/>
              <a:buChar char="•"/>
            </a:pPr>
            <a:r>
              <a:rPr lang="en-US" sz="2400" dirty="0"/>
              <a:t>Relating parts of the data to the whole</a:t>
            </a:r>
          </a:p>
          <a:p>
            <a:pPr marL="342900" indent="-342900">
              <a:buFont typeface="Arial" panose="020B0604020202020204" pitchFamily="34" charset="0"/>
              <a:buChar char="•"/>
            </a:pPr>
            <a:r>
              <a:rPr lang="en-US" sz="2400" dirty="0"/>
              <a:t>Distributions</a:t>
            </a:r>
          </a:p>
          <a:p>
            <a:pPr marL="342900" indent="-342900">
              <a:buFont typeface="Arial" panose="020B0604020202020204" pitchFamily="34" charset="0"/>
              <a:buChar char="•"/>
            </a:pPr>
            <a:r>
              <a:rPr lang="en-US" sz="2400" dirty="0"/>
              <a:t>Multiple axes</a:t>
            </a:r>
          </a:p>
        </p:txBody>
      </p:sp>
    </p:spTree>
    <p:extLst>
      <p:ext uri="{BB962C8B-B14F-4D97-AF65-F5344CB8AC3E}">
        <p14:creationId xmlns:p14="http://schemas.microsoft.com/office/powerpoint/2010/main" val="15356079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Comparing values</a:t>
            </a:r>
          </a:p>
        </p:txBody>
      </p:sp>
      <p:sp>
        <p:nvSpPr>
          <p:cNvPr id="4" name="object 2">
            <a:extLst>
              <a:ext uri="{FF2B5EF4-FFF2-40B4-BE49-F238E27FC236}">
                <a16:creationId xmlns:a16="http://schemas.microsoft.com/office/drawing/2014/main" xmlns=""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Often, you will want to compare the differences between measured values across different categories. You might find yourself asking the following questions: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many customers did each store serve?</a:t>
            </a:r>
          </a:p>
          <a:p>
            <a:pPr marL="342900" indent="-342900">
              <a:buFont typeface="Arial" panose="020B0604020202020204" pitchFamily="34" charset="0"/>
              <a:buChar char="•"/>
            </a:pPr>
            <a:r>
              <a:rPr lang="en-US" sz="2400" dirty="0"/>
              <a:t>How much energy did each wind farm produce?</a:t>
            </a:r>
          </a:p>
          <a:p>
            <a:pPr marL="342900" indent="-342900">
              <a:buFont typeface="Arial" panose="020B0604020202020204" pitchFamily="34" charset="0"/>
              <a:buChar char="•"/>
            </a:pPr>
            <a:r>
              <a:rPr lang="en-US" sz="2400" dirty="0"/>
              <a:t>How many patients did each doctor see?</a:t>
            </a:r>
          </a:p>
        </p:txBody>
      </p:sp>
    </p:spTree>
    <p:extLst>
      <p:ext uri="{BB962C8B-B14F-4D97-AF65-F5344CB8AC3E}">
        <p14:creationId xmlns:p14="http://schemas.microsoft.com/office/powerpoint/2010/main" val="3327771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xmlns=""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pic>
        <p:nvPicPr>
          <p:cNvPr id="2" name="Picture 1">
            <a:extLst>
              <a:ext uri="{FF2B5EF4-FFF2-40B4-BE49-F238E27FC236}">
                <a16:creationId xmlns:a16="http://schemas.microsoft.com/office/drawing/2014/main" xmlns="" id="{E87D0BCC-E7A0-4737-AADE-B6E2F5C45509}"/>
              </a:ext>
            </a:extLst>
          </p:cNvPr>
          <p:cNvPicPr>
            <a:picLocks noChangeAspect="1"/>
          </p:cNvPicPr>
          <p:nvPr/>
        </p:nvPicPr>
        <p:blipFill>
          <a:blip r:embed="rId3"/>
          <a:stretch>
            <a:fillRect/>
          </a:stretch>
        </p:blipFill>
        <p:spPr>
          <a:xfrm>
            <a:off x="1395245" y="1018442"/>
            <a:ext cx="6353509" cy="3676650"/>
          </a:xfrm>
          <a:prstGeom prst="rect">
            <a:avLst/>
          </a:prstGeom>
        </p:spPr>
      </p:pic>
    </p:spTree>
    <p:extLst>
      <p:ext uri="{BB962C8B-B14F-4D97-AF65-F5344CB8AC3E}">
        <p14:creationId xmlns:p14="http://schemas.microsoft.com/office/powerpoint/2010/main" val="3112863069"/>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25384</TotalTime>
  <Words>35836</Words>
  <Application>Microsoft Office PowerPoint</Application>
  <PresentationFormat>On-screen Show (16:9)</PresentationFormat>
  <Paragraphs>5296</Paragraphs>
  <Slides>718</Slides>
  <Notes>702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718</vt:i4>
      </vt:variant>
    </vt:vector>
  </HeadingPairs>
  <TitlesOfParts>
    <vt:vector size="730" baseType="lpstr">
      <vt:lpstr>Arial</vt:lpstr>
      <vt:lpstr>Calibri</vt:lpstr>
      <vt:lpstr>Calibri Light</vt:lpstr>
      <vt:lpstr>Gill Sans MT Condensed</vt:lpstr>
      <vt:lpstr>Lato</vt:lpstr>
      <vt:lpstr>Montserrat-subs</vt:lpstr>
      <vt:lpstr>Palatino Linotype</vt:lpstr>
      <vt:lpstr>Poppins Bold</vt:lpstr>
      <vt:lpstr>Roboto</vt:lpstr>
      <vt:lpstr>Times New Roman</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Ayesha</cp:lastModifiedBy>
  <cp:revision>523</cp:revision>
  <dcterms:modified xsi:type="dcterms:W3CDTF">2021-05-25T07:55:31Z</dcterms:modified>
</cp:coreProperties>
</file>